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sldIdLst>
    <p:sldId id="262" r:id="rId5"/>
    <p:sldId id="261" r:id="rId6"/>
    <p:sldId id="274" r:id="rId7"/>
    <p:sldId id="278" r:id="rId8"/>
    <p:sldId id="273" r:id="rId9"/>
    <p:sldId id="266" r:id="rId10"/>
    <p:sldId id="275" r:id="rId11"/>
    <p:sldId id="279" r:id="rId12"/>
    <p:sldId id="271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A0DB4-2B1F-488A-A32D-1FAA9D7D62C1}" v="2" dt="2024-06-10T19:39:28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27"/>
  </p:normalViewPr>
  <p:slideViewPr>
    <p:cSldViewPr snapToGrid="0">
      <p:cViewPr varScale="1">
        <p:scale>
          <a:sx n="65" d="100"/>
          <a:sy n="65" d="100"/>
        </p:scale>
        <p:origin x="18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4A057DD-8B77-FF4C-91C9-1559373DFD02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9A42E0-1E64-D747-95ED-42DE4DE9D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80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Metropolis"/>
              </a:rPr>
              <a:t>Restarted update in Summer 2022 with a second community survey and interactive online maps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3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3DCDDE-50C5-C882-B4F1-30B5F4C36DAE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AF3D19A2-F459-9A92-90DB-051FFA15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85650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F266D-8E6C-8B9A-3016-9E2B44359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F381D-59AA-45AD-E6F9-CFF9B078AC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428999"/>
            <a:ext cx="9144000" cy="90747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3600" spc="2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F1F119-AC06-6087-358C-B1A8B45C0A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516582"/>
            <a:ext cx="9144000" cy="365125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 | DATE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E6A0C0-4EFD-2F66-C4D4-4750222527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30" b="5385"/>
          <a:stretch/>
        </p:blipFill>
        <p:spPr>
          <a:xfrm>
            <a:off x="4778237" y="5452912"/>
            <a:ext cx="2635527" cy="935320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6C24785-E893-3F26-72B7-B43207715F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8475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ED93A60-6465-9567-6281-045FCBAAEA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75503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39CD626-ADB7-4363-99D8-2A57D6D9A3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88294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93990862-9324-BA24-2D91-ABE0D8D33C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5322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933BE24-EDCB-4F41-C8C8-2AD3898560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8113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1432384-E351-40AD-121F-F5E9B4EA7E5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58387" y="636588"/>
            <a:ext cx="1735138" cy="17367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6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428F1-2E73-739A-0A7A-9410FEA48AB9}"/>
              </a:ext>
            </a:extLst>
          </p:cNvPr>
          <p:cNvSpPr/>
          <p:nvPr userDrawn="1"/>
        </p:nvSpPr>
        <p:spPr>
          <a:xfrm>
            <a:off x="0" y="0"/>
            <a:ext cx="3760838" cy="1143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43000"/>
            <a:ext cx="3760788" cy="5715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F959BB-048B-4ED3-15CE-2A8C5201EB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39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73" y="706583"/>
            <a:ext cx="6252852" cy="4979459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BCDA0A-A5C3-6792-8A2D-3118B9BC2B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07128-2772-F9E7-CEA4-CB27C4FFF7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D9A7D-5D0D-9DDE-B210-BB5E855F98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7E44E0-846D-4649-84C7-512DA8EF1959}"/>
              </a:ext>
            </a:extLst>
          </p:cNvPr>
          <p:cNvSpPr/>
          <p:nvPr userDrawn="1"/>
        </p:nvSpPr>
        <p:spPr>
          <a:xfrm>
            <a:off x="8431162" y="-1443"/>
            <a:ext cx="3760838" cy="571123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990" y="2344920"/>
            <a:ext cx="2647950" cy="2747693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37EC40EA-BCF2-2380-751B-DC0D1A285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574"/>
            <a:ext cx="12204501" cy="19034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C4C4B-D74C-3F93-D5A8-D6DA346BAD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1124" y="565018"/>
            <a:ext cx="4363655" cy="5467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32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25C7502-BE64-C3D8-52F7-6A726A1A186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485060" y="2344920"/>
            <a:ext cx="2647950" cy="2747693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29E836C-E670-F6B9-65AE-F40037A53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2344920"/>
            <a:ext cx="2647950" cy="2747693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04888-BF70-516D-10BC-050AAF8927C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95232-0C6A-98D3-A4EE-A9EFD5E753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83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607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F959BB-048B-4ED3-15CE-2A8C5201EB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76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96" y="2344920"/>
            <a:ext cx="10294809" cy="3509615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37EC40EA-BCF2-2380-751B-DC0D1A285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574"/>
            <a:ext cx="12204501" cy="19034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C4C4B-D74C-3F93-D5A8-D6DA346BAD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1124" y="565018"/>
            <a:ext cx="4363655" cy="5467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32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04888-BF70-516D-10BC-050AAF8927C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95232-0C6A-98D3-A4EE-A9EFD5E753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7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607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F959BB-048B-4ED3-15CE-2A8C5201EB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0572B-FF15-3FF5-E4C9-BE2D77B1DBFB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404288" y="3398193"/>
            <a:ext cx="6858000" cy="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9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73" y="706583"/>
            <a:ext cx="10091054" cy="5203112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FAB5FB1-96B5-4216-DA1D-157BFE91B4CD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404288" y="3398193"/>
            <a:ext cx="6858000" cy="6161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BCDA0A-A5C3-6792-8A2D-3118B9BC2B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07128-2772-F9E7-CEA4-CB27C4FFF7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9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art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3DCDDE-50C5-C882-B4F1-30B5F4C36DAE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AF3D19A2-F459-9A92-90DB-051FFA15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85650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F266D-8E6C-8B9A-3016-9E2B44359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F381D-59AA-45AD-E6F9-CFF9B078AC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0952" y="4236026"/>
            <a:ext cx="9144000" cy="90747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4000" spc="2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TITLE OF SECTION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ED93A60-6465-9567-6281-045FCBAAEA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74078" y="625228"/>
            <a:ext cx="743774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10FA-81B0-656B-4513-96D293056B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7D5DC-173D-6D94-AB1B-09CDEFBD30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9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3DCDDE-50C5-C882-B4F1-30B5F4C36DAE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AF3D19A2-F459-9A92-90DB-051FFA15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85650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F266D-8E6C-8B9A-3016-9E2B44359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F381D-59AA-45AD-E6F9-CFF9B078AC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0952" y="1071554"/>
            <a:ext cx="9144000" cy="90747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4000" spc="2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Thank You.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10FA-81B0-656B-4513-96D293056B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7D5DC-173D-6D94-AB1B-09CDEFBD30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AFF08A-A3E6-0CEC-567A-A399BA39B4F2}"/>
              </a:ext>
            </a:extLst>
          </p:cNvPr>
          <p:cNvSpPr txBox="1">
            <a:spLocks/>
          </p:cNvSpPr>
          <p:nvPr userDrawn="1"/>
        </p:nvSpPr>
        <p:spPr>
          <a:xfrm>
            <a:off x="1520952" y="4438938"/>
            <a:ext cx="9144000" cy="9074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spc="200" baseline="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66846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D6B8A-B487-4250-FCE2-A5BE01CC2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5FA00-8AF1-4F43-774A-0725CF817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1224" y="6356350"/>
            <a:ext cx="392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69EFAED-826E-E8E8-04DD-0C1A2B73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B9DE7-2DDC-64B4-EDAF-F1929D1D6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7820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NAME</a:t>
            </a:r>
          </a:p>
        </p:txBody>
      </p:sp>
    </p:spTree>
    <p:extLst>
      <p:ext uri="{BB962C8B-B14F-4D97-AF65-F5344CB8AC3E}">
        <p14:creationId xmlns:p14="http://schemas.microsoft.com/office/powerpoint/2010/main" val="11309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</p:titleStyle>
    <p:bodyStyle>
      <a:lvl1pPr marL="171450" indent="-1714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  <a:lvl2pPr marL="344488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2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2pPr>
      <a:lvl3pPr marL="517525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3pPr>
      <a:lvl4pPr marL="690563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4pPr>
      <a:lvl5pPr marL="863600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planning.virginiabeach.gov/comp-plan/survey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ning.virginiabeach.gov/comp-plan/survey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52D6-D674-5D29-A65D-A516AE133A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ImagineVB</a:t>
            </a:r>
            <a:r>
              <a:rPr lang="en-US" dirty="0"/>
              <a:t> 2040 Comprehensive Plan</a:t>
            </a:r>
            <a:br>
              <a:rPr lang="en-US" dirty="0"/>
            </a:br>
            <a:r>
              <a:rPr lang="en-US" dirty="0"/>
              <a:t>VBDA Open Session Briefing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6340F-7093-25C4-0F07-B38CBEB20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51698"/>
            <a:ext cx="9285838" cy="1584494"/>
          </a:xfrm>
        </p:spPr>
        <p:txBody>
          <a:bodyPr>
            <a:normAutofit/>
          </a:bodyPr>
          <a:lstStyle/>
          <a:p>
            <a:r>
              <a:rPr lang="en-US" sz="2800" dirty="0"/>
              <a:t>Hank Morrison, AICP, CZA </a:t>
            </a:r>
          </a:p>
          <a:p>
            <a:r>
              <a:rPr lang="en-US" sz="2800" dirty="0"/>
              <a:t> June 18, 2024</a:t>
            </a:r>
          </a:p>
          <a:p>
            <a:endParaRPr lang="en-US" dirty="0"/>
          </a:p>
        </p:txBody>
      </p:sp>
      <p:pic>
        <p:nvPicPr>
          <p:cNvPr id="11" name="Picture Placeholder 10" descr="A lighthouse in a field&#10;&#10;Description automatically generated with low confidence">
            <a:extLst>
              <a:ext uri="{FF2B5EF4-FFF2-40B4-BE49-F238E27FC236}">
                <a16:creationId xmlns:a16="http://schemas.microsoft.com/office/drawing/2014/main" id="{709E5EC8-5795-477C-65BC-47747C30F4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475" y="636588"/>
            <a:ext cx="1735138" cy="1736725"/>
          </a:xfrm>
        </p:spPr>
      </p:pic>
      <p:pic>
        <p:nvPicPr>
          <p:cNvPr id="13" name="Picture Placeholder 12" descr="A path in the woods&#10;&#10;Description automatically generated with low confidence">
            <a:extLst>
              <a:ext uri="{FF2B5EF4-FFF2-40B4-BE49-F238E27FC236}">
                <a16:creationId xmlns:a16="http://schemas.microsoft.com/office/drawing/2014/main" id="{1474BE41-36E3-F27F-B53D-034E03ACB0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503" y="636588"/>
            <a:ext cx="1735138" cy="1736725"/>
          </a:xfrm>
        </p:spPr>
      </p:pic>
      <p:pic>
        <p:nvPicPr>
          <p:cNvPr id="15" name="Picture Placeholder 14" descr="A person paddle boarding in the ocean&#10;&#10;Description automatically generated with medium confidence">
            <a:extLst>
              <a:ext uri="{FF2B5EF4-FFF2-40B4-BE49-F238E27FC236}">
                <a16:creationId xmlns:a16="http://schemas.microsoft.com/office/drawing/2014/main" id="{BC523210-7C88-6086-A4DD-91DF87B6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8294" y="636588"/>
            <a:ext cx="1735138" cy="1736725"/>
          </a:xfrm>
        </p:spPr>
      </p:pic>
      <p:pic>
        <p:nvPicPr>
          <p:cNvPr id="17" name="Picture Placeholder 16" descr="A picture containing grass, outdoor, grassy&#10;&#10;Description automatically generated">
            <a:extLst>
              <a:ext uri="{FF2B5EF4-FFF2-40B4-BE49-F238E27FC236}">
                <a16:creationId xmlns:a16="http://schemas.microsoft.com/office/drawing/2014/main" id="{E6AFEEE6-3CE3-355D-B01E-6DEEE27292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picture containing outdoor, sky, city, hill&#10;&#10;Description automatically generated">
            <a:extLst>
              <a:ext uri="{FF2B5EF4-FFF2-40B4-BE49-F238E27FC236}">
                <a16:creationId xmlns:a16="http://schemas.microsoft.com/office/drawing/2014/main" id="{7310F425-EE9B-5D53-0BC3-30A9136EF7E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8113" y="636588"/>
            <a:ext cx="1735138" cy="1736725"/>
          </a:xfrm>
        </p:spPr>
      </p:pic>
      <p:pic>
        <p:nvPicPr>
          <p:cNvPr id="21" name="Picture Placeholder 20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276F3BB0-A135-00C0-D2D2-74E15519C08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8387" y="636588"/>
            <a:ext cx="1735138" cy="1736725"/>
          </a:xfrm>
        </p:spPr>
      </p:pic>
    </p:spTree>
    <p:extLst>
      <p:ext uri="{BB962C8B-B14F-4D97-AF65-F5344CB8AC3E}">
        <p14:creationId xmlns:p14="http://schemas.microsoft.com/office/powerpoint/2010/main" val="329942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F47CFB-EB9C-7A9E-B30F-8027E7766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Metropolis"/>
              </a:rPr>
              <a:t>7 Comprehensive Plans in City history; first adopted in 1979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Metropolis"/>
              </a:rPr>
              <a:t>Most recent Comprehensive Plan: 2016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Metropolis"/>
              </a:rPr>
              <a:t>Update began in 2019; completed a survey in the Fall of 2019. Forced to pause process due to Covid-19 Pandemic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Metropolis"/>
              </a:rPr>
              <a:t>Restarted update in Summer 2022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  <a:latin typeface="Metropolis"/>
              </a:rPr>
              <a:t>Consultant team brought on Summer 2023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53C058-C965-FC5F-9C20-FC1B2C64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History/Background</a:t>
            </a:r>
          </a:p>
        </p:txBody>
      </p:sp>
      <p:pic>
        <p:nvPicPr>
          <p:cNvPr id="6" name="Picture Placeholder 5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A6A71FCD-B98F-5346-97F4-67C330E4B3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8377"/>
            <a:ext cx="3760788" cy="6779623"/>
          </a:xfr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ACDEB2C-D28C-D0C9-DB6C-2862AEC6263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935721" y="6383174"/>
            <a:ext cx="4114800" cy="265564"/>
          </a:xfrm>
        </p:spPr>
        <p:txBody>
          <a:bodyPr/>
          <a:lstStyle/>
          <a:p>
            <a:r>
              <a:rPr lang="en-US" dirty="0"/>
              <a:t>2040 COMPREHENSIVE PLAN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51EA23-83C4-3338-645C-C5AD005383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134165" y="6384496"/>
            <a:ext cx="258741" cy="265564"/>
          </a:xfrm>
        </p:spPr>
        <p:txBody>
          <a:bodyPr/>
          <a:lstStyle/>
          <a:p>
            <a:fld id="{8113EECE-E407-A343-A894-336829F63D8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4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C773B5-2A4F-EADB-9536-B26801562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193" y="534438"/>
            <a:ext cx="6217614" cy="546745"/>
          </a:xfrm>
        </p:spPr>
        <p:txBody>
          <a:bodyPr/>
          <a:lstStyle/>
          <a:p>
            <a:r>
              <a:rPr lang="en-US" dirty="0"/>
              <a:t>Status of Comp Plan Update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B36C9-339E-C39D-635F-EF423BC290B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2040 COMPREHENSIVE PLAN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E06FB-1020-BB5A-E3F1-20BFB48646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2CF48A-5525-0B15-0402-0BF82CB972C5}"/>
              </a:ext>
            </a:extLst>
          </p:cNvPr>
          <p:cNvSpPr txBox="1"/>
          <p:nvPr/>
        </p:nvSpPr>
        <p:spPr>
          <a:xfrm>
            <a:off x="411127" y="1585813"/>
            <a:ext cx="10941772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3 Surveys completed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Phase 1: Unifying Themes – Complete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Consultant review of existing Planning documents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5 Focus Groups – July 2023 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Phase 2: Citywide Perspective – Complete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5 Focus Groups – September 2023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4 Public Workshops – November 2023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Phase 3: Planning Area Perspectives – 2024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5 Public Meetings – May 8-16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Metropolis"/>
              </a:rPr>
              <a:t>1 virtual opportunity in June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Phase 4: Technical Appendices – 2024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Phase 5: Plan Production – 2024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Draft Plan expected August/September 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Metropolis"/>
              </a:rPr>
              <a:t>Tentative Completion &amp; Adoption – Fall/Winter 2024 </a:t>
            </a:r>
          </a:p>
        </p:txBody>
      </p:sp>
      <p:pic>
        <p:nvPicPr>
          <p:cNvPr id="18" name="Graphic 17" descr="Checkbox Checked with solid fill">
            <a:extLst>
              <a:ext uri="{FF2B5EF4-FFF2-40B4-BE49-F238E27FC236}">
                <a16:creationId xmlns:a16="http://schemas.microsoft.com/office/drawing/2014/main" id="{5AACAA9D-6E98-E9DC-4F3B-334C28465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3258" y="1428021"/>
            <a:ext cx="819862" cy="819862"/>
          </a:xfrm>
          <a:prstGeom prst="rect">
            <a:avLst/>
          </a:prstGeom>
        </p:spPr>
      </p:pic>
      <p:pic>
        <p:nvPicPr>
          <p:cNvPr id="19" name="Graphic 18" descr="Checkbox Checked with solid fill">
            <a:extLst>
              <a:ext uri="{FF2B5EF4-FFF2-40B4-BE49-F238E27FC236}">
                <a16:creationId xmlns:a16="http://schemas.microsoft.com/office/drawing/2014/main" id="{262A8C9F-FE5E-18FF-1A95-178EFB05D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2957" y="2247883"/>
            <a:ext cx="819862" cy="819862"/>
          </a:xfrm>
          <a:prstGeom prst="rect">
            <a:avLst/>
          </a:prstGeom>
        </p:spPr>
      </p:pic>
      <p:pic>
        <p:nvPicPr>
          <p:cNvPr id="20" name="Graphic 19" descr="Checkbox Checked with solid fill">
            <a:extLst>
              <a:ext uri="{FF2B5EF4-FFF2-40B4-BE49-F238E27FC236}">
                <a16:creationId xmlns:a16="http://schemas.microsoft.com/office/drawing/2014/main" id="{B1B8FDF9-FA64-EBC7-B6B0-A3B9E1AEC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2957" y="3106112"/>
            <a:ext cx="819862" cy="819862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44D5A641-6AF7-C89E-62BA-AA4CD151191B}"/>
              </a:ext>
            </a:extLst>
          </p:cNvPr>
          <p:cNvSpPr/>
          <p:nvPr/>
        </p:nvSpPr>
        <p:spPr>
          <a:xfrm rot="10800000">
            <a:off x="8464271" y="4356545"/>
            <a:ext cx="1481071" cy="915642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5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277F6E-E8F7-FB11-1778-1EBEE4CAF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96" y="2344920"/>
            <a:ext cx="6253393" cy="350961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Virtual version of Open House events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Open through June 25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Provide feedback on policy direction via survey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https://planning.virginiabeach.gov/comp-plan/survey</a:t>
            </a:r>
            <a:r>
              <a:rPr lang="en-US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A9B489B-7F47-D3F1-95CA-93DF65A3E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467" y="565018"/>
            <a:ext cx="5009065" cy="546745"/>
          </a:xfrm>
        </p:spPr>
        <p:txBody>
          <a:bodyPr/>
          <a:lstStyle/>
          <a:p>
            <a:r>
              <a:rPr lang="en-US" dirty="0"/>
              <a:t>Virtual Input Opportunity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7BBD6-FA24-F5FD-D3EE-9855A0FB4C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2040 COMPREHENSIVE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53074-7F1F-74EF-DFDD-F6B13252DB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63590E-1C1C-761C-C759-1B0C97D35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7171" y="2094161"/>
            <a:ext cx="3426233" cy="35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2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176195-0FD5-9B86-2472-1054546C1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830" y="480166"/>
            <a:ext cx="8276339" cy="546745"/>
          </a:xfrm>
        </p:spPr>
        <p:txBody>
          <a:bodyPr/>
          <a:lstStyle/>
          <a:p>
            <a:r>
              <a:rPr lang="en-US" dirty="0"/>
              <a:t>Connecting Themes Across Virginia Beach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39F793-915C-279B-1BEA-9C833ACEF5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2040 COMPREHENSIVE PLAN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22A9A-AF45-4D86-1A51-FF30B4446D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F857B8-612A-1540-A4B4-F31CC3C095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53"/>
          <a:stretch/>
        </p:blipFill>
        <p:spPr>
          <a:xfrm>
            <a:off x="931065" y="1026911"/>
            <a:ext cx="10030159" cy="569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94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651E77-5E41-1238-5D87-14D513DBC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4446" y="1287481"/>
            <a:ext cx="6629400" cy="4705081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Enhance Natural Areas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Linear Park System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Preserve Rural and Agricultural Land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Multimodal Corridors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Mixed-Use and Walkable Centers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Enhance Community Centers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Neighborhood Walking &amp; Biking Connections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Housing and Neighborhoods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</a:rPr>
              <a:t>Innovative Businesses &amp; Institutions</a:t>
            </a:r>
          </a:p>
          <a:p>
            <a:pPr>
              <a:buClr>
                <a:schemeClr val="bg1"/>
              </a:buClr>
            </a:pPr>
            <a:endParaRPr lang="en-US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243F53-2986-3F4E-414F-3D59CA5F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2384" y="575555"/>
            <a:ext cx="6629400" cy="348138"/>
          </a:xfrm>
        </p:spPr>
        <p:txBody>
          <a:bodyPr/>
          <a:lstStyle/>
          <a:p>
            <a:r>
              <a:rPr lang="en-US" dirty="0"/>
              <a:t>Big Ideas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177284A-F109-BF41-5EB0-F178841357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760788" cy="685800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B92EE-B171-7298-3B15-00163D9CD71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2040 COMPREHENSIVE PLAN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344D0-FC32-C713-595E-5693C32859A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3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C9BA90-7113-8DC4-C202-C1274C7D4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4184" y="1076459"/>
            <a:ext cx="4249615" cy="4705081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bg1"/>
              </a:buClr>
            </a:pPr>
            <a:r>
              <a:rPr lang="en-US" dirty="0"/>
              <a:t>Purpose: Ensure balanced, predictable growth by directing new development north of the Green Line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</a:rPr>
              <a:t>Rural Context Area</a:t>
            </a:r>
            <a:r>
              <a:rPr lang="en-US" sz="2400" dirty="0">
                <a:solidFill>
                  <a:schemeClr val="bg1"/>
                </a:solidFill>
              </a:rPr>
              <a:t>: to remain rural and agricultural</a:t>
            </a:r>
          </a:p>
          <a:p>
            <a:pPr>
              <a:buClr>
                <a:schemeClr val="bg1"/>
              </a:buClr>
            </a:pPr>
            <a:r>
              <a:rPr lang="en-US" b="1" dirty="0"/>
              <a:t>Transition Context Area</a:t>
            </a:r>
            <a:r>
              <a:rPr lang="en-US" dirty="0"/>
              <a:t>: to remain low intensity development</a:t>
            </a:r>
          </a:p>
          <a:p>
            <a:pPr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</a:rPr>
              <a:t>Inland Context Area</a:t>
            </a:r>
            <a:r>
              <a:rPr lang="en-US" sz="2400" dirty="0">
                <a:solidFill>
                  <a:schemeClr val="bg1"/>
                </a:solidFill>
              </a:rPr>
              <a:t>: north of the Green Line – absorbs most of the city’s growth as redevelopment within corridors and centers</a:t>
            </a:r>
          </a:p>
          <a:p>
            <a:pPr>
              <a:buClr>
                <a:schemeClr val="bg1"/>
              </a:buClr>
            </a:pPr>
            <a:r>
              <a:rPr lang="en-US" b="1" dirty="0"/>
              <a:t>Coastal Context Area: </a:t>
            </a:r>
            <a:r>
              <a:rPr lang="en-US" dirty="0"/>
              <a:t>north of the Green Line and along the coast – would grow to enhance unique coastal character and activities 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9C9D91-E77D-4600-4706-379A13701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262" y="459045"/>
            <a:ext cx="3956538" cy="348138"/>
          </a:xfrm>
        </p:spPr>
        <p:txBody>
          <a:bodyPr/>
          <a:lstStyle/>
          <a:p>
            <a:r>
              <a:rPr lang="en-US" dirty="0"/>
              <a:t>Context Areas </a:t>
            </a:r>
          </a:p>
        </p:txBody>
      </p:sp>
      <p:pic>
        <p:nvPicPr>
          <p:cNvPr id="8" name="Picture Placeholder 7" descr="A statue of a person holding a sword&#10;&#10;Description automatically generated with medium confidence">
            <a:extLst>
              <a:ext uri="{FF2B5EF4-FFF2-40B4-BE49-F238E27FC236}">
                <a16:creationId xmlns:a16="http://schemas.microsoft.com/office/drawing/2014/main" id="{A6A8CC46-353B-3E24-2EAD-59E180C91E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55F3E-07E4-BF51-DB7E-AA7A41C1A5A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2040 COMPREHENSIVE PLAN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4F4CF-09D0-B53E-E675-D7EB0A1A718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6142A3-0D93-103B-6F52-789672822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40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A51EFC-B4E9-6D22-9D21-462E69D7D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96" y="2344920"/>
            <a:ext cx="7224733" cy="3509615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Staff and consultant will spend the summer drafting Comprehensive Plan document.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Comp Plan draft documents will be reviewed internally by Planning and other departments.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Likely to be future public meetings to present to community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Tentative Adoption: End of 2024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2040 COMPREHENSIVE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73CF3D-EE7E-9FA4-B7A3-4E1C48A12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602" y="2137014"/>
            <a:ext cx="2522582" cy="25839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A6B542-B015-EE92-B3EC-97417C22B79B}"/>
              </a:ext>
            </a:extLst>
          </p:cNvPr>
          <p:cNvSpPr txBox="1"/>
          <p:nvPr/>
        </p:nvSpPr>
        <p:spPr>
          <a:xfrm>
            <a:off x="6878202" y="5135946"/>
            <a:ext cx="5514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https://planning.virginiabeach.gov/comp-plan/survey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74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C1F6F-442E-94BC-9DC5-CD7A0E22CA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FBD25C-5E64-1AC6-FCBC-701FE71A1A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67"/>
          <a:stretch/>
        </p:blipFill>
        <p:spPr>
          <a:xfrm>
            <a:off x="0" y="9071"/>
            <a:ext cx="12226089" cy="382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94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ty of VB-2023">
      <a:dk1>
        <a:srgbClr val="000000"/>
      </a:dk1>
      <a:lt1>
        <a:srgbClr val="FFFFFF"/>
      </a:lt1>
      <a:dk2>
        <a:srgbClr val="0B3B60"/>
      </a:dk2>
      <a:lt2>
        <a:srgbClr val="FFFFFF"/>
      </a:lt2>
      <a:accent1>
        <a:srgbClr val="1C99D6"/>
      </a:accent1>
      <a:accent2>
        <a:srgbClr val="38B449"/>
      </a:accent2>
      <a:accent3>
        <a:srgbClr val="F7BB16"/>
      </a:accent3>
      <a:accent4>
        <a:srgbClr val="F4923D"/>
      </a:accent4>
      <a:accent5>
        <a:srgbClr val="0B3B60"/>
      </a:accent5>
      <a:accent6>
        <a:srgbClr val="0B3B60"/>
      </a:accent6>
      <a:hlink>
        <a:srgbClr val="1C99D6"/>
      </a:hlink>
      <a:folHlink>
        <a:srgbClr val="F7BB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00A742E7C4DD45A31999E5F8CE2B6E" ma:contentTypeVersion="2" ma:contentTypeDescription="Create a new document." ma:contentTypeScope="" ma:versionID="105f20dacea89e7f0fa4e319773c81e9">
  <xsd:schema xmlns:xsd="http://www.w3.org/2001/XMLSchema" xmlns:xs="http://www.w3.org/2001/XMLSchema" xmlns:p="http://schemas.microsoft.com/office/2006/metadata/properties" xmlns:ns2="f8706010-580a-475a-9271-e08e2fdf0196" targetNamespace="http://schemas.microsoft.com/office/2006/metadata/properties" ma:root="true" ma:fieldsID="30fef70af4a7075b4dff32b1fe0c5bba" ns2:_="">
    <xsd:import namespace="f8706010-580a-475a-9271-e08e2fdf01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706010-580a-475a-9271-e08e2fdf01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314203-6B45-4E99-B0D3-C64A2D0AB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706010-580a-475a-9271-e08e2fdf01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5D3A5C-D387-4DD9-9FCD-C98637CBF2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85D9FB-9A09-431F-8799-4892FFD48492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f8706010-580a-475a-9271-e08e2fdf0196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416</Words>
  <Application>Microsoft Office PowerPoint</Application>
  <PresentationFormat>Widescreen</PresentationFormat>
  <Paragraphs>69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Metropolis</vt:lpstr>
      <vt:lpstr>Office Theme</vt:lpstr>
      <vt:lpstr>ImagineVB 2040 Comprehensive Plan VBDA Open Session Briefing</vt:lpstr>
      <vt:lpstr>History/Background</vt:lpstr>
      <vt:lpstr>Status of Comp Plan Update</vt:lpstr>
      <vt:lpstr>Virtual Input Opportunity</vt:lpstr>
      <vt:lpstr>Connecting Themes Across Virginia Beach </vt:lpstr>
      <vt:lpstr>Big Ideas</vt:lpstr>
      <vt:lpstr>Context Areas 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OWENS, JEANNINE</dc:creator>
  <cp:lastModifiedBy>Hank Morrison</cp:lastModifiedBy>
  <cp:revision>14</cp:revision>
  <cp:lastPrinted>2024-06-10T18:08:11Z</cp:lastPrinted>
  <dcterms:created xsi:type="dcterms:W3CDTF">2023-01-19T16:08:00Z</dcterms:created>
  <dcterms:modified xsi:type="dcterms:W3CDTF">2024-06-13T14:37:56Z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0x010100A100A742E7C4DD45A31999E5F8CE2B6E</vt:lpwstr>
  </property>
</Properties>
</file>