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03_EE7B7D9A.xml" ContentType="application/vnd.ms-powerpoint.comments+xml"/>
  <Override PartName="/ppt/comments/modernComment_121_C009EE38.xml" ContentType="application/vnd.ms-powerpoint.comments+xml"/>
  <Override PartName="/ppt/notesSlides/notesSlide2.xml" ContentType="application/vnd.openxmlformats-officedocument.presentationml.notesSlide+xml"/>
  <Override PartName="/ppt/comments/modernComment_12A_C5D5B159.xml" ContentType="application/vnd.ms-powerpoint.comments+xml"/>
  <Override PartName="/ppt/comments/modernComment_126_AB5D0C9B.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9" r:id="rId5"/>
  </p:sldMasterIdLst>
  <p:notesMasterIdLst>
    <p:notesMasterId r:id="rId22"/>
  </p:notesMasterIdLst>
  <p:handoutMasterIdLst>
    <p:handoutMasterId r:id="rId23"/>
  </p:handoutMasterIdLst>
  <p:sldIdLst>
    <p:sldId id="259" r:id="rId6"/>
    <p:sldId id="289" r:id="rId7"/>
    <p:sldId id="293" r:id="rId8"/>
    <p:sldId id="298" r:id="rId9"/>
    <p:sldId id="294" r:id="rId10"/>
    <p:sldId id="285" r:id="rId11"/>
    <p:sldId id="296" r:id="rId12"/>
    <p:sldId id="299" r:id="rId13"/>
    <p:sldId id="284" r:id="rId14"/>
    <p:sldId id="278" r:id="rId15"/>
    <p:sldId id="286" r:id="rId16"/>
    <p:sldId id="297" r:id="rId17"/>
    <p:sldId id="291" r:id="rId18"/>
    <p:sldId id="287" r:id="rId19"/>
    <p:sldId id="288" r:id="rId20"/>
    <p:sldId id="29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2EFA05-FBBE-F169-1CED-4600C6CB9ADC}" name="Jasmin D. Ciesielski" initials="JC" userId="S::JCiesiel@vbgov.com::37589086-e39c-435e-9273-3da1d764bb68" providerId="AD"/>
  <p188:author id="{E1100C61-710E-6636-C6E1-018A813AD217}" name="Sharon L. Shoff" initials="SS" userId="S::sshoff@vbgov.com::c9827119-5531-4f0e-8191-4b2776dff42b" providerId="AD"/>
  <p188:author id="{B51C03D2-5952-514D-5028-FCED00D7AFA0}" name="Jasmin D. Ciesielski" initials="JC" userId="S::jciesiel@vbgov.com::37589086-e39c-435e-9273-3da1d764bb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9AD6"/>
    <a:srgbClr val="0B3C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30B49F-CBCE-4EB2-94D5-A2714D27CE29}" v="20" dt="2025-10-09T16:00:10.250"/>
    <p1510:client id="{9D46C4C3-9DEF-A929-E258-1F49F50E03F7}" v="1098" dt="2025-10-08T20:54:36.826"/>
    <p1510:client id="{FE57D365-9278-400F-B92A-95D57E0918F1}" v="1" dt="2025-10-09T17:51:25.6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72" y="8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omments/modernComment_12A_C5D5B159.xml><?xml version="1.0" encoding="utf-8"?>
<p188:cmLst xmlns:a="http://schemas.openxmlformats.org/drawingml/2006/main" xmlns:r="http://schemas.openxmlformats.org/officeDocument/2006/relationships" xmlns:p188="http://schemas.microsoft.com/office/powerpoint/2018/8/main">
  <p188:cm id="{15DACFFB-D6AB-4A9D-AF54-462F8BA6E0A5}" authorId="{B51C03D2-5952-514D-5028-FCED00D7AFA0}" created="2025-10-08T19:40:17.611">
    <pc:sldMkLst xmlns:pc="http://schemas.microsoft.com/office/powerpoint/2013/main/command">
      <pc:docMk/>
      <pc:sldMk cId="3221876280" sldId="289"/>
    </pc:sldMkLst>
    <p188:txBody>
      <a:bodyPr/>
      <a:lstStyle/>
      <a:p>
        <a:r>
          <a:rPr lang="en-US"/>
          <a:t>Change all instances of AWHPG to AWHP Grant Program
Suggest subheading of "Provide Overview of:" to remove repetitiveness in bullets</a:t>
        </a:r>
      </a:p>
    </p188:txBody>
  </p188:cm>
</p188:cmLst>
</file>

<file path=ppt/comments/modernComment_103_EE7B7D9A.xml><?xml version="1.0" encoding="utf-8"?>
<p188:cmLst xmlns:a="http://schemas.openxmlformats.org/drawingml/2006/main" xmlns:r="http://schemas.openxmlformats.org/officeDocument/2006/relationships" xmlns:p188="http://schemas.microsoft.com/office/powerpoint/2018/8/main">
  <p188:cm id="{1295AD09-8E5D-4462-8908-A8E0EE99DEA5}" authorId="{B51C03D2-5952-514D-5028-FCED00D7AFA0}" created="2025-10-08T19:36:50.874">
    <ac:txMkLst xmlns:ac="http://schemas.microsoft.com/office/drawing/2013/main/command">
      <pc:docMk xmlns:pc="http://schemas.microsoft.com/office/powerpoint/2013/main/command"/>
      <pc:sldMk xmlns:pc="http://schemas.microsoft.com/office/powerpoint/2013/main/command" cId="4001070490" sldId="259"/>
      <ac:spMk id="11" creationId="{F6F06E7D-01DE-8114-1581-0D8387B6EF63}"/>
      <ac:txMk cp="11" len="17">
        <ac:context len="51" hash="3642634402"/>
      </ac:txMk>
    </ac:txMkLst>
    <p188:pos x="7503583" y="317500"/>
    <p188:replyLst>
      <p188:reply id="{81B1BCAA-D68E-4356-8460-FB91472EB01E}" authorId="{E1100C61-710E-6636-C6E1-018A813AD217}" created="2025-10-08T20:30:32.436">
        <p188:txBody>
          <a:bodyPr/>
          <a:lstStyle/>
          <a:p>
            <a:r>
              <a:rPr lang="en-US"/>
              <a:t>[@Jasmin D. Ciesielski]  OK</a:t>
            </a:r>
          </a:p>
        </p188:txBody>
      </p188:reply>
    </p188:replyLst>
    <p188:txBody>
      <a:bodyPr/>
      <a:lstStyle/>
      <a:p>
        <a:r>
          <a:rPr lang="en-US"/>
          <a:t>Change to: Grand Lake Senior Apartments for consistency</a:t>
        </a:r>
      </a:p>
    </p188:txBody>
  </p188:cm>
</p188:cmLst>
</file>

<file path=ppt/comments/modernComment_121_C009EE38.xml><?xml version="1.0" encoding="utf-8"?>
<p188:cmLst xmlns:a="http://schemas.openxmlformats.org/drawingml/2006/main" xmlns:r="http://schemas.openxmlformats.org/officeDocument/2006/relationships" xmlns:p188="http://schemas.microsoft.com/office/powerpoint/2018/8/main">
  <p188:cm id="{07DF794C-829B-452F-8DB2-7A192EBA90E4}" authorId="{B51C03D2-5952-514D-5028-FCED00D7AFA0}" created="2025-10-08T19:40:17.611">
    <pc:sldMkLst xmlns:pc="http://schemas.microsoft.com/office/powerpoint/2013/main/command">
      <pc:docMk/>
      <pc:sldMk cId="3221876280" sldId="289"/>
    </pc:sldMkLst>
    <p188:txBody>
      <a:bodyPr/>
      <a:lstStyle/>
      <a:p>
        <a:r>
          <a:rPr lang="en-US"/>
          <a:t>Change all instances of AWHPG to AWHP Grant Program
Suggest subheading of "Provide Overview of:" to remove repetitiveness in bullets</a:t>
        </a:r>
      </a:p>
    </p188:txBody>
  </p188:cm>
</p188:cmLst>
</file>

<file path=ppt/comments/modernComment_126_AB5D0C9B.xml><?xml version="1.0" encoding="utf-8"?>
<p188:cmLst xmlns:a="http://schemas.openxmlformats.org/drawingml/2006/main" xmlns:r="http://schemas.openxmlformats.org/officeDocument/2006/relationships" xmlns:p188="http://schemas.microsoft.com/office/powerpoint/2018/8/main">
  <p188:cm id="{B1000B30-B2FF-486A-AE3E-D93DD77E654C}" authorId="{B51C03D2-5952-514D-5028-FCED00D7AFA0}" created="2025-10-08T20:22:49.949">
    <ac:txMkLst xmlns:ac="http://schemas.microsoft.com/office/drawing/2013/main/command">
      <pc:docMk xmlns:pc="http://schemas.microsoft.com/office/powerpoint/2013/main/command"/>
      <pc:sldMk xmlns:pc="http://schemas.microsoft.com/office/powerpoint/2013/main/command" cId="2875002011" sldId="294"/>
      <ac:spMk id="3" creationId="{E9EEFC15-6B5C-B3CB-6A52-4E8B7CAE8493}"/>
      <ac:txMk cp="369" len="143">
        <ac:context len="660" hash="3284252167"/>
      </ac:txMk>
    </ac:txMkLst>
    <p188:pos x="9620250" y="3683000"/>
    <p188:replyLst>
      <p188:reply id="{A0FD89E3-A326-47AE-801D-3C6B868A7012}" authorId="{E1100C61-710E-6636-C6E1-018A813AD217}" created="2025-10-09T14:57:51.422">
        <p188:txBody>
          <a:bodyPr/>
          <a:lstStyle/>
          <a:p>
            <a:r>
              <a:rPr lang="en-US"/>
              <a:t>[@Jasmin D. Ciesielski]  let me know if this is more clear</a:t>
            </a:r>
          </a:p>
        </p188:txBody>
      </p188:reply>
      <p188:reply id="{B09471C5-403D-40F6-B78D-6ED29F80DAA4}" authorId="{B51C03D2-5952-514D-5028-FCED00D7AFA0}" created="2025-10-09T17:51:25.660">
        <p188:txBody>
          <a:bodyPr/>
          <a:lstStyle/>
          <a:p>
            <a:r>
              <a:rPr lang="en-US"/>
              <a:t>[@Sharon L. Shoff] Yes, thanks!</a:t>
            </a:r>
          </a:p>
        </p188:txBody>
      </p188:reply>
    </p188:replyLst>
    <p188:txBody>
      <a:bodyPr/>
      <a:lstStyle/>
      <a:p>
        <a:r>
          <a:rPr lang="en-US"/>
          <a:t>Is there an incorrect or missing word here?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99B615-EF09-24E2-7824-CB533257DEE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DE090BBB-1039-EA5B-7FCF-2EBF45285F1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DF4F19A-ACB5-4D5A-AAAE-F0074298C4CE}" type="datetimeFigureOut">
              <a:rPr lang="en-US" smtClean="0"/>
              <a:t>10/10/2025</a:t>
            </a:fld>
            <a:endParaRPr lang="en-US"/>
          </a:p>
        </p:txBody>
      </p:sp>
      <p:sp>
        <p:nvSpPr>
          <p:cNvPr id="4" name="Footer Placeholder 3">
            <a:extLst>
              <a:ext uri="{FF2B5EF4-FFF2-40B4-BE49-F238E27FC236}">
                <a16:creationId xmlns:a16="http://schemas.microsoft.com/office/drawing/2014/main" id="{1E0A70FB-132F-36EC-CF13-CD7BB3C9AE02}"/>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C994CE5-F2E6-30F7-928B-AAEAB63AFDD7}"/>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0D162F8-AB10-4571-9E5D-A2FA05DF491B}" type="slidenum">
              <a:rPr lang="en-US" smtClean="0"/>
              <a:t>‹#›</a:t>
            </a:fld>
            <a:endParaRPr lang="en-US"/>
          </a:p>
        </p:txBody>
      </p:sp>
    </p:spTree>
    <p:extLst>
      <p:ext uri="{BB962C8B-B14F-4D97-AF65-F5344CB8AC3E}">
        <p14:creationId xmlns:p14="http://schemas.microsoft.com/office/powerpoint/2010/main" val="604990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5D10831-5851-45A5-A5AD-1914B6134C4E}" type="datetimeFigureOut">
              <a:rPr lang="en-US" smtClean="0"/>
              <a:t>10/10/2025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E60F068-26CC-41A3-B930-10B31B1E43EA}" type="slidenum">
              <a:rPr lang="en-US" smtClean="0"/>
              <a:t>‹#›</a:t>
            </a:fld>
            <a:endParaRPr lang="en-US"/>
          </a:p>
        </p:txBody>
      </p:sp>
    </p:spTree>
    <p:extLst>
      <p:ext uri="{BB962C8B-B14F-4D97-AF65-F5344CB8AC3E}">
        <p14:creationId xmlns:p14="http://schemas.microsoft.com/office/powerpoint/2010/main" val="3352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0F068-26CC-41A3-B930-10B31B1E43EA}" type="slidenum">
              <a:rPr lang="en-US" smtClean="0"/>
              <a:t>1</a:t>
            </a:fld>
            <a:endParaRPr lang="en-US"/>
          </a:p>
        </p:txBody>
      </p:sp>
    </p:spTree>
    <p:extLst>
      <p:ext uri="{BB962C8B-B14F-4D97-AF65-F5344CB8AC3E}">
        <p14:creationId xmlns:p14="http://schemas.microsoft.com/office/powerpoint/2010/main" val="226207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Sans-Serif"/>
              <a:buChar char="•"/>
            </a:pPr>
            <a:r>
              <a:rPr lang="en-US"/>
              <a:t>Annual Grant Payments are solely limited to the incremental real estate tax revenues generated annually by the project. </a:t>
            </a:r>
            <a:endParaRPr lang="en-US">
              <a:solidFill>
                <a:srgbClr val="444444"/>
              </a:solidFill>
            </a:endParaRPr>
          </a:p>
          <a:p>
            <a:pPr marL="171450" indent="-171450">
              <a:lnSpc>
                <a:spcPct val="90000"/>
              </a:lnSpc>
              <a:spcBef>
                <a:spcPts val="1000"/>
              </a:spcBef>
              <a:buFont typeface="Arial,Sans-Serif"/>
              <a:buChar char="•"/>
            </a:pPr>
            <a:r>
              <a:rPr lang="en-US"/>
              <a:t>Amount to be paid for each year of the Grant Term will be determined annually based on the annual assessed value of the project and the real estate tax rate set by City Council.</a:t>
            </a:r>
          </a:p>
        </p:txBody>
      </p:sp>
      <p:sp>
        <p:nvSpPr>
          <p:cNvPr id="4" name="Slide Number Placeholder 3"/>
          <p:cNvSpPr>
            <a:spLocks noGrp="1"/>
          </p:cNvSpPr>
          <p:nvPr>
            <p:ph type="sldNum" sz="quarter" idx="5"/>
          </p:nvPr>
        </p:nvSpPr>
        <p:spPr/>
        <p:txBody>
          <a:bodyPr/>
          <a:lstStyle/>
          <a:p>
            <a:fld id="{BE60F068-26CC-41A3-B930-10B31B1E43EA}" type="slidenum">
              <a:rPr lang="en-US" smtClean="0"/>
              <a:t>4</a:t>
            </a:fld>
            <a:endParaRPr lang="en-US"/>
          </a:p>
        </p:txBody>
      </p:sp>
    </p:spTree>
    <p:extLst>
      <p:ext uri="{BB962C8B-B14F-4D97-AF65-F5344CB8AC3E}">
        <p14:creationId xmlns:p14="http://schemas.microsoft.com/office/powerpoint/2010/main" val="317009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0F068-26CC-41A3-B930-10B31B1E43EA}" type="slidenum">
              <a:rPr lang="en-US" smtClean="0"/>
              <a:t>6</a:t>
            </a:fld>
            <a:endParaRPr lang="en-US"/>
          </a:p>
        </p:txBody>
      </p:sp>
    </p:spTree>
    <p:extLst>
      <p:ext uri="{BB962C8B-B14F-4D97-AF65-F5344CB8AC3E}">
        <p14:creationId xmlns:p14="http://schemas.microsoft.com/office/powerpoint/2010/main" val="327526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Annual Grant Payments are solely limited to the incremental real estate tax revenues generated annually by the project. </a:t>
            </a:r>
            <a:endParaRPr lang="en-US">
              <a:ea typeface="Calibri"/>
              <a:cs typeface="Calibri"/>
            </a:endParaRPr>
          </a:p>
          <a:p>
            <a:pPr marL="171450" indent="-171450">
              <a:lnSpc>
                <a:spcPct val="90000"/>
              </a:lnSpc>
              <a:spcBef>
                <a:spcPts val="1000"/>
              </a:spcBef>
              <a:buFont typeface="Arial"/>
              <a:buChar char="•"/>
            </a:pPr>
            <a:r>
              <a:rPr lang="en-US"/>
              <a:t>Amount to be paid for each year of the Grant Term will be determined annually based on the annual assessed value of the project and the real estate tax rate set by City Council.</a:t>
            </a:r>
          </a:p>
        </p:txBody>
      </p:sp>
      <p:sp>
        <p:nvSpPr>
          <p:cNvPr id="4" name="Slide Number Placeholder 3"/>
          <p:cNvSpPr>
            <a:spLocks noGrp="1"/>
          </p:cNvSpPr>
          <p:nvPr>
            <p:ph type="sldNum" sz="quarter" idx="5"/>
          </p:nvPr>
        </p:nvSpPr>
        <p:spPr/>
        <p:txBody>
          <a:bodyPr/>
          <a:lstStyle/>
          <a:p>
            <a:fld id="{BE60F068-26CC-41A3-B930-10B31B1E43EA}" type="slidenum">
              <a:rPr lang="en-US" smtClean="0"/>
              <a:t>9</a:t>
            </a:fld>
            <a:endParaRPr lang="en-US"/>
          </a:p>
        </p:txBody>
      </p:sp>
    </p:spTree>
    <p:extLst>
      <p:ext uri="{BB962C8B-B14F-4D97-AF65-F5344CB8AC3E}">
        <p14:creationId xmlns:p14="http://schemas.microsoft.com/office/powerpoint/2010/main" val="1152976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0F068-26CC-41A3-B930-10B31B1E43EA}" type="slidenum">
              <a:rPr lang="en-US" smtClean="0"/>
              <a:t>10</a:t>
            </a:fld>
            <a:endParaRPr lang="en-US"/>
          </a:p>
        </p:txBody>
      </p:sp>
    </p:spTree>
    <p:extLst>
      <p:ext uri="{BB962C8B-B14F-4D97-AF65-F5344CB8AC3E}">
        <p14:creationId xmlns:p14="http://schemas.microsoft.com/office/powerpoint/2010/main" val="1974375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0F068-26CC-41A3-B930-10B31B1E43EA}" type="slidenum">
              <a:rPr lang="en-US" smtClean="0"/>
              <a:t>11</a:t>
            </a:fld>
            <a:endParaRPr lang="en-US"/>
          </a:p>
        </p:txBody>
      </p:sp>
    </p:spTree>
    <p:extLst>
      <p:ext uri="{BB962C8B-B14F-4D97-AF65-F5344CB8AC3E}">
        <p14:creationId xmlns:p14="http://schemas.microsoft.com/office/powerpoint/2010/main" val="327526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B9B93-DEEF-D498-6A20-6676663B9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98BBD-16E3-1ED4-90FE-65AFD93CD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F4109-BCDD-C414-3C85-93923FA363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5B8D8C-049A-BB7C-4F72-5AD5A59398C0}"/>
              </a:ext>
            </a:extLst>
          </p:cNvPr>
          <p:cNvSpPr>
            <a:spLocks noGrp="1"/>
          </p:cNvSpPr>
          <p:nvPr>
            <p:ph type="sldNum" sz="quarter" idx="5"/>
          </p:nvPr>
        </p:nvSpPr>
        <p:spPr/>
        <p:txBody>
          <a:bodyPr/>
          <a:lstStyle/>
          <a:p>
            <a:fld id="{BE60F068-26CC-41A3-B930-10B31B1E43EA}" type="slidenum">
              <a:rPr lang="en-US" smtClean="0"/>
              <a:t>13</a:t>
            </a:fld>
            <a:endParaRPr lang="en-US"/>
          </a:p>
        </p:txBody>
      </p:sp>
    </p:spTree>
    <p:extLst>
      <p:ext uri="{BB962C8B-B14F-4D97-AF65-F5344CB8AC3E}">
        <p14:creationId xmlns:p14="http://schemas.microsoft.com/office/powerpoint/2010/main" val="3566553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Annual Grant Payments are solely limited to the incremental real estate tax revenues generated annually by the project. </a:t>
            </a:r>
            <a:endParaRPr lang="en-US">
              <a:ea typeface="Calibri"/>
              <a:cs typeface="Calibri"/>
            </a:endParaRPr>
          </a:p>
          <a:p>
            <a:pPr marL="171450" indent="-171450">
              <a:lnSpc>
                <a:spcPct val="90000"/>
              </a:lnSpc>
              <a:spcBef>
                <a:spcPts val="1000"/>
              </a:spcBef>
              <a:buFont typeface="Arial"/>
              <a:buChar char="•"/>
            </a:pPr>
            <a:r>
              <a:rPr lang="en-US"/>
              <a:t>Amount to be paid for each year of the Grant Term will be determined annually based on the annual assessed value of the project and the real estate tax rate set by City Council.</a:t>
            </a:r>
          </a:p>
        </p:txBody>
      </p:sp>
      <p:sp>
        <p:nvSpPr>
          <p:cNvPr id="4" name="Slide Number Placeholder 3"/>
          <p:cNvSpPr>
            <a:spLocks noGrp="1"/>
          </p:cNvSpPr>
          <p:nvPr>
            <p:ph type="sldNum" sz="quarter" idx="5"/>
          </p:nvPr>
        </p:nvSpPr>
        <p:spPr/>
        <p:txBody>
          <a:bodyPr/>
          <a:lstStyle/>
          <a:p>
            <a:fld id="{BE60F068-26CC-41A3-B930-10B31B1E43EA}" type="slidenum">
              <a:rPr lang="en-US" smtClean="0"/>
              <a:t>14</a:t>
            </a:fld>
            <a:endParaRPr lang="en-US"/>
          </a:p>
        </p:txBody>
      </p:sp>
    </p:spTree>
    <p:extLst>
      <p:ext uri="{BB962C8B-B14F-4D97-AF65-F5344CB8AC3E}">
        <p14:creationId xmlns:p14="http://schemas.microsoft.com/office/powerpoint/2010/main" val="1152976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0F068-26CC-41A3-B930-10B31B1E43EA}" type="slidenum">
              <a:rPr lang="en-US" smtClean="0"/>
              <a:t>15</a:t>
            </a:fld>
            <a:endParaRPr lang="en-US"/>
          </a:p>
        </p:txBody>
      </p:sp>
    </p:spTree>
    <p:extLst>
      <p:ext uri="{BB962C8B-B14F-4D97-AF65-F5344CB8AC3E}">
        <p14:creationId xmlns:p14="http://schemas.microsoft.com/office/powerpoint/2010/main" val="1974375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8410E-55E0-7C5B-C057-9318C4037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E063D-3A7A-601C-48B6-D427971102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22BA6-E301-44AF-E96C-B5BFDBE54C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A6E36F-8FF3-C26A-427C-972E8D607F92}"/>
              </a:ext>
            </a:extLst>
          </p:cNvPr>
          <p:cNvSpPr>
            <a:spLocks noGrp="1"/>
          </p:cNvSpPr>
          <p:nvPr>
            <p:ph type="sldNum" sz="quarter" idx="5"/>
          </p:nvPr>
        </p:nvSpPr>
        <p:spPr/>
        <p:txBody>
          <a:bodyPr/>
          <a:lstStyle/>
          <a:p>
            <a:fld id="{BE60F068-26CC-41A3-B930-10B31B1E43EA}" type="slidenum">
              <a:rPr lang="en-US" smtClean="0"/>
              <a:t>16</a:t>
            </a:fld>
            <a:endParaRPr lang="en-US"/>
          </a:p>
        </p:txBody>
      </p:sp>
    </p:spTree>
    <p:extLst>
      <p:ext uri="{BB962C8B-B14F-4D97-AF65-F5344CB8AC3E}">
        <p14:creationId xmlns:p14="http://schemas.microsoft.com/office/powerpoint/2010/main" val="1258040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6.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B3C6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C2D57E-FEA9-8D62-2F84-0C4D1139CF61}"/>
              </a:ext>
              <a:ext uri="{C183D7F6-B498-43B3-948B-1728B52AA6E4}">
                <adec:decorative xmlns:adec="http://schemas.microsoft.com/office/drawing/2017/decorative" val="1"/>
              </a:ext>
            </a:extLst>
          </p:cNvPr>
          <p:cNvSpPr/>
          <p:nvPr userDrawn="1"/>
        </p:nvSpPr>
        <p:spPr>
          <a:xfrm>
            <a:off x="0" y="-1"/>
            <a:ext cx="12192000" cy="2107670"/>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EA58BE-56F1-B10A-C6F0-68E9A087BFBA}"/>
              </a:ext>
            </a:extLst>
          </p:cNvPr>
          <p:cNvSpPr>
            <a:spLocks noGrp="1"/>
          </p:cNvSpPr>
          <p:nvPr>
            <p:ph type="ctrTitle" hasCustomPrompt="1"/>
          </p:nvPr>
        </p:nvSpPr>
        <p:spPr>
          <a:xfrm>
            <a:off x="1524000" y="2608445"/>
            <a:ext cx="9144000" cy="1325027"/>
          </a:xfrm>
        </p:spPr>
        <p:txBody>
          <a:bodyPr anchor="b">
            <a:normAutofit/>
          </a:bodyPr>
          <a:lstStyle>
            <a:lvl1pPr algn="ctr">
              <a:defRPr sz="4800" b="1">
                <a:solidFill>
                  <a:schemeClr val="bg1"/>
                </a:solidFill>
                <a:latin typeface="Calibri" panose="020F0502020204030204" pitchFamily="34" charset="0"/>
              </a:defRPr>
            </a:lvl1pPr>
          </a:lstStyle>
          <a:p>
            <a:r>
              <a:rPr lang="en-US"/>
              <a:t>TITLE OF PRESENTATION</a:t>
            </a:r>
          </a:p>
        </p:txBody>
      </p:sp>
      <p:sp>
        <p:nvSpPr>
          <p:cNvPr id="3" name="Subtitle 2">
            <a:extLst>
              <a:ext uri="{FF2B5EF4-FFF2-40B4-BE49-F238E27FC236}">
                <a16:creationId xmlns:a16="http://schemas.microsoft.com/office/drawing/2014/main" id="{9CD25043-0006-04B7-08EB-F6785DC0F9AB}"/>
              </a:ext>
            </a:extLst>
          </p:cNvPr>
          <p:cNvSpPr>
            <a:spLocks noGrp="1"/>
          </p:cNvSpPr>
          <p:nvPr>
            <p:ph type="subTitle" idx="1" hasCustomPrompt="1"/>
          </p:nvPr>
        </p:nvSpPr>
        <p:spPr>
          <a:xfrm>
            <a:off x="1524000" y="4025548"/>
            <a:ext cx="9144000" cy="87370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22" name="Text Placeholder 21">
            <a:extLst>
              <a:ext uri="{FF2B5EF4-FFF2-40B4-BE49-F238E27FC236}">
                <a16:creationId xmlns:a16="http://schemas.microsoft.com/office/drawing/2014/main" id="{9A94D888-A9AE-A666-150F-B58BC56A1B72}"/>
              </a:ext>
            </a:extLst>
          </p:cNvPr>
          <p:cNvSpPr>
            <a:spLocks noGrp="1"/>
          </p:cNvSpPr>
          <p:nvPr>
            <p:ph type="body" sz="quarter" idx="18" hasCustomPrompt="1"/>
          </p:nvPr>
        </p:nvSpPr>
        <p:spPr>
          <a:xfrm>
            <a:off x="1524000" y="4991101"/>
            <a:ext cx="9144000" cy="449698"/>
          </a:xfrm>
        </p:spPr>
        <p:txBody>
          <a:bodyPr>
            <a:normAutofit/>
          </a:bodyPr>
          <a:lstStyle>
            <a:lvl1pPr marL="0" indent="0" algn="ctr">
              <a:buNone/>
              <a:defRPr sz="2400">
                <a:latin typeface="Calibri" panose="020F0502020204030204" pitchFamily="34" charset="0"/>
              </a:defRPr>
            </a:lvl1pPr>
          </a:lstStyle>
          <a:p>
            <a:pPr lvl="0"/>
            <a:r>
              <a:rPr lang="en-US"/>
              <a:t>AUTHOR | DATE</a:t>
            </a:r>
          </a:p>
        </p:txBody>
      </p:sp>
      <p:pic>
        <p:nvPicPr>
          <p:cNvPr id="11" name="Picture 10" descr="City of Virginia Beach logo">
            <a:extLst>
              <a:ext uri="{FF2B5EF4-FFF2-40B4-BE49-F238E27FC236}">
                <a16:creationId xmlns:a16="http://schemas.microsoft.com/office/drawing/2014/main" id="{D5B45AB1-2AE5-B509-99FD-1EB949517779}"/>
              </a:ext>
            </a:extLst>
          </p:cNvPr>
          <p:cNvPicPr>
            <a:picLocks noChangeAspect="1"/>
          </p:cNvPicPr>
          <p:nvPr userDrawn="1"/>
        </p:nvPicPr>
        <p:blipFill>
          <a:blip r:embed="rId2"/>
          <a:srcRect/>
          <a:stretch/>
        </p:blipFill>
        <p:spPr>
          <a:xfrm>
            <a:off x="4607260" y="5532642"/>
            <a:ext cx="2977480" cy="1184702"/>
          </a:xfrm>
          <a:prstGeom prst="rect">
            <a:avLst/>
          </a:prstGeom>
        </p:spPr>
      </p:pic>
      <p:sp>
        <p:nvSpPr>
          <p:cNvPr id="13" name="Picture Placeholder 12">
            <a:extLst>
              <a:ext uri="{FF2B5EF4-FFF2-40B4-BE49-F238E27FC236}">
                <a16:creationId xmlns:a16="http://schemas.microsoft.com/office/drawing/2014/main" id="{E2FF081D-43AF-6121-9E5B-DA9B7767DBE5}"/>
              </a:ext>
            </a:extLst>
          </p:cNvPr>
          <p:cNvSpPr>
            <a:spLocks noGrp="1"/>
          </p:cNvSpPr>
          <p:nvPr>
            <p:ph type="pic" sz="quarter" idx="13"/>
          </p:nvPr>
        </p:nvSpPr>
        <p:spPr>
          <a:xfrm>
            <a:off x="390621" y="166518"/>
            <a:ext cx="1828800" cy="1828800"/>
          </a:xfrm>
        </p:spPr>
        <p:txBody>
          <a:bodyPr/>
          <a:lstStyle/>
          <a:p>
            <a:endParaRPr lang="en-US"/>
          </a:p>
        </p:txBody>
      </p:sp>
      <p:sp>
        <p:nvSpPr>
          <p:cNvPr id="15" name="Picture Placeholder 12">
            <a:extLst>
              <a:ext uri="{FF2B5EF4-FFF2-40B4-BE49-F238E27FC236}">
                <a16:creationId xmlns:a16="http://schemas.microsoft.com/office/drawing/2014/main" id="{2F6E39DE-32F5-447B-C3A4-C07C28DC708C}"/>
              </a:ext>
            </a:extLst>
          </p:cNvPr>
          <p:cNvSpPr>
            <a:spLocks noGrp="1"/>
          </p:cNvSpPr>
          <p:nvPr>
            <p:ph type="pic" sz="quarter" idx="15"/>
          </p:nvPr>
        </p:nvSpPr>
        <p:spPr>
          <a:xfrm>
            <a:off x="2786110" y="166518"/>
            <a:ext cx="1828800" cy="1828800"/>
          </a:xfrm>
        </p:spPr>
        <p:txBody>
          <a:bodyPr/>
          <a:lstStyle/>
          <a:p>
            <a:endParaRPr lang="en-US"/>
          </a:p>
        </p:txBody>
      </p:sp>
      <p:sp>
        <p:nvSpPr>
          <p:cNvPr id="16" name="Picture Placeholder 12">
            <a:extLst>
              <a:ext uri="{FF2B5EF4-FFF2-40B4-BE49-F238E27FC236}">
                <a16:creationId xmlns:a16="http://schemas.microsoft.com/office/drawing/2014/main" id="{802EE316-C543-67A4-6A6B-87C3A5D5812E}"/>
              </a:ext>
            </a:extLst>
          </p:cNvPr>
          <p:cNvSpPr>
            <a:spLocks noGrp="1"/>
          </p:cNvSpPr>
          <p:nvPr>
            <p:ph type="pic" sz="quarter" idx="16"/>
          </p:nvPr>
        </p:nvSpPr>
        <p:spPr>
          <a:xfrm>
            <a:off x="5181599" y="166518"/>
            <a:ext cx="1828800" cy="1828800"/>
          </a:xfrm>
        </p:spPr>
        <p:txBody>
          <a:bodyPr/>
          <a:lstStyle/>
          <a:p>
            <a:endParaRPr lang="en-US"/>
          </a:p>
        </p:txBody>
      </p:sp>
      <p:sp>
        <p:nvSpPr>
          <p:cNvPr id="14" name="Picture Placeholder 12">
            <a:extLst>
              <a:ext uri="{FF2B5EF4-FFF2-40B4-BE49-F238E27FC236}">
                <a16:creationId xmlns:a16="http://schemas.microsoft.com/office/drawing/2014/main" id="{1435C076-8823-35B1-56C4-68CEB437FFE0}"/>
              </a:ext>
            </a:extLst>
          </p:cNvPr>
          <p:cNvSpPr>
            <a:spLocks noGrp="1"/>
          </p:cNvSpPr>
          <p:nvPr>
            <p:ph type="pic" sz="quarter" idx="14"/>
          </p:nvPr>
        </p:nvSpPr>
        <p:spPr>
          <a:xfrm>
            <a:off x="7577089" y="166518"/>
            <a:ext cx="1828800" cy="1828800"/>
          </a:xfrm>
        </p:spPr>
        <p:txBody>
          <a:bodyPr/>
          <a:lstStyle/>
          <a:p>
            <a:endParaRPr lang="en-US"/>
          </a:p>
        </p:txBody>
      </p:sp>
      <p:sp>
        <p:nvSpPr>
          <p:cNvPr id="17" name="Picture Placeholder 12">
            <a:extLst>
              <a:ext uri="{FF2B5EF4-FFF2-40B4-BE49-F238E27FC236}">
                <a16:creationId xmlns:a16="http://schemas.microsoft.com/office/drawing/2014/main" id="{400EAD51-D9A4-FF79-09C3-63D5997E084C}"/>
              </a:ext>
            </a:extLst>
          </p:cNvPr>
          <p:cNvSpPr>
            <a:spLocks noGrp="1"/>
          </p:cNvSpPr>
          <p:nvPr>
            <p:ph type="pic" sz="quarter" idx="17"/>
          </p:nvPr>
        </p:nvSpPr>
        <p:spPr>
          <a:xfrm>
            <a:off x="9972579" y="166518"/>
            <a:ext cx="1828800" cy="1828800"/>
          </a:xfrm>
        </p:spPr>
        <p:txBody>
          <a:bodyPr/>
          <a:lstStyle/>
          <a:p>
            <a:endParaRPr lang="en-US"/>
          </a:p>
        </p:txBody>
      </p:sp>
      <p:sp>
        <p:nvSpPr>
          <p:cNvPr id="20" name="Isosceles Triangle 19">
            <a:extLst>
              <a:ext uri="{FF2B5EF4-FFF2-40B4-BE49-F238E27FC236}">
                <a16:creationId xmlns:a16="http://schemas.microsoft.com/office/drawing/2014/main" id="{8B582A53-2E9A-15CA-41F8-5FF181241271}"/>
              </a:ext>
              <a:ext uri="{C183D7F6-B498-43B3-948B-1728B52AA6E4}">
                <adec:decorative xmlns:adec="http://schemas.microsoft.com/office/drawing/2017/decorative" val="1"/>
              </a:ext>
            </a:extLst>
          </p:cNvPr>
          <p:cNvSpPr/>
          <p:nvPr userDrawn="1"/>
        </p:nvSpPr>
        <p:spPr>
          <a:xfrm rot="10800000">
            <a:off x="5775960" y="2107668"/>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3954A95-6259-6C71-CE4C-9216FC1D5CC0}"/>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
        <p:nvSpPr>
          <p:cNvPr id="6" name="Slide Number Placeholder 5">
            <a:extLst>
              <a:ext uri="{FF2B5EF4-FFF2-40B4-BE49-F238E27FC236}">
                <a16:creationId xmlns:a16="http://schemas.microsoft.com/office/drawing/2014/main" id="{6E18BEFB-9538-679E-ED31-64C3BC58EFC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spTree>
    <p:extLst>
      <p:ext uri="{BB962C8B-B14F-4D97-AF65-F5344CB8AC3E}">
        <p14:creationId xmlns:p14="http://schemas.microsoft.com/office/powerpoint/2010/main" val="855599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side image on lef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DB4BD6D-5CB8-F3C1-0858-4A67EB7C8E3D}"/>
              </a:ext>
              <a:ext uri="{C183D7F6-B498-43B3-948B-1728B52AA6E4}">
                <adec:decorative xmlns:adec="http://schemas.microsoft.com/office/drawing/2017/decorative" val="1"/>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B0C12D78-444F-1C0D-9B03-4ED047D7ED86}"/>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pic>
        <p:nvPicPr>
          <p:cNvPr id="2" name="Picture 1">
            <a:extLst>
              <a:ext uri="{FF2B5EF4-FFF2-40B4-BE49-F238E27FC236}">
                <a16:creationId xmlns:a16="http://schemas.microsoft.com/office/drawing/2014/main" id="{4ADEAD33-083A-4C75-8272-FF1CF19C7B71}"/>
              </a:ext>
              <a:ext uri="{C183D7F6-B498-43B3-948B-1728B52AA6E4}">
                <adec:decorative xmlns:adec="http://schemas.microsoft.com/office/drawing/2017/decorative" val="1"/>
              </a:ext>
            </a:extLst>
          </p:cNvPr>
          <p:cNvPicPr>
            <a:picLocks/>
          </p:cNvPicPr>
          <p:nvPr userDrawn="1"/>
        </p:nvPicPr>
        <p:blipFill>
          <a:blip r:embed="rId2"/>
          <a:srcRect t="44897" b="44897"/>
          <a:stretch/>
        </p:blipFill>
        <p:spPr>
          <a:xfrm>
            <a:off x="6350" y="-1"/>
            <a:ext cx="12185650" cy="73152"/>
          </a:xfrm>
          <a:prstGeom prst="rect">
            <a:avLst/>
          </a:prstGeom>
          <a:ln>
            <a:noFill/>
          </a:ln>
        </p:spPr>
      </p:pic>
      <p:sp>
        <p:nvSpPr>
          <p:cNvPr id="8" name="Picture Placeholder 7">
            <a:extLst>
              <a:ext uri="{FF2B5EF4-FFF2-40B4-BE49-F238E27FC236}">
                <a16:creationId xmlns:a16="http://schemas.microsoft.com/office/drawing/2014/main" id="{68A71C92-5E06-A053-F765-4D8626072D25}"/>
              </a:ext>
            </a:extLst>
          </p:cNvPr>
          <p:cNvSpPr>
            <a:spLocks noGrp="1"/>
          </p:cNvSpPr>
          <p:nvPr>
            <p:ph type="pic" sz="quarter" idx="11"/>
          </p:nvPr>
        </p:nvSpPr>
        <p:spPr>
          <a:xfrm>
            <a:off x="0" y="1271056"/>
            <a:ext cx="3786188" cy="5586944"/>
          </a:xfrm>
        </p:spPr>
        <p:txBody>
          <a:bodyPr/>
          <a:lstStyle/>
          <a:p>
            <a:endParaRPr lang="en-US"/>
          </a:p>
        </p:txBody>
      </p:sp>
      <p:sp>
        <p:nvSpPr>
          <p:cNvPr id="14" name="Text Placeholder 9">
            <a:extLst>
              <a:ext uri="{FF2B5EF4-FFF2-40B4-BE49-F238E27FC236}">
                <a16:creationId xmlns:a16="http://schemas.microsoft.com/office/drawing/2014/main" id="{7B300DAE-34AE-F2B9-2FE6-CBC04C4038C3}"/>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12" name="Picture 11" descr="City of Virginia Beach logo">
            <a:extLst>
              <a:ext uri="{FF2B5EF4-FFF2-40B4-BE49-F238E27FC236}">
                <a16:creationId xmlns:a16="http://schemas.microsoft.com/office/drawing/2014/main" id="{3A723E21-B1B8-B6D4-EE4A-F1C6C35CCF1F}"/>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1400169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lumn with side image on left with sto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C80DCE-C8D3-8BCA-CD0E-5B376205C5D5}"/>
              </a:ext>
              <a:ext uri="{C183D7F6-B498-43B3-948B-1728B52AA6E4}">
                <adec:decorative xmlns:adec="http://schemas.microsoft.com/office/drawing/2017/decorative" val="1"/>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7A6FE8-74D8-22BF-9737-9EA9F2E18FED}"/>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pic>
        <p:nvPicPr>
          <p:cNvPr id="4" name="Picture 3" descr="Photo of King Neptune statue at Virginia Beach Oceanfront.">
            <a:extLst>
              <a:ext uri="{FF2B5EF4-FFF2-40B4-BE49-F238E27FC236}">
                <a16:creationId xmlns:a16="http://schemas.microsoft.com/office/drawing/2014/main" id="{131BA4E5-FB4C-27F9-42DC-03DE25125CE0}"/>
              </a:ext>
            </a:extLst>
          </p:cNvPr>
          <p:cNvPicPr>
            <a:picLocks noChangeAspect="1"/>
          </p:cNvPicPr>
          <p:nvPr userDrawn="1"/>
        </p:nvPicPr>
        <p:blipFill rotWithShape="1">
          <a:blip r:embed="rId2"/>
          <a:srcRect l="2008" t="6010" r="4420" b="1727"/>
          <a:stretch/>
        </p:blipFill>
        <p:spPr>
          <a:xfrm>
            <a:off x="-3478" y="1261530"/>
            <a:ext cx="3783934" cy="5596469"/>
          </a:xfrm>
          <a:prstGeom prst="rect">
            <a:avLst/>
          </a:prstGeom>
        </p:spPr>
      </p:pic>
      <p:sp>
        <p:nvSpPr>
          <p:cNvPr id="9" name="Text Placeholder 9">
            <a:extLst>
              <a:ext uri="{FF2B5EF4-FFF2-40B4-BE49-F238E27FC236}">
                <a16:creationId xmlns:a16="http://schemas.microsoft.com/office/drawing/2014/main" id="{BC6E9968-B96A-F0A2-A827-4FE9099390CF}"/>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29B316B3-BC0D-C559-8DDA-7A936A77C4AE}"/>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4"/>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3631762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lumn with side image on left with stock -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8C6FF6D-DA5D-CCC2-E9F3-17AA0C9ED20F}"/>
              </a:ext>
              <a:ext uri="{C183D7F6-B498-43B3-948B-1728B52AA6E4}">
                <adec:decorative xmlns:adec="http://schemas.microsoft.com/office/drawing/2017/decorative" val="1"/>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8789FF8-095E-CD48-395A-E60ACC68029B}"/>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pic>
        <p:nvPicPr>
          <p:cNvPr id="7" name="Picture 6" descr="Sunrising over the water with bridge in distance.">
            <a:extLst>
              <a:ext uri="{FF2B5EF4-FFF2-40B4-BE49-F238E27FC236}">
                <a16:creationId xmlns:a16="http://schemas.microsoft.com/office/drawing/2014/main" id="{1F711A24-04C5-EF52-9A91-1DC637AB4613}"/>
              </a:ext>
            </a:extLst>
          </p:cNvPr>
          <p:cNvPicPr>
            <a:picLocks noChangeAspect="1"/>
          </p:cNvPicPr>
          <p:nvPr userDrawn="1"/>
        </p:nvPicPr>
        <p:blipFill rotWithShape="1">
          <a:blip r:embed="rId2"/>
          <a:srcRect l="908" t="2297" r="-35"/>
          <a:stretch/>
        </p:blipFill>
        <p:spPr>
          <a:xfrm>
            <a:off x="0" y="1261531"/>
            <a:ext cx="3780457" cy="5596469"/>
          </a:xfrm>
          <a:prstGeom prst="rect">
            <a:avLst/>
          </a:prstGeom>
        </p:spPr>
      </p:pic>
      <p:pic>
        <p:nvPicPr>
          <p:cNvPr id="2" name="Picture 1">
            <a:extLst>
              <a:ext uri="{FF2B5EF4-FFF2-40B4-BE49-F238E27FC236}">
                <a16:creationId xmlns:a16="http://schemas.microsoft.com/office/drawing/2014/main" id="{5D72FC6E-2E2C-8219-4B67-5CCACE7106D6}"/>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
        <p:nvSpPr>
          <p:cNvPr id="10" name="Text Placeholder 9">
            <a:extLst>
              <a:ext uri="{FF2B5EF4-FFF2-40B4-BE49-F238E27FC236}">
                <a16:creationId xmlns:a16="http://schemas.microsoft.com/office/drawing/2014/main" id="{7517C7D2-1DA0-018F-8B8E-77CA12D405B6}"/>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4"/>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175492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side image on r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0206C1-DA15-ECDE-2926-E69CD94D2459}"/>
              </a:ext>
              <a:ext uri="{C183D7F6-B498-43B3-948B-1728B52AA6E4}">
                <adec:decorative xmlns:adec="http://schemas.microsoft.com/office/drawing/2017/decorative" val="1"/>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A75F78D5-9AAF-7180-8E8E-F56DE7E5E970}"/>
              </a:ext>
            </a:extLst>
          </p:cNvPr>
          <p:cNvSpPr>
            <a:spLocks noGrp="1"/>
          </p:cNvSpPr>
          <p:nvPr>
            <p:ph type="title" hasCustomPrompt="1"/>
          </p:nvPr>
        </p:nvSpPr>
        <p:spPr>
          <a:xfrm>
            <a:off x="190500" y="84193"/>
            <a:ext cx="11807824" cy="1186864"/>
          </a:xfrm>
        </p:spPr>
        <p:txBody>
          <a:bodyPr/>
          <a:lstStyle>
            <a:lvl1pPr algn="l">
              <a:defRPr/>
            </a:lvl1pPr>
          </a:lstStyle>
          <a:p>
            <a:r>
              <a:rPr lang="en-US"/>
              <a:t>SLIDE TITLE</a:t>
            </a:r>
          </a:p>
        </p:txBody>
      </p:sp>
      <p:sp>
        <p:nvSpPr>
          <p:cNvPr id="4" name="Text Placeholder 9">
            <a:extLst>
              <a:ext uri="{FF2B5EF4-FFF2-40B4-BE49-F238E27FC236}">
                <a16:creationId xmlns:a16="http://schemas.microsoft.com/office/drawing/2014/main" id="{9E166A04-DC96-8ABB-B936-7B4EE1F7C369}"/>
              </a:ext>
            </a:extLst>
          </p:cNvPr>
          <p:cNvSpPr>
            <a:spLocks noGrp="1"/>
          </p:cNvSpPr>
          <p:nvPr>
            <p:ph type="body" sz="quarter" idx="12"/>
          </p:nvPr>
        </p:nvSpPr>
        <p:spPr>
          <a:xfrm>
            <a:off x="187325" y="1271056"/>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8A71C92-5E06-A053-F765-4D8626072D25}"/>
              </a:ext>
            </a:extLst>
          </p:cNvPr>
          <p:cNvSpPr>
            <a:spLocks noGrp="1"/>
          </p:cNvSpPr>
          <p:nvPr>
            <p:ph type="pic" sz="quarter" idx="11"/>
          </p:nvPr>
        </p:nvSpPr>
        <p:spPr>
          <a:xfrm>
            <a:off x="8405812" y="1271056"/>
            <a:ext cx="3786188" cy="4948874"/>
          </a:xfrm>
        </p:spPr>
        <p:txBody>
          <a:bodyPr/>
          <a:lstStyle/>
          <a:p>
            <a:endParaRPr lang="en-US"/>
          </a:p>
        </p:txBody>
      </p:sp>
      <p:pic>
        <p:nvPicPr>
          <p:cNvPr id="2" name="Picture 1">
            <a:extLst>
              <a:ext uri="{FF2B5EF4-FFF2-40B4-BE49-F238E27FC236}">
                <a16:creationId xmlns:a16="http://schemas.microsoft.com/office/drawing/2014/main" id="{A3D9166F-9D66-CB26-E1D1-00C525F07B31}"/>
              </a:ext>
              <a:ext uri="{C183D7F6-B498-43B3-948B-1728B52AA6E4}">
                <adec:decorative xmlns:adec="http://schemas.microsoft.com/office/drawing/2017/decorative" val="1"/>
              </a:ext>
            </a:extLst>
          </p:cNvPr>
          <p:cNvPicPr>
            <a:picLocks/>
          </p:cNvPicPr>
          <p:nvPr userDrawn="1"/>
        </p:nvPicPr>
        <p:blipFill>
          <a:blip r:embed="rId2"/>
          <a:srcRect t="44897" b="44897"/>
          <a:stretch/>
        </p:blipFill>
        <p:spPr>
          <a:xfrm>
            <a:off x="6350" y="-1"/>
            <a:ext cx="12185650" cy="73152"/>
          </a:xfrm>
          <a:prstGeom prst="rect">
            <a:avLst/>
          </a:prstGeom>
          <a:ln>
            <a:noFill/>
          </a:ln>
        </p:spPr>
      </p:pic>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2282915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side image on right with sto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E672FA-CAAE-4D2C-627D-1EE4DE1069C7}"/>
              </a:ext>
              <a:ext uri="{C183D7F6-B498-43B3-948B-1728B52AA6E4}">
                <adec:decorative xmlns:adec="http://schemas.microsoft.com/office/drawing/2017/decorative" val="1"/>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33928C4-CD28-D52C-E4C8-8B6DAB030DDB}"/>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sp>
        <p:nvSpPr>
          <p:cNvPr id="7" name="Text Placeholder 9">
            <a:extLst>
              <a:ext uri="{FF2B5EF4-FFF2-40B4-BE49-F238E27FC236}">
                <a16:creationId xmlns:a16="http://schemas.microsoft.com/office/drawing/2014/main" id="{66050A56-9538-59BA-7C9B-592B0326AC32}"/>
              </a:ext>
            </a:extLst>
          </p:cNvPr>
          <p:cNvSpPr>
            <a:spLocks noGrp="1"/>
          </p:cNvSpPr>
          <p:nvPr>
            <p:ph type="body" sz="quarter" idx="12"/>
          </p:nvPr>
        </p:nvSpPr>
        <p:spPr>
          <a:xfrm>
            <a:off x="187325" y="1271056"/>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he Cape Henry lighthouse.">
            <a:extLst>
              <a:ext uri="{FF2B5EF4-FFF2-40B4-BE49-F238E27FC236}">
                <a16:creationId xmlns:a16="http://schemas.microsoft.com/office/drawing/2014/main" id="{9149430F-37BC-65E3-CDDE-5460E32549A5}"/>
              </a:ext>
            </a:extLst>
          </p:cNvPr>
          <p:cNvPicPr>
            <a:picLocks noChangeAspect="1"/>
          </p:cNvPicPr>
          <p:nvPr userDrawn="1"/>
        </p:nvPicPr>
        <p:blipFill rotWithShape="1">
          <a:blip r:embed="rId2"/>
          <a:srcRect l="22029" t="24321" r="25510" b="21252"/>
          <a:stretch/>
        </p:blipFill>
        <p:spPr>
          <a:xfrm>
            <a:off x="8411544" y="1254703"/>
            <a:ext cx="3780456" cy="4992111"/>
          </a:xfrm>
          <a:prstGeom prst="rect">
            <a:avLst/>
          </a:prstGeom>
        </p:spPr>
      </p:pic>
      <p:pic>
        <p:nvPicPr>
          <p:cNvPr id="2" name="Picture 1">
            <a:extLst>
              <a:ext uri="{FF2B5EF4-FFF2-40B4-BE49-F238E27FC236}">
                <a16:creationId xmlns:a16="http://schemas.microsoft.com/office/drawing/2014/main" id="{CA3A98FC-C789-FD9B-B38D-C6A56DE1ECE1}"/>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4"/>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400801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5" name="Picture 4" descr="City of Virginia Beach logo">
            <a:extLst>
              <a:ext uri="{FF2B5EF4-FFF2-40B4-BE49-F238E27FC236}">
                <a16:creationId xmlns:a16="http://schemas.microsoft.com/office/drawing/2014/main" id="{38AF7413-7A99-A6BA-7E8F-1E7ABC70A0D5}"/>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7" name="Picture 6">
            <a:extLst>
              <a:ext uri="{FF2B5EF4-FFF2-40B4-BE49-F238E27FC236}">
                <a16:creationId xmlns:a16="http://schemas.microsoft.com/office/drawing/2014/main" id="{994C78E2-47DB-7B2A-F4D6-304F5F19954E}"/>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938212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13" name="Isosceles Triangle 12">
            <a:extLst>
              <a:ext uri="{FF2B5EF4-FFF2-40B4-BE49-F238E27FC236}">
                <a16:creationId xmlns:a16="http://schemas.microsoft.com/office/drawing/2014/main" id="{CAC2736F-1771-E3F4-BEFD-09E64B496548}"/>
              </a:ext>
              <a:ext uri="{C183D7F6-B498-43B3-948B-1728B52AA6E4}">
                <adec:decorative xmlns:adec="http://schemas.microsoft.com/office/drawing/2017/decorative" val="1"/>
              </a:ext>
            </a:extLst>
          </p:cNvPr>
          <p:cNvSpPr/>
          <p:nvPr userDrawn="1"/>
        </p:nvSpPr>
        <p:spPr>
          <a:xfrm rot="10800000">
            <a:off x="5775960" y="1555036"/>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BDEE02D-64F0-9FCD-7DBB-165235237573}"/>
              </a:ext>
              <a:ext uri="{C183D7F6-B498-43B3-948B-1728B52AA6E4}">
                <adec:decorative xmlns:adec="http://schemas.microsoft.com/office/drawing/2017/decorative" val="1"/>
              </a:ext>
            </a:extLst>
          </p:cNvPr>
          <p:cNvSpPr/>
          <p:nvPr userDrawn="1"/>
        </p:nvSpPr>
        <p:spPr>
          <a:xfrm>
            <a:off x="0" y="-1"/>
            <a:ext cx="12192000" cy="1555751"/>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a:xfrm>
            <a:off x="838200" y="182562"/>
            <a:ext cx="10515600" cy="119062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a:xfrm>
            <a:off x="838200" y="192610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9CD63D4C-C3F4-F38E-167A-A2500C68F419}"/>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4" name="Picture 3">
            <a:extLst>
              <a:ext uri="{FF2B5EF4-FFF2-40B4-BE49-F238E27FC236}">
                <a16:creationId xmlns:a16="http://schemas.microsoft.com/office/drawing/2014/main" id="{AA29B9DA-1D03-56DD-7669-5C3F634571D3}"/>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Tree>
    <p:extLst>
      <p:ext uri="{BB962C8B-B14F-4D97-AF65-F5344CB8AC3E}">
        <p14:creationId xmlns:p14="http://schemas.microsoft.com/office/powerpoint/2010/main" val="3328725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E0D911-07D7-C3F1-149B-B58793DDC694}"/>
              </a:ext>
              <a:ext uri="{C183D7F6-B498-43B3-948B-1728B52AA6E4}">
                <adec:decorative xmlns:adec="http://schemas.microsoft.com/office/drawing/2017/decorative" val="1"/>
              </a:ext>
            </a:extLst>
          </p:cNvPr>
          <p:cNvSpPr/>
          <p:nvPr userDrawn="1"/>
        </p:nvSpPr>
        <p:spPr>
          <a:xfrm>
            <a:off x="90436" y="-1"/>
            <a:ext cx="3868616" cy="6858001"/>
          </a:xfrm>
          <a:prstGeom prst="rect">
            <a:avLst/>
          </a:prstGeom>
          <a:solidFill>
            <a:srgbClr val="1B9A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a:xfrm>
            <a:off x="341644" y="241160"/>
            <a:ext cx="3406391" cy="61366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a:xfrm>
            <a:off x="5004078" y="1185705"/>
            <a:ext cx="6349721" cy="50917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11" name="Picture 10" descr="Quotation marks.">
            <a:extLst>
              <a:ext uri="{FF2B5EF4-FFF2-40B4-BE49-F238E27FC236}">
                <a16:creationId xmlns:a16="http://schemas.microsoft.com/office/drawing/2014/main" id="{8BBC5D15-6A77-480F-0E31-8D8D0E7809DB}"/>
              </a:ext>
            </a:extLst>
          </p:cNvPr>
          <p:cNvPicPr>
            <a:picLocks noChangeAspect="1"/>
          </p:cNvPicPr>
          <p:nvPr userDrawn="1"/>
        </p:nvPicPr>
        <p:blipFill rotWithShape="1">
          <a:blip r:embed="rId2"/>
          <a:srcRect l="8309" t="7805" r="82952" b="77536"/>
          <a:stretch/>
        </p:blipFill>
        <p:spPr>
          <a:xfrm>
            <a:off x="5004078" y="179865"/>
            <a:ext cx="1064899" cy="1005840"/>
          </a:xfrm>
          <a:prstGeom prst="rect">
            <a:avLst/>
          </a:prstGeom>
        </p:spPr>
      </p:pic>
      <p:pic>
        <p:nvPicPr>
          <p:cNvPr id="12" name="Picture 11" descr="City of Virginia Beach logo">
            <a:extLst>
              <a:ext uri="{FF2B5EF4-FFF2-40B4-BE49-F238E27FC236}">
                <a16:creationId xmlns:a16="http://schemas.microsoft.com/office/drawing/2014/main" id="{C090AE96-767F-E998-BD0D-5C0565477A33}"/>
              </a:ext>
            </a:extLst>
          </p:cNvPr>
          <p:cNvPicPr>
            <a:picLocks noChangeAspect="1"/>
          </p:cNvPicPr>
          <p:nvPr userDrawn="1"/>
        </p:nvPicPr>
        <p:blipFill>
          <a:blip r:embed="rId3"/>
          <a:stretch>
            <a:fillRect/>
          </a:stretch>
        </p:blipFill>
        <p:spPr>
          <a:xfrm>
            <a:off x="11429717" y="6377761"/>
            <a:ext cx="350151" cy="253288"/>
          </a:xfrm>
          <a:prstGeom prst="rect">
            <a:avLst/>
          </a:prstGeom>
        </p:spPr>
      </p:pic>
      <p:pic>
        <p:nvPicPr>
          <p:cNvPr id="7" name="Picture 6">
            <a:extLst>
              <a:ext uri="{FF2B5EF4-FFF2-40B4-BE49-F238E27FC236}">
                <a16:creationId xmlns:a16="http://schemas.microsoft.com/office/drawing/2014/main" id="{6B3209A8-02E8-DBBD-2983-C75BE60B2BCC}"/>
              </a:ext>
              <a:ext uri="{C183D7F6-B498-43B3-948B-1728B52AA6E4}">
                <adec:decorative xmlns:adec="http://schemas.microsoft.com/office/drawing/2017/decorative" val="1"/>
              </a:ext>
            </a:extLst>
          </p:cNvPr>
          <p:cNvPicPr>
            <a:picLocks/>
          </p:cNvPicPr>
          <p:nvPr userDrawn="1"/>
        </p:nvPicPr>
        <p:blipFill>
          <a:blip r:embed="rId4"/>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50024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FA1D7-E85C-BA64-784B-0A9AA0333D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FDA258-BA64-FF36-E39B-B9AB03A9D6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E86A0B9F-571F-2584-6215-396FB3E9A297}"/>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sp>
        <p:nvSpPr>
          <p:cNvPr id="8" name="Isosceles Triangle 7">
            <a:extLst>
              <a:ext uri="{FF2B5EF4-FFF2-40B4-BE49-F238E27FC236}">
                <a16:creationId xmlns:a16="http://schemas.microsoft.com/office/drawing/2014/main" id="{532CADCF-7965-1C93-C6A4-A9034900718E}"/>
              </a:ext>
              <a:ext uri="{C183D7F6-B498-43B3-948B-1728B52AA6E4}">
                <adec:decorative xmlns:adec="http://schemas.microsoft.com/office/drawing/2017/decorative" val="1"/>
              </a:ext>
            </a:extLst>
          </p:cNvPr>
          <p:cNvSpPr/>
          <p:nvPr userDrawn="1"/>
        </p:nvSpPr>
        <p:spPr>
          <a:xfrm rot="10800000">
            <a:off x="5775960" y="1555036"/>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4AC3751-0C29-A71D-C4C4-015A5956591E}"/>
              </a:ext>
              <a:ext uri="{C183D7F6-B498-43B3-948B-1728B52AA6E4}">
                <adec:decorative xmlns:adec="http://schemas.microsoft.com/office/drawing/2017/decorative" val="1"/>
              </a:ext>
            </a:extLst>
          </p:cNvPr>
          <p:cNvSpPr/>
          <p:nvPr userDrawn="1"/>
        </p:nvSpPr>
        <p:spPr>
          <a:xfrm>
            <a:off x="0" y="-1"/>
            <a:ext cx="12192000" cy="1555751"/>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City of Virginia Beach logo">
            <a:extLst>
              <a:ext uri="{FF2B5EF4-FFF2-40B4-BE49-F238E27FC236}">
                <a16:creationId xmlns:a16="http://schemas.microsoft.com/office/drawing/2014/main" id="{3ADC9B6C-75AB-D745-D377-E451AD6EABB8}"/>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4" name="Picture 3">
            <a:extLst>
              <a:ext uri="{FF2B5EF4-FFF2-40B4-BE49-F238E27FC236}">
                <a16:creationId xmlns:a16="http://schemas.microsoft.com/office/drawing/2014/main" id="{D66D2578-53E9-51B7-DBB6-49FAE3358A54}"/>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Tree>
    <p:extLst>
      <p:ext uri="{BB962C8B-B14F-4D97-AF65-F5344CB8AC3E}">
        <p14:creationId xmlns:p14="http://schemas.microsoft.com/office/powerpoint/2010/main" val="350679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DB5CF-3E78-20FA-AC2C-EC183F18C6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0373BD-C739-767F-6D2E-4F37E1D6AF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B09614-F471-69B9-A53A-A1A7445B76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6F616FC-05BA-529C-2DC3-90BDD2511A7B}"/>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87A28D4D-B76F-0801-1A93-F35857D842C5}"/>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5" name="Picture 4">
            <a:extLst>
              <a:ext uri="{FF2B5EF4-FFF2-40B4-BE49-F238E27FC236}">
                <a16:creationId xmlns:a16="http://schemas.microsoft.com/office/drawing/2014/main" id="{0FB37820-07D3-4FA2-A4BE-6C2C83F5A8D1}"/>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2663368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1A83A-8055-B1ED-0BD3-89E4E5160A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4C9C58-301D-BBD8-C553-3C6061A15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C704F-1CDB-39BA-D2A9-67B3BF647A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295B1-F6E9-9F6B-8112-3F98F5202F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73C83B-22A4-8BE9-8135-D67087A3F9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5425333-82CE-12F9-7853-56D2DAA9DE9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11" name="Picture 10" descr="City of Virginia Beach logo">
            <a:extLst>
              <a:ext uri="{FF2B5EF4-FFF2-40B4-BE49-F238E27FC236}">
                <a16:creationId xmlns:a16="http://schemas.microsoft.com/office/drawing/2014/main" id="{B9817D04-9CF7-CF0A-51EC-8BEBD228045F}"/>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7" name="Picture 6">
            <a:extLst>
              <a:ext uri="{FF2B5EF4-FFF2-40B4-BE49-F238E27FC236}">
                <a16:creationId xmlns:a16="http://schemas.microsoft.com/office/drawing/2014/main" id="{63AC4F5E-7FA6-941E-87BC-05EA83853B0C}"/>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328550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7039-8958-B52B-0DA8-D744C2486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0B1D3301-ACD7-6CC3-FB24-B97992CF5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63A20A10-06E8-55DC-406A-DF0BC9414C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CF1F39FC-5338-A0A9-6D70-41D436588A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ABDB57DD-233A-CA6C-A7D5-0CB11298C5E8}"/>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5" name="Picture 4">
            <a:extLst>
              <a:ext uri="{FF2B5EF4-FFF2-40B4-BE49-F238E27FC236}">
                <a16:creationId xmlns:a16="http://schemas.microsoft.com/office/drawing/2014/main" id="{9CF5BCAF-FCCB-3D10-7D42-EC002805E171}"/>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657519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6E92B-2309-8B12-317E-8DA195F55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1B2315EA-CE3F-50D8-8535-699040766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2F859C16-9BAC-B548-0B66-BEEE6FDA7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Slide Number Placeholder 6">
            <a:extLst>
              <a:ext uri="{FF2B5EF4-FFF2-40B4-BE49-F238E27FC236}">
                <a16:creationId xmlns:a16="http://schemas.microsoft.com/office/drawing/2014/main" id="{01CDDB36-1741-E800-70D4-83DFB08D827A}"/>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6B952068-E155-E93D-D7AB-F54EDD770150}"/>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5" name="Picture 4">
            <a:extLst>
              <a:ext uri="{FF2B5EF4-FFF2-40B4-BE49-F238E27FC236}">
                <a16:creationId xmlns:a16="http://schemas.microsoft.com/office/drawing/2014/main" id="{2329D822-75C9-BB09-2695-9918D10486FD}"/>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rot="16200000">
            <a:off x="-3340224" y="3340222"/>
            <a:ext cx="6858001" cy="177554"/>
          </a:xfrm>
          <a:prstGeom prst="rect">
            <a:avLst/>
          </a:prstGeom>
          <a:ln>
            <a:noFill/>
          </a:ln>
        </p:spPr>
      </p:pic>
    </p:spTree>
    <p:extLst>
      <p:ext uri="{BB962C8B-B14F-4D97-AF65-F5344CB8AC3E}">
        <p14:creationId xmlns:p14="http://schemas.microsoft.com/office/powerpoint/2010/main" val="1959142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Card">
    <p:bg>
      <p:bgPr>
        <a:solidFill>
          <a:srgbClr val="0B3C6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C2D57E-FEA9-8D62-2F84-0C4D1139CF61}"/>
              </a:ext>
              <a:ext uri="{C183D7F6-B498-43B3-948B-1728B52AA6E4}">
                <adec:decorative xmlns:adec="http://schemas.microsoft.com/office/drawing/2017/decorative" val="1"/>
              </a:ext>
            </a:extLst>
          </p:cNvPr>
          <p:cNvSpPr/>
          <p:nvPr userDrawn="1"/>
        </p:nvSpPr>
        <p:spPr>
          <a:xfrm>
            <a:off x="0" y="-1"/>
            <a:ext cx="12192000" cy="2107670"/>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EA58BE-56F1-B10A-C6F0-68E9A087BFBA}"/>
              </a:ext>
            </a:extLst>
          </p:cNvPr>
          <p:cNvSpPr>
            <a:spLocks noGrp="1"/>
          </p:cNvSpPr>
          <p:nvPr>
            <p:ph type="ctrTitle" hasCustomPrompt="1"/>
          </p:nvPr>
        </p:nvSpPr>
        <p:spPr>
          <a:xfrm>
            <a:off x="1524000" y="347090"/>
            <a:ext cx="9144000" cy="1325027"/>
          </a:xfrm>
        </p:spPr>
        <p:txBody>
          <a:bodyPr anchor="b">
            <a:normAutofit/>
          </a:bodyPr>
          <a:lstStyle>
            <a:lvl1pPr algn="ctr">
              <a:defRPr sz="4800" b="1">
                <a:solidFill>
                  <a:schemeClr val="bg1"/>
                </a:solidFill>
                <a:latin typeface="Calibri" panose="020F0502020204030204" pitchFamily="34" charset="0"/>
              </a:defRPr>
            </a:lvl1pPr>
          </a:lstStyle>
          <a:p>
            <a:r>
              <a:rPr lang="en-US"/>
              <a:t>THANK YOU</a:t>
            </a:r>
          </a:p>
        </p:txBody>
      </p:sp>
      <p:sp>
        <p:nvSpPr>
          <p:cNvPr id="3" name="Subtitle 2">
            <a:extLst>
              <a:ext uri="{FF2B5EF4-FFF2-40B4-BE49-F238E27FC236}">
                <a16:creationId xmlns:a16="http://schemas.microsoft.com/office/drawing/2014/main" id="{9CD25043-0006-04B7-08EB-F6785DC0F9AB}"/>
              </a:ext>
            </a:extLst>
          </p:cNvPr>
          <p:cNvSpPr>
            <a:spLocks noGrp="1"/>
          </p:cNvSpPr>
          <p:nvPr>
            <p:ph type="subTitle" idx="1" hasCustomPrompt="1"/>
          </p:nvPr>
        </p:nvSpPr>
        <p:spPr>
          <a:xfrm>
            <a:off x="1524000" y="3112530"/>
            <a:ext cx="9144000" cy="87370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QUESTIONS?</a:t>
            </a:r>
          </a:p>
        </p:txBody>
      </p:sp>
      <p:pic>
        <p:nvPicPr>
          <p:cNvPr id="11" name="Picture 10" descr="City of Virginia Beach logo">
            <a:extLst>
              <a:ext uri="{FF2B5EF4-FFF2-40B4-BE49-F238E27FC236}">
                <a16:creationId xmlns:a16="http://schemas.microsoft.com/office/drawing/2014/main" id="{D5B45AB1-2AE5-B509-99FD-1EB949517779}"/>
              </a:ext>
            </a:extLst>
          </p:cNvPr>
          <p:cNvPicPr>
            <a:picLocks noChangeAspect="1"/>
          </p:cNvPicPr>
          <p:nvPr userDrawn="1"/>
        </p:nvPicPr>
        <p:blipFill>
          <a:blip r:embed="rId2"/>
          <a:srcRect/>
          <a:stretch/>
        </p:blipFill>
        <p:spPr>
          <a:xfrm>
            <a:off x="4607260" y="5532642"/>
            <a:ext cx="2977480" cy="1184702"/>
          </a:xfrm>
          <a:prstGeom prst="rect">
            <a:avLst/>
          </a:prstGeom>
        </p:spPr>
      </p:pic>
      <p:sp>
        <p:nvSpPr>
          <p:cNvPr id="6" name="Slide Number Placeholder 5">
            <a:extLst>
              <a:ext uri="{FF2B5EF4-FFF2-40B4-BE49-F238E27FC236}">
                <a16:creationId xmlns:a16="http://schemas.microsoft.com/office/drawing/2014/main" id="{6E18BEFB-9538-679E-ED31-64C3BC58EFC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sp>
        <p:nvSpPr>
          <p:cNvPr id="20" name="Isosceles Triangle 19">
            <a:extLst>
              <a:ext uri="{FF2B5EF4-FFF2-40B4-BE49-F238E27FC236}">
                <a16:creationId xmlns:a16="http://schemas.microsoft.com/office/drawing/2014/main" id="{8B582A53-2E9A-15CA-41F8-5FF181241271}"/>
              </a:ext>
              <a:ext uri="{C183D7F6-B498-43B3-948B-1728B52AA6E4}">
                <adec:decorative xmlns:adec="http://schemas.microsoft.com/office/drawing/2017/decorative" val="1"/>
              </a:ext>
            </a:extLst>
          </p:cNvPr>
          <p:cNvSpPr/>
          <p:nvPr userDrawn="1"/>
        </p:nvSpPr>
        <p:spPr>
          <a:xfrm rot="10800000">
            <a:off x="5775960" y="2107668"/>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AE9B435-7806-CE9F-8DFA-DE92C869C53B}"/>
              </a:ext>
              <a:ext uri="{C183D7F6-B498-43B3-948B-1728B52AA6E4}">
                <adec:decorative xmlns:adec="http://schemas.microsoft.com/office/drawing/2017/decorative" val="1"/>
              </a:ext>
            </a:extLst>
          </p:cNvPr>
          <p:cNvPicPr>
            <a:picLocks/>
          </p:cNvPicPr>
          <p:nvPr userDrawn="1"/>
        </p:nvPicPr>
        <p:blipFill>
          <a:blip r:embed="rId3"/>
          <a:srcRect t="44897" b="44897"/>
          <a:stretch/>
        </p:blipFill>
        <p:spPr>
          <a:xfrm>
            <a:off x="6350" y="-1"/>
            <a:ext cx="12185650" cy="73152"/>
          </a:xfrm>
          <a:prstGeom prst="rect">
            <a:avLst/>
          </a:prstGeom>
          <a:ln>
            <a:noFill/>
          </a:ln>
        </p:spPr>
      </p:pic>
    </p:spTree>
    <p:extLst>
      <p:ext uri="{BB962C8B-B14F-4D97-AF65-F5344CB8AC3E}">
        <p14:creationId xmlns:p14="http://schemas.microsoft.com/office/powerpoint/2010/main" val="238644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B3C6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C2D57E-FEA9-8D62-2F84-0C4D1139CF61}"/>
              </a:ext>
            </a:extLst>
          </p:cNvPr>
          <p:cNvSpPr/>
          <p:nvPr userDrawn="1"/>
        </p:nvSpPr>
        <p:spPr>
          <a:xfrm>
            <a:off x="0" y="-1"/>
            <a:ext cx="12192000" cy="2107670"/>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EA58BE-56F1-B10A-C6F0-68E9A087BFBA}"/>
              </a:ext>
            </a:extLst>
          </p:cNvPr>
          <p:cNvSpPr>
            <a:spLocks noGrp="1"/>
          </p:cNvSpPr>
          <p:nvPr>
            <p:ph type="ctrTitle" hasCustomPrompt="1"/>
          </p:nvPr>
        </p:nvSpPr>
        <p:spPr>
          <a:xfrm>
            <a:off x="1524000" y="2608445"/>
            <a:ext cx="9144000" cy="1325027"/>
          </a:xfrm>
        </p:spPr>
        <p:txBody>
          <a:bodyPr anchor="b">
            <a:normAutofit/>
          </a:bodyPr>
          <a:lstStyle>
            <a:lvl1pPr algn="ctr">
              <a:defRPr sz="4800" b="1">
                <a:solidFill>
                  <a:schemeClr val="bg1"/>
                </a:solidFill>
                <a:latin typeface="Calibri" panose="020F0502020204030204" pitchFamily="34" charset="0"/>
              </a:defRPr>
            </a:lvl1pPr>
          </a:lstStyle>
          <a:p>
            <a:r>
              <a:rPr lang="en-US"/>
              <a:t>TITLE OF PRESENTATION</a:t>
            </a:r>
          </a:p>
        </p:txBody>
      </p:sp>
      <p:sp>
        <p:nvSpPr>
          <p:cNvPr id="3" name="Subtitle 2">
            <a:extLst>
              <a:ext uri="{FF2B5EF4-FFF2-40B4-BE49-F238E27FC236}">
                <a16:creationId xmlns:a16="http://schemas.microsoft.com/office/drawing/2014/main" id="{9CD25043-0006-04B7-08EB-F6785DC0F9AB}"/>
              </a:ext>
            </a:extLst>
          </p:cNvPr>
          <p:cNvSpPr>
            <a:spLocks noGrp="1"/>
          </p:cNvSpPr>
          <p:nvPr>
            <p:ph type="subTitle" idx="1" hasCustomPrompt="1"/>
          </p:nvPr>
        </p:nvSpPr>
        <p:spPr>
          <a:xfrm>
            <a:off x="1524000" y="4025548"/>
            <a:ext cx="9144000" cy="87370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6" name="Slide Number Placeholder 5">
            <a:extLst>
              <a:ext uri="{FF2B5EF4-FFF2-40B4-BE49-F238E27FC236}">
                <a16:creationId xmlns:a16="http://schemas.microsoft.com/office/drawing/2014/main" id="{6E18BEFB-9538-679E-ED31-64C3BC58EFC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10" name="Picture 9" descr="A picture containing shape&#10;&#10;Description automatically generated">
            <a:extLst>
              <a:ext uri="{FF2B5EF4-FFF2-40B4-BE49-F238E27FC236}">
                <a16:creationId xmlns:a16="http://schemas.microsoft.com/office/drawing/2014/main" id="{500E8BD3-46D8-36D4-AC36-152588EC74AF}"/>
              </a:ext>
            </a:extLst>
          </p:cNvPr>
          <p:cNvPicPr>
            <a:picLocks/>
          </p:cNvPicPr>
          <p:nvPr userDrawn="1"/>
        </p:nvPicPr>
        <p:blipFill rotWithShape="1">
          <a:blip r:embed="rId2"/>
          <a:srcRect b="99181"/>
          <a:stretch/>
        </p:blipFill>
        <p:spPr>
          <a:xfrm>
            <a:off x="6350" y="-1"/>
            <a:ext cx="12185650" cy="73152"/>
          </a:xfrm>
          <a:prstGeom prst="rect">
            <a:avLst/>
          </a:prstGeom>
          <a:ln>
            <a:noFill/>
          </a:ln>
        </p:spPr>
      </p:pic>
      <p:pic>
        <p:nvPicPr>
          <p:cNvPr id="11" name="Picture 10">
            <a:extLst>
              <a:ext uri="{FF2B5EF4-FFF2-40B4-BE49-F238E27FC236}">
                <a16:creationId xmlns:a16="http://schemas.microsoft.com/office/drawing/2014/main" id="{D5B45AB1-2AE5-B509-99FD-1EB949517779}"/>
              </a:ext>
            </a:extLst>
          </p:cNvPr>
          <p:cNvPicPr>
            <a:picLocks noChangeAspect="1"/>
          </p:cNvPicPr>
          <p:nvPr userDrawn="1"/>
        </p:nvPicPr>
        <p:blipFill>
          <a:blip r:embed="rId3"/>
          <a:srcRect/>
          <a:stretch/>
        </p:blipFill>
        <p:spPr>
          <a:xfrm>
            <a:off x="4607260" y="5532642"/>
            <a:ext cx="2977480" cy="1184702"/>
          </a:xfrm>
          <a:prstGeom prst="rect">
            <a:avLst/>
          </a:prstGeom>
        </p:spPr>
      </p:pic>
      <p:sp>
        <p:nvSpPr>
          <p:cNvPr id="13" name="Picture Placeholder 12">
            <a:extLst>
              <a:ext uri="{FF2B5EF4-FFF2-40B4-BE49-F238E27FC236}">
                <a16:creationId xmlns:a16="http://schemas.microsoft.com/office/drawing/2014/main" id="{E2FF081D-43AF-6121-9E5B-DA9B7767DBE5}"/>
              </a:ext>
            </a:extLst>
          </p:cNvPr>
          <p:cNvSpPr>
            <a:spLocks noGrp="1"/>
          </p:cNvSpPr>
          <p:nvPr>
            <p:ph type="pic" sz="quarter" idx="13"/>
          </p:nvPr>
        </p:nvSpPr>
        <p:spPr>
          <a:xfrm>
            <a:off x="390621" y="166518"/>
            <a:ext cx="1828800" cy="1828800"/>
          </a:xfrm>
        </p:spPr>
        <p:txBody>
          <a:bodyPr/>
          <a:lstStyle/>
          <a:p>
            <a:endParaRPr lang="en-US"/>
          </a:p>
        </p:txBody>
      </p:sp>
      <p:sp>
        <p:nvSpPr>
          <p:cNvPr id="14" name="Picture Placeholder 12">
            <a:extLst>
              <a:ext uri="{FF2B5EF4-FFF2-40B4-BE49-F238E27FC236}">
                <a16:creationId xmlns:a16="http://schemas.microsoft.com/office/drawing/2014/main" id="{1435C076-8823-35B1-56C4-68CEB437FFE0}"/>
              </a:ext>
            </a:extLst>
          </p:cNvPr>
          <p:cNvSpPr>
            <a:spLocks noGrp="1"/>
          </p:cNvSpPr>
          <p:nvPr>
            <p:ph type="pic" sz="quarter" idx="14"/>
          </p:nvPr>
        </p:nvSpPr>
        <p:spPr>
          <a:xfrm>
            <a:off x="7577089" y="166518"/>
            <a:ext cx="1828800" cy="1828800"/>
          </a:xfrm>
        </p:spPr>
        <p:txBody>
          <a:bodyPr/>
          <a:lstStyle/>
          <a:p>
            <a:endParaRPr lang="en-US"/>
          </a:p>
        </p:txBody>
      </p:sp>
      <p:sp>
        <p:nvSpPr>
          <p:cNvPr id="15" name="Picture Placeholder 12">
            <a:extLst>
              <a:ext uri="{FF2B5EF4-FFF2-40B4-BE49-F238E27FC236}">
                <a16:creationId xmlns:a16="http://schemas.microsoft.com/office/drawing/2014/main" id="{2F6E39DE-32F5-447B-C3A4-C07C28DC708C}"/>
              </a:ext>
            </a:extLst>
          </p:cNvPr>
          <p:cNvSpPr>
            <a:spLocks noGrp="1"/>
          </p:cNvSpPr>
          <p:nvPr>
            <p:ph type="pic" sz="quarter" idx="15"/>
          </p:nvPr>
        </p:nvSpPr>
        <p:spPr>
          <a:xfrm>
            <a:off x="2786110" y="166518"/>
            <a:ext cx="1828800" cy="1828800"/>
          </a:xfrm>
        </p:spPr>
        <p:txBody>
          <a:bodyPr/>
          <a:lstStyle/>
          <a:p>
            <a:endParaRPr lang="en-US"/>
          </a:p>
        </p:txBody>
      </p:sp>
      <p:sp>
        <p:nvSpPr>
          <p:cNvPr id="16" name="Picture Placeholder 12">
            <a:extLst>
              <a:ext uri="{FF2B5EF4-FFF2-40B4-BE49-F238E27FC236}">
                <a16:creationId xmlns:a16="http://schemas.microsoft.com/office/drawing/2014/main" id="{802EE316-C543-67A4-6A6B-87C3A5D5812E}"/>
              </a:ext>
            </a:extLst>
          </p:cNvPr>
          <p:cNvSpPr>
            <a:spLocks noGrp="1"/>
          </p:cNvSpPr>
          <p:nvPr>
            <p:ph type="pic" sz="quarter" idx="16"/>
          </p:nvPr>
        </p:nvSpPr>
        <p:spPr>
          <a:xfrm>
            <a:off x="5181599" y="166518"/>
            <a:ext cx="1828800" cy="1828800"/>
          </a:xfrm>
        </p:spPr>
        <p:txBody>
          <a:bodyPr/>
          <a:lstStyle/>
          <a:p>
            <a:endParaRPr lang="en-US"/>
          </a:p>
        </p:txBody>
      </p:sp>
      <p:sp>
        <p:nvSpPr>
          <p:cNvPr id="17" name="Picture Placeholder 12">
            <a:extLst>
              <a:ext uri="{FF2B5EF4-FFF2-40B4-BE49-F238E27FC236}">
                <a16:creationId xmlns:a16="http://schemas.microsoft.com/office/drawing/2014/main" id="{400EAD51-D9A4-FF79-09C3-63D5997E084C}"/>
              </a:ext>
            </a:extLst>
          </p:cNvPr>
          <p:cNvSpPr>
            <a:spLocks noGrp="1"/>
          </p:cNvSpPr>
          <p:nvPr>
            <p:ph type="pic" sz="quarter" idx="17"/>
          </p:nvPr>
        </p:nvSpPr>
        <p:spPr>
          <a:xfrm>
            <a:off x="9972579" y="166518"/>
            <a:ext cx="1828800" cy="1828800"/>
          </a:xfrm>
        </p:spPr>
        <p:txBody>
          <a:bodyPr/>
          <a:lstStyle/>
          <a:p>
            <a:endParaRPr lang="en-US"/>
          </a:p>
        </p:txBody>
      </p:sp>
      <p:sp>
        <p:nvSpPr>
          <p:cNvPr id="20" name="Isosceles Triangle 19">
            <a:extLst>
              <a:ext uri="{FF2B5EF4-FFF2-40B4-BE49-F238E27FC236}">
                <a16:creationId xmlns:a16="http://schemas.microsoft.com/office/drawing/2014/main" id="{8B582A53-2E9A-15CA-41F8-5FF181241271}"/>
              </a:ext>
            </a:extLst>
          </p:cNvPr>
          <p:cNvSpPr/>
          <p:nvPr userDrawn="1"/>
        </p:nvSpPr>
        <p:spPr>
          <a:xfrm rot="10800000">
            <a:off x="5775960" y="2107668"/>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9A94D888-A9AE-A666-150F-B58BC56A1B72}"/>
              </a:ext>
            </a:extLst>
          </p:cNvPr>
          <p:cNvSpPr>
            <a:spLocks noGrp="1"/>
          </p:cNvSpPr>
          <p:nvPr>
            <p:ph type="body" sz="quarter" idx="18" hasCustomPrompt="1"/>
          </p:nvPr>
        </p:nvSpPr>
        <p:spPr>
          <a:xfrm>
            <a:off x="1524000" y="4991101"/>
            <a:ext cx="9144000" cy="449698"/>
          </a:xfrm>
        </p:spPr>
        <p:txBody>
          <a:bodyPr>
            <a:normAutofit/>
          </a:bodyPr>
          <a:lstStyle>
            <a:lvl1pPr marL="0" indent="0" algn="ctr">
              <a:buNone/>
              <a:defRPr sz="2400">
                <a:latin typeface="Calibri" panose="020F0502020204030204" pitchFamily="34" charset="0"/>
              </a:defRPr>
            </a:lvl1pPr>
          </a:lstStyle>
          <a:p>
            <a:pPr lvl="0"/>
            <a:r>
              <a:rPr lang="en-US"/>
              <a:t>AUTHOR | DATE</a:t>
            </a:r>
          </a:p>
        </p:txBody>
      </p:sp>
    </p:spTree>
    <p:extLst>
      <p:ext uri="{BB962C8B-B14F-4D97-AF65-F5344CB8AC3E}">
        <p14:creationId xmlns:p14="http://schemas.microsoft.com/office/powerpoint/2010/main" val="3531918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side image on lef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DB4BD6D-5CB8-F3C1-0858-4A67EB7C8E3D}"/>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6" name="Picture 5">
            <a:extLst>
              <a:ext uri="{FF2B5EF4-FFF2-40B4-BE49-F238E27FC236}">
                <a16:creationId xmlns:a16="http://schemas.microsoft.com/office/drawing/2014/main" id="{8C96778F-FEC5-38F9-5F20-AF384C7AE21D}"/>
              </a:ext>
              <a:ext uri="{C183D7F6-B498-43B3-948B-1728B52AA6E4}">
                <adec:decorative xmlns:adec="http://schemas.microsoft.com/office/drawing/2017/decorative" val="1"/>
              </a:ext>
            </a:extLst>
          </p:cNvPr>
          <p:cNvPicPr>
            <a:picLocks/>
          </p:cNvPicPr>
          <p:nvPr userDrawn="1"/>
        </p:nvPicPr>
        <p:blipFill rotWithShape="1">
          <a:blip r:embed="rId2"/>
          <a:srcRect b="99181"/>
          <a:stretch/>
        </p:blipFill>
        <p:spPr>
          <a:xfrm>
            <a:off x="6350" y="-2431"/>
            <a:ext cx="12185650" cy="73152"/>
          </a:xfrm>
          <a:prstGeom prst="rect">
            <a:avLst/>
          </a:prstGeom>
          <a:ln>
            <a:noFill/>
          </a:ln>
        </p:spPr>
      </p:pic>
      <p:sp>
        <p:nvSpPr>
          <p:cNvPr id="8" name="Picture Placeholder 7">
            <a:extLst>
              <a:ext uri="{FF2B5EF4-FFF2-40B4-BE49-F238E27FC236}">
                <a16:creationId xmlns:a16="http://schemas.microsoft.com/office/drawing/2014/main" id="{68A71C92-5E06-A053-F765-4D8626072D25}"/>
              </a:ext>
            </a:extLst>
          </p:cNvPr>
          <p:cNvSpPr>
            <a:spLocks noGrp="1"/>
          </p:cNvSpPr>
          <p:nvPr>
            <p:ph type="pic" sz="quarter" idx="11"/>
          </p:nvPr>
        </p:nvSpPr>
        <p:spPr>
          <a:xfrm>
            <a:off x="0" y="1271056"/>
            <a:ext cx="3786188" cy="5586944"/>
          </a:xfrm>
        </p:spPr>
        <p:txBody>
          <a:bodyPr/>
          <a:lstStyle/>
          <a:p>
            <a:endParaRPr lang="en-US"/>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sp>
        <p:nvSpPr>
          <p:cNvPr id="14" name="Text Placeholder 9">
            <a:extLst>
              <a:ext uri="{FF2B5EF4-FFF2-40B4-BE49-F238E27FC236}">
                <a16:creationId xmlns:a16="http://schemas.microsoft.com/office/drawing/2014/main" id="{7B300DAE-34AE-F2B9-2FE6-CBC04C4038C3}"/>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B0C12D78-444F-1C0D-9B03-4ED047D7ED86}"/>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spTree>
    <p:extLst>
      <p:ext uri="{BB962C8B-B14F-4D97-AF65-F5344CB8AC3E}">
        <p14:creationId xmlns:p14="http://schemas.microsoft.com/office/powerpoint/2010/main" val="1552611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lumn with side image on left with sto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C80DCE-C8D3-8BCA-CD0E-5B376205C5D5}"/>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6" name="Picture 5">
            <a:extLst>
              <a:ext uri="{FF2B5EF4-FFF2-40B4-BE49-F238E27FC236}">
                <a16:creationId xmlns:a16="http://schemas.microsoft.com/office/drawing/2014/main" id="{8C96778F-FEC5-38F9-5F20-AF384C7AE21D}"/>
              </a:ext>
              <a:ext uri="{C183D7F6-B498-43B3-948B-1728B52AA6E4}">
                <adec:decorative xmlns:adec="http://schemas.microsoft.com/office/drawing/2017/decorative" val="1"/>
              </a:ext>
            </a:extLst>
          </p:cNvPr>
          <p:cNvPicPr>
            <a:picLocks/>
          </p:cNvPicPr>
          <p:nvPr userDrawn="1"/>
        </p:nvPicPr>
        <p:blipFill rotWithShape="1">
          <a:blip r:embed="rId2"/>
          <a:srcRect b="99181"/>
          <a:stretch/>
        </p:blipFill>
        <p:spPr>
          <a:xfrm>
            <a:off x="6350" y="-2431"/>
            <a:ext cx="12185650" cy="73152"/>
          </a:xfrm>
          <a:prstGeom prst="rect">
            <a:avLst/>
          </a:prstGeom>
          <a:ln>
            <a:noFill/>
          </a:ln>
        </p:spPr>
      </p:pic>
      <p:sp>
        <p:nvSpPr>
          <p:cNvPr id="2" name="Title 1">
            <a:extLst>
              <a:ext uri="{FF2B5EF4-FFF2-40B4-BE49-F238E27FC236}">
                <a16:creationId xmlns:a16="http://schemas.microsoft.com/office/drawing/2014/main" id="{9E7A6FE8-74D8-22BF-9737-9EA9F2E18FED}"/>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pic>
        <p:nvPicPr>
          <p:cNvPr id="4" name="Picture 3" descr="Photo of King Neptune statue at Virginia Beach Oceanfront.">
            <a:extLst>
              <a:ext uri="{FF2B5EF4-FFF2-40B4-BE49-F238E27FC236}">
                <a16:creationId xmlns:a16="http://schemas.microsoft.com/office/drawing/2014/main" id="{131BA4E5-FB4C-27F9-42DC-03DE25125CE0}"/>
              </a:ext>
            </a:extLst>
          </p:cNvPr>
          <p:cNvPicPr>
            <a:picLocks noChangeAspect="1"/>
          </p:cNvPicPr>
          <p:nvPr userDrawn="1"/>
        </p:nvPicPr>
        <p:blipFill rotWithShape="1">
          <a:blip r:embed="rId4"/>
          <a:srcRect l="2008" t="6010" r="4420" b="1727"/>
          <a:stretch/>
        </p:blipFill>
        <p:spPr>
          <a:xfrm>
            <a:off x="-3478" y="1261530"/>
            <a:ext cx="3783934" cy="5596469"/>
          </a:xfrm>
          <a:prstGeom prst="rect">
            <a:avLst/>
          </a:prstGeom>
        </p:spPr>
      </p:pic>
      <p:sp>
        <p:nvSpPr>
          <p:cNvPr id="9" name="Text Placeholder 9">
            <a:extLst>
              <a:ext uri="{FF2B5EF4-FFF2-40B4-BE49-F238E27FC236}">
                <a16:creationId xmlns:a16="http://schemas.microsoft.com/office/drawing/2014/main" id="{BC6E9968-B96A-F0A2-A827-4FE9099390CF}"/>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9556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umn with side image on left with stock - option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sp>
        <p:nvSpPr>
          <p:cNvPr id="5" name="Rectangle 4">
            <a:extLst>
              <a:ext uri="{FF2B5EF4-FFF2-40B4-BE49-F238E27FC236}">
                <a16:creationId xmlns:a16="http://schemas.microsoft.com/office/drawing/2014/main" id="{B8C6FF6D-DA5D-CCC2-E9F3-17AA0C9ED20F}"/>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C96778F-FEC5-38F9-5F20-AF384C7AE21D}"/>
              </a:ext>
              <a:ext uri="{C183D7F6-B498-43B3-948B-1728B52AA6E4}">
                <adec:decorative xmlns:adec="http://schemas.microsoft.com/office/drawing/2017/decorative" val="1"/>
              </a:ext>
            </a:extLst>
          </p:cNvPr>
          <p:cNvPicPr>
            <a:picLocks/>
          </p:cNvPicPr>
          <p:nvPr userDrawn="1"/>
        </p:nvPicPr>
        <p:blipFill rotWithShape="1">
          <a:blip r:embed="rId2"/>
          <a:srcRect b="99181"/>
          <a:stretch/>
        </p:blipFill>
        <p:spPr>
          <a:xfrm>
            <a:off x="6350" y="-2431"/>
            <a:ext cx="12185650" cy="73152"/>
          </a:xfrm>
          <a:prstGeom prst="rect">
            <a:avLst/>
          </a:prstGeom>
          <a:ln>
            <a:noFill/>
          </a:ln>
        </p:spPr>
      </p:pic>
      <p:sp>
        <p:nvSpPr>
          <p:cNvPr id="10" name="Text Placeholder 9">
            <a:extLst>
              <a:ext uri="{FF2B5EF4-FFF2-40B4-BE49-F238E27FC236}">
                <a16:creationId xmlns:a16="http://schemas.microsoft.com/office/drawing/2014/main" id="{7517C7D2-1DA0-018F-8B8E-77CA12D405B6}"/>
              </a:ext>
            </a:extLst>
          </p:cNvPr>
          <p:cNvSpPr>
            <a:spLocks noGrp="1"/>
          </p:cNvSpPr>
          <p:nvPr>
            <p:ph type="body" sz="quarter" idx="12"/>
          </p:nvPr>
        </p:nvSpPr>
        <p:spPr>
          <a:xfrm>
            <a:off x="3959225" y="1320865"/>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pic>
        <p:nvPicPr>
          <p:cNvPr id="7" name="Picture 6" descr="Sunrising over the water with bridge in distance.">
            <a:extLst>
              <a:ext uri="{FF2B5EF4-FFF2-40B4-BE49-F238E27FC236}">
                <a16:creationId xmlns:a16="http://schemas.microsoft.com/office/drawing/2014/main" id="{1F711A24-04C5-EF52-9A91-1DC637AB4613}"/>
              </a:ext>
            </a:extLst>
          </p:cNvPr>
          <p:cNvPicPr>
            <a:picLocks noChangeAspect="1"/>
          </p:cNvPicPr>
          <p:nvPr userDrawn="1"/>
        </p:nvPicPr>
        <p:blipFill rotWithShape="1">
          <a:blip r:embed="rId4"/>
          <a:srcRect l="908" t="2297" r="-35"/>
          <a:stretch/>
        </p:blipFill>
        <p:spPr>
          <a:xfrm>
            <a:off x="0" y="1261531"/>
            <a:ext cx="3780457" cy="5596469"/>
          </a:xfrm>
          <a:prstGeom prst="rect">
            <a:avLst/>
          </a:prstGeom>
        </p:spPr>
      </p:pic>
      <p:sp>
        <p:nvSpPr>
          <p:cNvPr id="8" name="Title 1">
            <a:extLst>
              <a:ext uri="{FF2B5EF4-FFF2-40B4-BE49-F238E27FC236}">
                <a16:creationId xmlns:a16="http://schemas.microsoft.com/office/drawing/2014/main" id="{58789FF8-095E-CD48-395A-E60ACC68029B}"/>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spTree>
    <p:extLst>
      <p:ext uri="{BB962C8B-B14F-4D97-AF65-F5344CB8AC3E}">
        <p14:creationId xmlns:p14="http://schemas.microsoft.com/office/powerpoint/2010/main" val="3130272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side image on r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0206C1-DA15-ECDE-2926-E69CD94D2459}"/>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6" name="Picture 5">
            <a:extLst>
              <a:ext uri="{FF2B5EF4-FFF2-40B4-BE49-F238E27FC236}">
                <a16:creationId xmlns:a16="http://schemas.microsoft.com/office/drawing/2014/main" id="{8C96778F-FEC5-38F9-5F20-AF384C7AE21D}"/>
              </a:ext>
              <a:ext uri="{C183D7F6-B498-43B3-948B-1728B52AA6E4}">
                <adec:decorative xmlns:adec="http://schemas.microsoft.com/office/drawing/2017/decorative" val="1"/>
              </a:ext>
            </a:extLst>
          </p:cNvPr>
          <p:cNvPicPr>
            <a:picLocks/>
          </p:cNvPicPr>
          <p:nvPr userDrawn="1"/>
        </p:nvPicPr>
        <p:blipFill rotWithShape="1">
          <a:blip r:embed="rId2"/>
          <a:srcRect b="99181"/>
          <a:stretch/>
        </p:blipFill>
        <p:spPr>
          <a:xfrm>
            <a:off x="6350" y="-2431"/>
            <a:ext cx="12185650" cy="73152"/>
          </a:xfrm>
          <a:prstGeom prst="rect">
            <a:avLst/>
          </a:prstGeom>
          <a:ln>
            <a:noFill/>
          </a:ln>
        </p:spPr>
      </p:pic>
      <p:sp>
        <p:nvSpPr>
          <p:cNvPr id="8" name="Picture Placeholder 7">
            <a:extLst>
              <a:ext uri="{FF2B5EF4-FFF2-40B4-BE49-F238E27FC236}">
                <a16:creationId xmlns:a16="http://schemas.microsoft.com/office/drawing/2014/main" id="{68A71C92-5E06-A053-F765-4D8626072D25}"/>
              </a:ext>
            </a:extLst>
          </p:cNvPr>
          <p:cNvSpPr>
            <a:spLocks noGrp="1"/>
          </p:cNvSpPr>
          <p:nvPr>
            <p:ph type="pic" sz="quarter" idx="11"/>
          </p:nvPr>
        </p:nvSpPr>
        <p:spPr>
          <a:xfrm>
            <a:off x="8405812" y="1271056"/>
            <a:ext cx="3786188" cy="4948874"/>
          </a:xfrm>
        </p:spPr>
        <p:txBody>
          <a:bodyPr/>
          <a:lstStyle/>
          <a:p>
            <a:endParaRPr lang="en-US"/>
          </a:p>
        </p:txBody>
      </p:sp>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sp>
        <p:nvSpPr>
          <p:cNvPr id="4" name="Text Placeholder 9">
            <a:extLst>
              <a:ext uri="{FF2B5EF4-FFF2-40B4-BE49-F238E27FC236}">
                <a16:creationId xmlns:a16="http://schemas.microsoft.com/office/drawing/2014/main" id="{9E166A04-DC96-8ABB-B936-7B4EE1F7C369}"/>
              </a:ext>
            </a:extLst>
          </p:cNvPr>
          <p:cNvSpPr>
            <a:spLocks noGrp="1"/>
          </p:cNvSpPr>
          <p:nvPr>
            <p:ph type="body" sz="quarter" idx="12"/>
          </p:nvPr>
        </p:nvSpPr>
        <p:spPr>
          <a:xfrm>
            <a:off x="187325" y="1271056"/>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A75F78D5-9AAF-7180-8E8E-F56DE7E5E970}"/>
              </a:ext>
            </a:extLst>
          </p:cNvPr>
          <p:cNvSpPr>
            <a:spLocks noGrp="1"/>
          </p:cNvSpPr>
          <p:nvPr>
            <p:ph type="title" hasCustomPrompt="1"/>
          </p:nvPr>
        </p:nvSpPr>
        <p:spPr>
          <a:xfrm>
            <a:off x="190500" y="84193"/>
            <a:ext cx="11807824" cy="1186864"/>
          </a:xfrm>
        </p:spPr>
        <p:txBody>
          <a:bodyPr/>
          <a:lstStyle>
            <a:lvl1pPr algn="l">
              <a:defRPr/>
            </a:lvl1pPr>
          </a:lstStyle>
          <a:p>
            <a:r>
              <a:rPr lang="en-US"/>
              <a:t>SLIDE TITLE</a:t>
            </a:r>
          </a:p>
        </p:txBody>
      </p:sp>
    </p:spTree>
    <p:extLst>
      <p:ext uri="{BB962C8B-B14F-4D97-AF65-F5344CB8AC3E}">
        <p14:creationId xmlns:p14="http://schemas.microsoft.com/office/powerpoint/2010/main" val="3200400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side image on right with sto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E672FA-CAAE-4D2C-627D-1EE4DE1069C7}"/>
              </a:ext>
            </a:extLst>
          </p:cNvPr>
          <p:cNvSpPr/>
          <p:nvPr userDrawn="1"/>
        </p:nvSpPr>
        <p:spPr>
          <a:xfrm>
            <a:off x="6350" y="70721"/>
            <a:ext cx="12185650" cy="1190810"/>
          </a:xfrm>
          <a:prstGeom prst="rect">
            <a:avLst/>
          </a:prstGeom>
          <a:solidFill>
            <a:srgbClr val="1B9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324A615-2F92-5B68-C457-8466089C5FFA}"/>
              </a:ext>
            </a:extLst>
          </p:cNvPr>
          <p:cNvSpPr>
            <a:spLocks noGrp="1"/>
          </p:cNvSpPr>
          <p:nvPr>
            <p:ph type="sldNum" sz="quarter" idx="10"/>
          </p:nvPr>
        </p:nvSpPr>
        <p:spPr/>
        <p:txBody>
          <a:body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pic>
        <p:nvPicPr>
          <p:cNvPr id="6" name="Picture 5">
            <a:extLst>
              <a:ext uri="{FF2B5EF4-FFF2-40B4-BE49-F238E27FC236}">
                <a16:creationId xmlns:a16="http://schemas.microsoft.com/office/drawing/2014/main" id="{8C96778F-FEC5-38F9-5F20-AF384C7AE21D}"/>
              </a:ext>
              <a:ext uri="{C183D7F6-B498-43B3-948B-1728B52AA6E4}">
                <adec:decorative xmlns:adec="http://schemas.microsoft.com/office/drawing/2017/decorative" val="1"/>
              </a:ext>
            </a:extLst>
          </p:cNvPr>
          <p:cNvPicPr>
            <a:picLocks/>
          </p:cNvPicPr>
          <p:nvPr userDrawn="1"/>
        </p:nvPicPr>
        <p:blipFill rotWithShape="1">
          <a:blip r:embed="rId2"/>
          <a:srcRect b="99181"/>
          <a:stretch/>
        </p:blipFill>
        <p:spPr>
          <a:xfrm>
            <a:off x="6350" y="-2431"/>
            <a:ext cx="12185650" cy="73152"/>
          </a:xfrm>
          <a:prstGeom prst="rect">
            <a:avLst/>
          </a:prstGeom>
          <a:ln>
            <a:noFill/>
          </a:ln>
        </p:spPr>
      </p:pic>
      <p:pic>
        <p:nvPicPr>
          <p:cNvPr id="12" name="Picture 11" descr="City of Virginia Beach logo">
            <a:extLst>
              <a:ext uri="{FF2B5EF4-FFF2-40B4-BE49-F238E27FC236}">
                <a16:creationId xmlns:a16="http://schemas.microsoft.com/office/drawing/2014/main" id="{3A723E21-B1B8-B6D4-EE4A-F1C6C35CCF1F}"/>
              </a:ext>
            </a:extLst>
          </p:cNvPr>
          <p:cNvPicPr>
            <a:picLocks noChangeAspect="1"/>
          </p:cNvPicPr>
          <p:nvPr userDrawn="1"/>
        </p:nvPicPr>
        <p:blipFill>
          <a:blip r:embed="rId3"/>
          <a:stretch>
            <a:fillRect/>
          </a:stretch>
        </p:blipFill>
        <p:spPr>
          <a:xfrm>
            <a:off x="11429717" y="6377761"/>
            <a:ext cx="350151" cy="253288"/>
          </a:xfrm>
          <a:prstGeom prst="rect">
            <a:avLst/>
          </a:prstGeom>
        </p:spPr>
      </p:pic>
      <p:pic>
        <p:nvPicPr>
          <p:cNvPr id="4" name="Picture 3" descr="The Cape Henry lighthouse.">
            <a:extLst>
              <a:ext uri="{FF2B5EF4-FFF2-40B4-BE49-F238E27FC236}">
                <a16:creationId xmlns:a16="http://schemas.microsoft.com/office/drawing/2014/main" id="{9149430F-37BC-65E3-CDDE-5460E32549A5}"/>
              </a:ext>
            </a:extLst>
          </p:cNvPr>
          <p:cNvPicPr>
            <a:picLocks noChangeAspect="1"/>
          </p:cNvPicPr>
          <p:nvPr userDrawn="1"/>
        </p:nvPicPr>
        <p:blipFill rotWithShape="1">
          <a:blip r:embed="rId4"/>
          <a:srcRect l="22029" t="24321" r="25510" b="21252"/>
          <a:stretch/>
        </p:blipFill>
        <p:spPr>
          <a:xfrm>
            <a:off x="8411544" y="1254703"/>
            <a:ext cx="3780456" cy="4992111"/>
          </a:xfrm>
          <a:prstGeom prst="rect">
            <a:avLst/>
          </a:prstGeom>
        </p:spPr>
      </p:pic>
      <p:sp>
        <p:nvSpPr>
          <p:cNvPr id="7" name="Text Placeholder 9">
            <a:extLst>
              <a:ext uri="{FF2B5EF4-FFF2-40B4-BE49-F238E27FC236}">
                <a16:creationId xmlns:a16="http://schemas.microsoft.com/office/drawing/2014/main" id="{66050A56-9538-59BA-7C9B-592B0326AC32}"/>
              </a:ext>
            </a:extLst>
          </p:cNvPr>
          <p:cNvSpPr>
            <a:spLocks noGrp="1"/>
          </p:cNvSpPr>
          <p:nvPr>
            <p:ph type="body" sz="quarter" idx="12"/>
          </p:nvPr>
        </p:nvSpPr>
        <p:spPr>
          <a:xfrm>
            <a:off x="187325" y="1271056"/>
            <a:ext cx="8039100" cy="4948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A33928C4-CD28-D52C-E4C8-8B6DAB030DDB}"/>
              </a:ext>
            </a:extLst>
          </p:cNvPr>
          <p:cNvSpPr>
            <a:spLocks noGrp="1"/>
          </p:cNvSpPr>
          <p:nvPr>
            <p:ph type="title" hasCustomPrompt="1"/>
          </p:nvPr>
        </p:nvSpPr>
        <p:spPr>
          <a:xfrm>
            <a:off x="190500" y="84193"/>
            <a:ext cx="11807824" cy="1186864"/>
          </a:xfrm>
        </p:spPr>
        <p:txBody>
          <a:bodyPr/>
          <a:lstStyle>
            <a:lvl1pPr>
              <a:defRPr/>
            </a:lvl1pPr>
          </a:lstStyle>
          <a:p>
            <a:r>
              <a:rPr lang="en-US"/>
              <a:t>SLIDE TITLE</a:t>
            </a:r>
          </a:p>
        </p:txBody>
      </p:sp>
    </p:spTree>
    <p:extLst>
      <p:ext uri="{BB962C8B-B14F-4D97-AF65-F5344CB8AC3E}">
        <p14:creationId xmlns:p14="http://schemas.microsoft.com/office/powerpoint/2010/main" val="1650290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4" name="Picture 3">
            <a:extLst>
              <a:ext uri="{FF2B5EF4-FFF2-40B4-BE49-F238E27FC236}">
                <a16:creationId xmlns:a16="http://schemas.microsoft.com/office/drawing/2014/main" id="{7898F0FA-D497-7A63-E933-17FDB6E4A67D}"/>
              </a:ext>
              <a:ext uri="{C183D7F6-B498-43B3-948B-1728B52AA6E4}">
                <adec:decorative xmlns:adec="http://schemas.microsoft.com/office/drawing/2017/decorative" val="1"/>
              </a:ext>
            </a:extLst>
          </p:cNvPr>
          <p:cNvPicPr>
            <a:picLocks/>
          </p:cNvPicPr>
          <p:nvPr userDrawn="1"/>
        </p:nvPicPr>
        <p:blipFill rotWithShape="1">
          <a:blip r:embed="rId2"/>
          <a:srcRect r="98997"/>
          <a:stretch/>
        </p:blipFill>
        <p:spPr>
          <a:xfrm>
            <a:off x="0" y="0"/>
            <a:ext cx="173736" cy="6861574"/>
          </a:xfrm>
          <a:prstGeom prst="rect">
            <a:avLst/>
          </a:prstGeom>
        </p:spPr>
      </p:pic>
      <p:pic>
        <p:nvPicPr>
          <p:cNvPr id="5" name="Picture 4" descr="City of Virginia Beach logo">
            <a:extLst>
              <a:ext uri="{FF2B5EF4-FFF2-40B4-BE49-F238E27FC236}">
                <a16:creationId xmlns:a16="http://schemas.microsoft.com/office/drawing/2014/main" id="{38AF7413-7A99-A6BA-7E8F-1E7ABC70A0D5}"/>
              </a:ext>
            </a:extLst>
          </p:cNvPr>
          <p:cNvPicPr>
            <a:picLocks noChangeAspect="1"/>
          </p:cNvPicPr>
          <p:nvPr userDrawn="1"/>
        </p:nvPicPr>
        <p:blipFill>
          <a:blip r:embed="rId3"/>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3559687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2">
    <p:spTree>
      <p:nvGrpSpPr>
        <p:cNvPr id="1" name=""/>
        <p:cNvGrpSpPr/>
        <p:nvPr/>
      </p:nvGrpSpPr>
      <p:grpSpPr>
        <a:xfrm>
          <a:off x="0" y="0"/>
          <a:ext cx="0" cy="0"/>
          <a:chOff x="0" y="0"/>
          <a:chExt cx="0" cy="0"/>
        </a:xfrm>
      </p:grpSpPr>
      <p:sp>
        <p:nvSpPr>
          <p:cNvPr id="13" name="Isosceles Triangle 12">
            <a:extLst>
              <a:ext uri="{FF2B5EF4-FFF2-40B4-BE49-F238E27FC236}">
                <a16:creationId xmlns:a16="http://schemas.microsoft.com/office/drawing/2014/main" id="{CAC2736F-1771-E3F4-BEFD-09E64B496548}"/>
              </a:ext>
            </a:extLst>
          </p:cNvPr>
          <p:cNvSpPr/>
          <p:nvPr userDrawn="1"/>
        </p:nvSpPr>
        <p:spPr>
          <a:xfrm rot="10800000">
            <a:off x="5775960" y="1555036"/>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BDEE02D-64F0-9FCD-7DBB-165235237573}"/>
              </a:ext>
            </a:extLst>
          </p:cNvPr>
          <p:cNvSpPr/>
          <p:nvPr userDrawn="1"/>
        </p:nvSpPr>
        <p:spPr>
          <a:xfrm>
            <a:off x="0" y="-1"/>
            <a:ext cx="12192000" cy="1555751"/>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a:xfrm>
            <a:off x="838200" y="182562"/>
            <a:ext cx="10515600" cy="119062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a:xfrm>
            <a:off x="838200" y="192610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9CD63D4C-C3F4-F38E-167A-A2500C68F419}"/>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0" name="Picture 9">
            <a:extLst>
              <a:ext uri="{FF2B5EF4-FFF2-40B4-BE49-F238E27FC236}">
                <a16:creationId xmlns:a16="http://schemas.microsoft.com/office/drawing/2014/main" id="{AD0BADBC-A429-4464-226B-6312155276CA}"/>
              </a:ext>
              <a:ext uri="{C183D7F6-B498-43B3-948B-1728B52AA6E4}">
                <adec:decorative xmlns:adec="http://schemas.microsoft.com/office/drawing/2017/decorative" val="1"/>
              </a:ext>
            </a:extLst>
          </p:cNvPr>
          <p:cNvPicPr>
            <a:picLocks/>
          </p:cNvPicPr>
          <p:nvPr userDrawn="1"/>
        </p:nvPicPr>
        <p:blipFill rotWithShape="1">
          <a:blip r:embed="rId3"/>
          <a:srcRect b="99181"/>
          <a:stretch/>
        </p:blipFill>
        <p:spPr>
          <a:xfrm>
            <a:off x="6350" y="-1"/>
            <a:ext cx="12185650" cy="73152"/>
          </a:xfrm>
          <a:prstGeom prst="rect">
            <a:avLst/>
          </a:prstGeom>
          <a:ln>
            <a:noFill/>
          </a:ln>
        </p:spPr>
      </p:pic>
    </p:spTree>
    <p:extLst>
      <p:ext uri="{BB962C8B-B14F-4D97-AF65-F5344CB8AC3E}">
        <p14:creationId xmlns:p14="http://schemas.microsoft.com/office/powerpoint/2010/main" val="521761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E0D911-07D7-C3F1-149B-B58793DDC694}"/>
              </a:ext>
            </a:extLst>
          </p:cNvPr>
          <p:cNvSpPr/>
          <p:nvPr userDrawn="1"/>
        </p:nvSpPr>
        <p:spPr>
          <a:xfrm>
            <a:off x="90436" y="-1"/>
            <a:ext cx="3868616" cy="6858001"/>
          </a:xfrm>
          <a:prstGeom prst="rect">
            <a:avLst/>
          </a:prstGeom>
          <a:solidFill>
            <a:srgbClr val="1B9A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A1E79-9DD9-944E-7D2E-B12EB2F01AD7}"/>
              </a:ext>
            </a:extLst>
          </p:cNvPr>
          <p:cNvSpPr>
            <a:spLocks noGrp="1"/>
          </p:cNvSpPr>
          <p:nvPr>
            <p:ph type="title"/>
          </p:nvPr>
        </p:nvSpPr>
        <p:spPr>
          <a:xfrm>
            <a:off x="341644" y="241160"/>
            <a:ext cx="3406391" cy="61366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F4FE918-AF36-E7E3-9D98-1705A25EE4B3}"/>
              </a:ext>
            </a:extLst>
          </p:cNvPr>
          <p:cNvSpPr>
            <a:spLocks noGrp="1"/>
          </p:cNvSpPr>
          <p:nvPr>
            <p:ph idx="1"/>
          </p:nvPr>
        </p:nvSpPr>
        <p:spPr>
          <a:xfrm>
            <a:off x="5004078" y="1185705"/>
            <a:ext cx="6349721" cy="50917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B7E43D-C254-E4AE-097E-B1F1CBFABB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4" name="Picture 3" descr="Background pattern&#10;&#10;Description automatically generated">
            <a:extLst>
              <a:ext uri="{FF2B5EF4-FFF2-40B4-BE49-F238E27FC236}">
                <a16:creationId xmlns:a16="http://schemas.microsoft.com/office/drawing/2014/main" id="{7898F0FA-D497-7A63-E933-17FDB6E4A67D}"/>
              </a:ext>
            </a:extLst>
          </p:cNvPr>
          <p:cNvPicPr>
            <a:picLocks/>
          </p:cNvPicPr>
          <p:nvPr userDrawn="1"/>
        </p:nvPicPr>
        <p:blipFill rotWithShape="1">
          <a:blip r:embed="rId2"/>
          <a:srcRect r="98997"/>
          <a:stretch/>
        </p:blipFill>
        <p:spPr>
          <a:xfrm>
            <a:off x="0" y="0"/>
            <a:ext cx="173736" cy="6861574"/>
          </a:xfrm>
          <a:prstGeom prst="rect">
            <a:avLst/>
          </a:prstGeom>
        </p:spPr>
      </p:pic>
      <p:pic>
        <p:nvPicPr>
          <p:cNvPr id="11" name="Picture 10" descr="Quotation marks.">
            <a:extLst>
              <a:ext uri="{FF2B5EF4-FFF2-40B4-BE49-F238E27FC236}">
                <a16:creationId xmlns:a16="http://schemas.microsoft.com/office/drawing/2014/main" id="{8BBC5D15-6A77-480F-0E31-8D8D0E7809DB}"/>
              </a:ext>
            </a:extLst>
          </p:cNvPr>
          <p:cNvPicPr>
            <a:picLocks noChangeAspect="1"/>
          </p:cNvPicPr>
          <p:nvPr userDrawn="1"/>
        </p:nvPicPr>
        <p:blipFill rotWithShape="1">
          <a:blip r:embed="rId3"/>
          <a:srcRect l="8309" t="7805" r="82952" b="77536"/>
          <a:stretch/>
        </p:blipFill>
        <p:spPr>
          <a:xfrm>
            <a:off x="5004078" y="179865"/>
            <a:ext cx="1064899" cy="1005840"/>
          </a:xfrm>
          <a:prstGeom prst="rect">
            <a:avLst/>
          </a:prstGeom>
        </p:spPr>
      </p:pic>
      <p:pic>
        <p:nvPicPr>
          <p:cNvPr id="12" name="Picture 11" descr="City of Virginia Beach logo">
            <a:extLst>
              <a:ext uri="{FF2B5EF4-FFF2-40B4-BE49-F238E27FC236}">
                <a16:creationId xmlns:a16="http://schemas.microsoft.com/office/drawing/2014/main" id="{C090AE96-767F-E998-BD0D-5C0565477A33}"/>
              </a:ext>
            </a:extLst>
          </p:cNvPr>
          <p:cNvPicPr>
            <a:picLocks noChangeAspect="1"/>
          </p:cNvPicPr>
          <p:nvPr userDrawn="1"/>
        </p:nvPicPr>
        <p:blipFill>
          <a:blip r:embed="rId4"/>
          <a:stretch>
            <a:fillRect/>
          </a:stretch>
        </p:blipFill>
        <p:spPr>
          <a:xfrm>
            <a:off x="11429717" y="6377761"/>
            <a:ext cx="350151" cy="253288"/>
          </a:xfrm>
          <a:prstGeom prst="rect">
            <a:avLst/>
          </a:prstGeom>
        </p:spPr>
      </p:pic>
    </p:spTree>
    <p:extLst>
      <p:ext uri="{BB962C8B-B14F-4D97-AF65-F5344CB8AC3E}">
        <p14:creationId xmlns:p14="http://schemas.microsoft.com/office/powerpoint/2010/main" val="4223745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FA1D7-E85C-BA64-784B-0A9AA0333D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FDA258-BA64-FF36-E39B-B9AB03A9D6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E86A0B9F-571F-2584-6215-396FB3E9A297}"/>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sp>
        <p:nvSpPr>
          <p:cNvPr id="8" name="Isosceles Triangle 7">
            <a:extLst>
              <a:ext uri="{FF2B5EF4-FFF2-40B4-BE49-F238E27FC236}">
                <a16:creationId xmlns:a16="http://schemas.microsoft.com/office/drawing/2014/main" id="{532CADCF-7965-1C93-C6A4-A9034900718E}"/>
              </a:ext>
            </a:extLst>
          </p:cNvPr>
          <p:cNvSpPr/>
          <p:nvPr userDrawn="1"/>
        </p:nvSpPr>
        <p:spPr>
          <a:xfrm rot="10800000">
            <a:off x="5775960" y="1555036"/>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4AC3751-0C29-A71D-C4C4-015A5956591E}"/>
              </a:ext>
            </a:extLst>
          </p:cNvPr>
          <p:cNvSpPr/>
          <p:nvPr userDrawn="1"/>
        </p:nvSpPr>
        <p:spPr>
          <a:xfrm>
            <a:off x="0" y="-1"/>
            <a:ext cx="12192000" cy="1555751"/>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City of Virginia Beach logo">
            <a:extLst>
              <a:ext uri="{FF2B5EF4-FFF2-40B4-BE49-F238E27FC236}">
                <a16:creationId xmlns:a16="http://schemas.microsoft.com/office/drawing/2014/main" id="{3ADC9B6C-75AB-D745-D377-E451AD6EABB8}"/>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1" name="Picture 10">
            <a:extLst>
              <a:ext uri="{FF2B5EF4-FFF2-40B4-BE49-F238E27FC236}">
                <a16:creationId xmlns:a16="http://schemas.microsoft.com/office/drawing/2014/main" id="{A7289AFE-8708-C70C-76CE-20CF71B91904}"/>
              </a:ext>
              <a:ext uri="{C183D7F6-B498-43B3-948B-1728B52AA6E4}">
                <adec:decorative xmlns:adec="http://schemas.microsoft.com/office/drawing/2017/decorative" val="1"/>
              </a:ext>
            </a:extLst>
          </p:cNvPr>
          <p:cNvPicPr>
            <a:picLocks/>
          </p:cNvPicPr>
          <p:nvPr userDrawn="1"/>
        </p:nvPicPr>
        <p:blipFill rotWithShape="1">
          <a:blip r:embed="rId3"/>
          <a:srcRect b="99181"/>
          <a:stretch/>
        </p:blipFill>
        <p:spPr>
          <a:xfrm>
            <a:off x="6350" y="-1"/>
            <a:ext cx="12185650" cy="73152"/>
          </a:xfrm>
          <a:prstGeom prst="rect">
            <a:avLst/>
          </a:prstGeom>
          <a:ln>
            <a:noFill/>
          </a:ln>
        </p:spPr>
      </p:pic>
    </p:spTree>
    <p:extLst>
      <p:ext uri="{BB962C8B-B14F-4D97-AF65-F5344CB8AC3E}">
        <p14:creationId xmlns:p14="http://schemas.microsoft.com/office/powerpoint/2010/main" val="15534916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DB5CF-3E78-20FA-AC2C-EC183F18C6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0373BD-C739-767F-6D2E-4F37E1D6AF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B09614-F471-69B9-A53A-A1A7445B76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6F616FC-05BA-529C-2DC3-90BDD2511A7B}"/>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87A28D4D-B76F-0801-1A93-F35857D842C5}"/>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0" name="Picture 9">
            <a:extLst>
              <a:ext uri="{FF2B5EF4-FFF2-40B4-BE49-F238E27FC236}">
                <a16:creationId xmlns:a16="http://schemas.microsoft.com/office/drawing/2014/main" id="{66B9358C-B236-F21E-DD09-E2347367D8A3}"/>
              </a:ext>
              <a:ext uri="{C183D7F6-B498-43B3-948B-1728B52AA6E4}">
                <adec:decorative xmlns:adec="http://schemas.microsoft.com/office/drawing/2017/decorative" val="1"/>
              </a:ext>
            </a:extLst>
          </p:cNvPr>
          <p:cNvPicPr>
            <a:picLocks/>
          </p:cNvPicPr>
          <p:nvPr userDrawn="1"/>
        </p:nvPicPr>
        <p:blipFill rotWithShape="1">
          <a:blip r:embed="rId3"/>
          <a:srcRect r="98997"/>
          <a:stretch/>
        </p:blipFill>
        <p:spPr>
          <a:xfrm>
            <a:off x="0" y="0"/>
            <a:ext cx="173736" cy="6861574"/>
          </a:xfrm>
          <a:prstGeom prst="rect">
            <a:avLst/>
          </a:prstGeom>
        </p:spPr>
      </p:pic>
    </p:spTree>
    <p:extLst>
      <p:ext uri="{BB962C8B-B14F-4D97-AF65-F5344CB8AC3E}">
        <p14:creationId xmlns:p14="http://schemas.microsoft.com/office/powerpoint/2010/main" val="2626177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1A83A-8055-B1ED-0BD3-89E4E5160A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4C9C58-301D-BBD8-C553-3C6061A15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C704F-1CDB-39BA-D2A9-67B3BF647A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295B1-F6E9-9F6B-8112-3F98F5202F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73C83B-22A4-8BE9-8135-D67087A3F9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5425333-82CE-12F9-7853-56D2DAA9DE9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11" name="Picture 10" descr="City of Virginia Beach logo">
            <a:extLst>
              <a:ext uri="{FF2B5EF4-FFF2-40B4-BE49-F238E27FC236}">
                <a16:creationId xmlns:a16="http://schemas.microsoft.com/office/drawing/2014/main" id="{B9817D04-9CF7-CF0A-51EC-8BEBD228045F}"/>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2" name="Picture 11">
            <a:extLst>
              <a:ext uri="{FF2B5EF4-FFF2-40B4-BE49-F238E27FC236}">
                <a16:creationId xmlns:a16="http://schemas.microsoft.com/office/drawing/2014/main" id="{BF11BFE4-B7BD-76D1-2987-6B9AEFF6E9D0}"/>
              </a:ext>
              <a:ext uri="{C183D7F6-B498-43B3-948B-1728B52AA6E4}">
                <adec:decorative xmlns:adec="http://schemas.microsoft.com/office/drawing/2017/decorative" val="1"/>
              </a:ext>
            </a:extLst>
          </p:cNvPr>
          <p:cNvPicPr>
            <a:picLocks/>
          </p:cNvPicPr>
          <p:nvPr userDrawn="1"/>
        </p:nvPicPr>
        <p:blipFill rotWithShape="1">
          <a:blip r:embed="rId3"/>
          <a:srcRect r="98997"/>
          <a:stretch/>
        </p:blipFill>
        <p:spPr>
          <a:xfrm>
            <a:off x="0" y="0"/>
            <a:ext cx="173736" cy="6861574"/>
          </a:xfrm>
          <a:prstGeom prst="rect">
            <a:avLst/>
          </a:prstGeom>
        </p:spPr>
      </p:pic>
    </p:spTree>
    <p:extLst>
      <p:ext uri="{BB962C8B-B14F-4D97-AF65-F5344CB8AC3E}">
        <p14:creationId xmlns:p14="http://schemas.microsoft.com/office/powerpoint/2010/main" val="2582443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7039-8958-B52B-0DA8-D744C2486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A20A10-06E8-55DC-406A-DF0BC9414C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1D3301-ACD7-6CC3-FB24-B97992CF5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CF1F39FC-5338-A0A9-6D70-41D436588AC6}"/>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ABDB57DD-233A-CA6C-A7D5-0CB11298C5E8}"/>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0" name="Picture 9">
            <a:extLst>
              <a:ext uri="{FF2B5EF4-FFF2-40B4-BE49-F238E27FC236}">
                <a16:creationId xmlns:a16="http://schemas.microsoft.com/office/drawing/2014/main" id="{EF526631-CA0D-49AF-718B-DDC538E8D516}"/>
              </a:ext>
              <a:ext uri="{C183D7F6-B498-43B3-948B-1728B52AA6E4}">
                <adec:decorative xmlns:adec="http://schemas.microsoft.com/office/drawing/2017/decorative" val="1"/>
              </a:ext>
            </a:extLst>
          </p:cNvPr>
          <p:cNvPicPr>
            <a:picLocks/>
          </p:cNvPicPr>
          <p:nvPr userDrawn="1"/>
        </p:nvPicPr>
        <p:blipFill rotWithShape="1">
          <a:blip r:embed="rId3"/>
          <a:srcRect r="98997"/>
          <a:stretch/>
        </p:blipFill>
        <p:spPr>
          <a:xfrm>
            <a:off x="0" y="0"/>
            <a:ext cx="173736" cy="6861574"/>
          </a:xfrm>
          <a:prstGeom prst="rect">
            <a:avLst/>
          </a:prstGeom>
        </p:spPr>
      </p:pic>
    </p:spTree>
    <p:extLst>
      <p:ext uri="{BB962C8B-B14F-4D97-AF65-F5344CB8AC3E}">
        <p14:creationId xmlns:p14="http://schemas.microsoft.com/office/powerpoint/2010/main" val="42880987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6E92B-2309-8B12-317E-8DA195F55F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859C16-9BAC-B548-0B66-BEEE6FDA7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2315EA-CE3F-50D8-8535-699040766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01CDDB36-1741-E800-70D4-83DFB08D827A}"/>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9" name="Picture 8" descr="City of Virginia Beach logo">
            <a:extLst>
              <a:ext uri="{FF2B5EF4-FFF2-40B4-BE49-F238E27FC236}">
                <a16:creationId xmlns:a16="http://schemas.microsoft.com/office/drawing/2014/main" id="{6B952068-E155-E93D-D7AB-F54EDD770150}"/>
              </a:ext>
            </a:extLst>
          </p:cNvPr>
          <p:cNvPicPr>
            <a:picLocks noChangeAspect="1"/>
          </p:cNvPicPr>
          <p:nvPr userDrawn="1"/>
        </p:nvPicPr>
        <p:blipFill>
          <a:blip r:embed="rId2"/>
          <a:stretch>
            <a:fillRect/>
          </a:stretch>
        </p:blipFill>
        <p:spPr>
          <a:xfrm>
            <a:off x="11429717" y="6377761"/>
            <a:ext cx="350151" cy="253288"/>
          </a:xfrm>
          <a:prstGeom prst="rect">
            <a:avLst/>
          </a:prstGeom>
        </p:spPr>
      </p:pic>
      <p:pic>
        <p:nvPicPr>
          <p:cNvPr id="10" name="Picture 9">
            <a:extLst>
              <a:ext uri="{FF2B5EF4-FFF2-40B4-BE49-F238E27FC236}">
                <a16:creationId xmlns:a16="http://schemas.microsoft.com/office/drawing/2014/main" id="{B97F6846-DD5C-C10B-15D4-15B99C40894F}"/>
              </a:ext>
              <a:ext uri="{C183D7F6-B498-43B3-948B-1728B52AA6E4}">
                <adec:decorative xmlns:adec="http://schemas.microsoft.com/office/drawing/2017/decorative" val="1"/>
              </a:ext>
            </a:extLst>
          </p:cNvPr>
          <p:cNvPicPr>
            <a:picLocks/>
          </p:cNvPicPr>
          <p:nvPr userDrawn="1"/>
        </p:nvPicPr>
        <p:blipFill rotWithShape="1">
          <a:blip r:embed="rId3"/>
          <a:srcRect r="98997"/>
          <a:stretch/>
        </p:blipFill>
        <p:spPr>
          <a:xfrm>
            <a:off x="0" y="0"/>
            <a:ext cx="173736" cy="6861574"/>
          </a:xfrm>
          <a:prstGeom prst="rect">
            <a:avLst/>
          </a:prstGeom>
        </p:spPr>
      </p:pic>
    </p:spTree>
    <p:extLst>
      <p:ext uri="{BB962C8B-B14F-4D97-AF65-F5344CB8AC3E}">
        <p14:creationId xmlns:p14="http://schemas.microsoft.com/office/powerpoint/2010/main" val="30073475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Card">
    <p:bg>
      <p:bgPr>
        <a:solidFill>
          <a:srgbClr val="0B3C6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DC2D57E-FEA9-8D62-2F84-0C4D1139CF61}"/>
              </a:ext>
            </a:extLst>
          </p:cNvPr>
          <p:cNvSpPr/>
          <p:nvPr userDrawn="1"/>
        </p:nvSpPr>
        <p:spPr>
          <a:xfrm>
            <a:off x="0" y="-1"/>
            <a:ext cx="12192000" cy="2107670"/>
          </a:xfrm>
          <a:prstGeom prst="rect">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EA58BE-56F1-B10A-C6F0-68E9A087BFBA}"/>
              </a:ext>
            </a:extLst>
          </p:cNvPr>
          <p:cNvSpPr>
            <a:spLocks noGrp="1"/>
          </p:cNvSpPr>
          <p:nvPr>
            <p:ph type="ctrTitle" hasCustomPrompt="1"/>
          </p:nvPr>
        </p:nvSpPr>
        <p:spPr>
          <a:xfrm>
            <a:off x="1524000" y="347090"/>
            <a:ext cx="9144000" cy="1325027"/>
          </a:xfrm>
        </p:spPr>
        <p:txBody>
          <a:bodyPr anchor="b">
            <a:normAutofit/>
          </a:bodyPr>
          <a:lstStyle>
            <a:lvl1pPr algn="ctr">
              <a:defRPr sz="4800" b="1">
                <a:solidFill>
                  <a:schemeClr val="bg1"/>
                </a:solidFill>
                <a:latin typeface="Calibri" panose="020F0502020204030204" pitchFamily="34" charset="0"/>
              </a:defRPr>
            </a:lvl1pPr>
          </a:lstStyle>
          <a:p>
            <a:r>
              <a:rPr lang="en-US"/>
              <a:t>THANK YOU</a:t>
            </a:r>
          </a:p>
        </p:txBody>
      </p:sp>
      <p:sp>
        <p:nvSpPr>
          <p:cNvPr id="3" name="Subtitle 2">
            <a:extLst>
              <a:ext uri="{FF2B5EF4-FFF2-40B4-BE49-F238E27FC236}">
                <a16:creationId xmlns:a16="http://schemas.microsoft.com/office/drawing/2014/main" id="{9CD25043-0006-04B7-08EB-F6785DC0F9AB}"/>
              </a:ext>
            </a:extLst>
          </p:cNvPr>
          <p:cNvSpPr>
            <a:spLocks noGrp="1"/>
          </p:cNvSpPr>
          <p:nvPr>
            <p:ph type="subTitle" idx="1" hasCustomPrompt="1"/>
          </p:nvPr>
        </p:nvSpPr>
        <p:spPr>
          <a:xfrm>
            <a:off x="1524000" y="3112530"/>
            <a:ext cx="9144000" cy="87370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QUESTIONS?</a:t>
            </a:r>
          </a:p>
        </p:txBody>
      </p:sp>
      <p:sp>
        <p:nvSpPr>
          <p:cNvPr id="6" name="Slide Number Placeholder 5">
            <a:extLst>
              <a:ext uri="{FF2B5EF4-FFF2-40B4-BE49-F238E27FC236}">
                <a16:creationId xmlns:a16="http://schemas.microsoft.com/office/drawing/2014/main" id="{6E18BEFB-9538-679E-ED31-64C3BC58EFC3}"/>
              </a:ext>
            </a:extLst>
          </p:cNvPr>
          <p:cNvSpPr>
            <a:spLocks noGrp="1"/>
          </p:cNvSpPr>
          <p:nvPr>
            <p:ph type="sldNum" sz="quarter" idx="12"/>
          </p:nvPr>
        </p:nvSpPr>
        <p:spPr/>
        <p:txBody>
          <a:bodyPr/>
          <a:lstStyle>
            <a:lvl1pPr>
              <a:defRPr>
                <a:latin typeface="Calibri" panose="020F0502020204030204" pitchFamily="34" charset="0"/>
              </a:defRPr>
            </a:lvl1pPr>
          </a:lstStyle>
          <a:p>
            <a:fld id="{C64C9FC3-A8CA-214E-8DEA-111E66453919}" type="slidenum">
              <a:rPr lang="en-US" smtClean="0"/>
              <a:pPr/>
              <a:t>‹#›</a:t>
            </a:fld>
            <a:endParaRPr lang="en-US"/>
          </a:p>
        </p:txBody>
      </p:sp>
      <p:pic>
        <p:nvPicPr>
          <p:cNvPr id="10" name="Picture 9" descr="A picture containing shape&#10;&#10;Description automatically generated">
            <a:extLst>
              <a:ext uri="{FF2B5EF4-FFF2-40B4-BE49-F238E27FC236}">
                <a16:creationId xmlns:a16="http://schemas.microsoft.com/office/drawing/2014/main" id="{500E8BD3-46D8-36D4-AC36-152588EC74AF}"/>
              </a:ext>
            </a:extLst>
          </p:cNvPr>
          <p:cNvPicPr>
            <a:picLocks/>
          </p:cNvPicPr>
          <p:nvPr userDrawn="1"/>
        </p:nvPicPr>
        <p:blipFill rotWithShape="1">
          <a:blip r:embed="rId2"/>
          <a:srcRect b="99181"/>
          <a:stretch/>
        </p:blipFill>
        <p:spPr>
          <a:xfrm>
            <a:off x="6350" y="-1"/>
            <a:ext cx="12185650" cy="73152"/>
          </a:xfrm>
          <a:prstGeom prst="rect">
            <a:avLst/>
          </a:prstGeom>
          <a:ln>
            <a:noFill/>
          </a:ln>
        </p:spPr>
      </p:pic>
      <p:pic>
        <p:nvPicPr>
          <p:cNvPr id="11" name="Picture 10">
            <a:extLst>
              <a:ext uri="{FF2B5EF4-FFF2-40B4-BE49-F238E27FC236}">
                <a16:creationId xmlns:a16="http://schemas.microsoft.com/office/drawing/2014/main" id="{D5B45AB1-2AE5-B509-99FD-1EB949517779}"/>
              </a:ext>
            </a:extLst>
          </p:cNvPr>
          <p:cNvPicPr>
            <a:picLocks noChangeAspect="1"/>
          </p:cNvPicPr>
          <p:nvPr userDrawn="1"/>
        </p:nvPicPr>
        <p:blipFill>
          <a:blip r:embed="rId3"/>
          <a:srcRect/>
          <a:stretch/>
        </p:blipFill>
        <p:spPr>
          <a:xfrm>
            <a:off x="4607260" y="5532642"/>
            <a:ext cx="2977480" cy="1184702"/>
          </a:xfrm>
          <a:prstGeom prst="rect">
            <a:avLst/>
          </a:prstGeom>
        </p:spPr>
      </p:pic>
      <p:sp>
        <p:nvSpPr>
          <p:cNvPr id="20" name="Isosceles Triangle 19">
            <a:extLst>
              <a:ext uri="{FF2B5EF4-FFF2-40B4-BE49-F238E27FC236}">
                <a16:creationId xmlns:a16="http://schemas.microsoft.com/office/drawing/2014/main" id="{8B582A53-2E9A-15CA-41F8-5FF181241271}"/>
              </a:ext>
            </a:extLst>
          </p:cNvPr>
          <p:cNvSpPr/>
          <p:nvPr userDrawn="1"/>
        </p:nvSpPr>
        <p:spPr>
          <a:xfrm rot="10800000">
            <a:off x="5775960" y="2107668"/>
            <a:ext cx="640080" cy="384955"/>
          </a:xfrm>
          <a:prstGeom prst="triangle">
            <a:avLst/>
          </a:prstGeom>
          <a:solidFill>
            <a:srgbClr val="1B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0549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3C6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A966BE-2BF5-C91B-4B7F-E5A025439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647DB3-306D-7519-4CE7-6D9B41C3DA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ED1FACA-CCE0-BF63-8F26-6CA95F1FCDE3}"/>
              </a:ext>
            </a:extLst>
          </p:cNvPr>
          <p:cNvSpPr>
            <a:spLocks noGrp="1"/>
          </p:cNvSpPr>
          <p:nvPr>
            <p:ph type="sldNum" sz="quarter" idx="4"/>
          </p:nvPr>
        </p:nvSpPr>
        <p:spPr>
          <a:xfrm>
            <a:off x="8600979" y="6311900"/>
            <a:ext cx="2743200" cy="365125"/>
          </a:xfrm>
          <a:prstGeom prst="rect">
            <a:avLst/>
          </a:prstGeom>
        </p:spPr>
        <p:txBody>
          <a:bodyPr vert="horz" lIns="91440" tIns="45720" rIns="91440" bIns="45720" rtlCol="0" anchor="ctr"/>
          <a:lstStyle>
            <a:lvl1pPr algn="r">
              <a:defRPr sz="1400" b="1">
                <a:solidFill>
                  <a:schemeClr val="bg1"/>
                </a:solidFill>
                <a:latin typeface="Metropolis"/>
              </a:defRPr>
            </a:lvl1p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spTree>
    <p:extLst>
      <p:ext uri="{BB962C8B-B14F-4D97-AF65-F5344CB8AC3E}">
        <p14:creationId xmlns:p14="http://schemas.microsoft.com/office/powerpoint/2010/main" val="76157445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5" r:id="rId3"/>
    <p:sldLayoutId id="2147483667" r:id="rId4"/>
    <p:sldLayoutId id="2147483664" r:id="rId5"/>
    <p:sldLayoutId id="2147483666" r:id="rId6"/>
    <p:sldLayoutId id="2147483661" r:id="rId7"/>
    <p:sldLayoutId id="2147483662" r:id="rId8"/>
    <p:sldLayoutId id="2147483663" r:id="rId9"/>
    <p:sldLayoutId id="2147483651" r:id="rId10"/>
    <p:sldLayoutId id="2147483652" r:id="rId11"/>
    <p:sldLayoutId id="2147483653" r:id="rId12"/>
    <p:sldLayoutId id="2147483656" r:id="rId13"/>
    <p:sldLayoutId id="2147483657" r:id="rId14"/>
    <p:sldLayoutId id="2147483668" r:id="rId15"/>
  </p:sldLayoutIdLst>
  <p:hf hdr="0" ftr="0" dt="0"/>
  <p:txStyles>
    <p:titleStyle>
      <a:lvl1pPr algn="l" defTabSz="914400" rtl="0" eaLnBrk="1" latinLnBrk="0" hangingPunct="1">
        <a:lnSpc>
          <a:spcPct val="90000"/>
        </a:lnSpc>
        <a:spcBef>
          <a:spcPct val="0"/>
        </a:spcBef>
        <a:buNone/>
        <a:defRPr sz="4800" b="1" kern="120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B3C6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A966BE-2BF5-C91B-4B7F-E5A025439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647DB3-306D-7519-4CE7-6D9B41C3DA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ED1FACA-CCE0-BF63-8F26-6CA95F1FCDE3}"/>
              </a:ext>
            </a:extLst>
          </p:cNvPr>
          <p:cNvSpPr>
            <a:spLocks noGrp="1"/>
          </p:cNvSpPr>
          <p:nvPr>
            <p:ph type="sldNum" sz="quarter" idx="4"/>
          </p:nvPr>
        </p:nvSpPr>
        <p:spPr>
          <a:xfrm>
            <a:off x="8600979" y="6311900"/>
            <a:ext cx="2743200" cy="365125"/>
          </a:xfrm>
          <a:prstGeom prst="rect">
            <a:avLst/>
          </a:prstGeom>
        </p:spPr>
        <p:txBody>
          <a:bodyPr vert="horz" lIns="91440" tIns="45720" rIns="91440" bIns="45720" rtlCol="0" anchor="ctr"/>
          <a:lstStyle>
            <a:lvl1pPr algn="r">
              <a:defRPr sz="1400" b="1">
                <a:solidFill>
                  <a:schemeClr val="bg1"/>
                </a:solidFill>
                <a:latin typeface="Metropolis"/>
              </a:defRPr>
            </a:lvl1pPr>
          </a:lstStyle>
          <a:p>
            <a:r>
              <a:rPr lang="en-US">
                <a:latin typeface="Calibri" panose="020F0502020204030204" pitchFamily="34" charset="0"/>
              </a:rPr>
              <a:t>p</a:t>
            </a:r>
            <a:fld id="{C64C9FC3-A8CA-214E-8DEA-111E66453919}" type="slidenum">
              <a:rPr lang="en-US" smtClean="0">
                <a:latin typeface="Calibri" panose="020F0502020204030204" pitchFamily="34" charset="0"/>
              </a:rPr>
              <a:pPr/>
              <a:t>‹#›</a:t>
            </a:fld>
            <a:endParaRPr lang="en-US">
              <a:latin typeface="Calibri" panose="020F0502020204030204" pitchFamily="34" charset="0"/>
            </a:endParaRPr>
          </a:p>
        </p:txBody>
      </p:sp>
    </p:spTree>
    <p:extLst>
      <p:ext uri="{BB962C8B-B14F-4D97-AF65-F5344CB8AC3E}">
        <p14:creationId xmlns:p14="http://schemas.microsoft.com/office/powerpoint/2010/main" val="252662617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hf hdr="0" ftr="0" dt="0"/>
  <p:txStyles>
    <p:titleStyle>
      <a:lvl1pPr algn="l" defTabSz="914400" rtl="0" eaLnBrk="1" latinLnBrk="0" hangingPunct="1">
        <a:lnSpc>
          <a:spcPct val="90000"/>
        </a:lnSpc>
        <a:spcBef>
          <a:spcPct val="0"/>
        </a:spcBef>
        <a:buNone/>
        <a:defRPr sz="4800" b="1" kern="120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18/10/relationships/comments" Target="../comments/modernComment_103_EE7B7D9A.xml"/><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microsoft.com/office/2018/10/relationships/comments" Target="../comments/modernComment_121_C009EE38.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2A_C5D5B159.xml"/><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26_AB5D0C9B.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8ACC-4D21-DC77-20D8-AD4E8E5438F2}"/>
              </a:ext>
            </a:extLst>
          </p:cNvPr>
          <p:cNvSpPr>
            <a:spLocks noGrp="1"/>
          </p:cNvSpPr>
          <p:nvPr>
            <p:ph type="ctrTitle"/>
          </p:nvPr>
        </p:nvSpPr>
        <p:spPr>
          <a:xfrm>
            <a:off x="1524000" y="2619596"/>
            <a:ext cx="9144000" cy="1325027"/>
          </a:xfrm>
        </p:spPr>
        <p:txBody>
          <a:bodyPr>
            <a:normAutofit fontScale="90000"/>
          </a:bodyPr>
          <a:lstStyle/>
          <a:p>
            <a:r>
              <a:rPr lang="en-US" b="0" dirty="0"/>
              <a:t>Attainable Workforce Housing Performance Grant Applications</a:t>
            </a:r>
          </a:p>
        </p:txBody>
      </p:sp>
      <p:sp>
        <p:nvSpPr>
          <p:cNvPr id="11" name="Rectangle 1">
            <a:extLst>
              <a:ext uri="{FF2B5EF4-FFF2-40B4-BE49-F238E27FC236}">
                <a16:creationId xmlns:a16="http://schemas.microsoft.com/office/drawing/2014/main" id="{F6F06E7D-01DE-8114-1581-0D8387B6EF63}"/>
              </a:ext>
            </a:extLst>
          </p:cNvPr>
          <p:cNvSpPr>
            <a:spLocks noGrp="1" noChangeArrowheads="1"/>
          </p:cNvSpPr>
          <p:nvPr>
            <p:ph type="subTitle" idx="1"/>
          </p:nvPr>
        </p:nvSpPr>
        <p:spPr bwMode="auto">
          <a:xfrm>
            <a:off x="0" y="3944623"/>
            <a:ext cx="12192000" cy="584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76176" numCol="1" anchor="ctr" anchorCtr="0" compatLnSpc="1">
            <a:prstTxWarp prst="textNoShape">
              <a:avLst/>
            </a:prstTxWarp>
            <a:spAutoFit/>
          </a:bodyPr>
          <a:lstStyle/>
          <a:p>
            <a:pPr eaLnBrk="0" fontAlgn="base" hangingPunct="0">
              <a:lnSpc>
                <a:spcPct val="100000"/>
              </a:lnSpc>
              <a:spcBef>
                <a:spcPct val="0"/>
              </a:spcBef>
              <a:spcAft>
                <a:spcPct val="0"/>
              </a:spcAft>
              <a:buFontTx/>
            </a:pPr>
            <a:r>
              <a:rPr lang="en-US" altLang="en-US" sz="2800">
                <a:latin typeface="Arial"/>
                <a:cs typeface="Arial"/>
              </a:rPr>
              <a:t>Grand Lake Senior Apartments &amp; The Silo Apartments</a:t>
            </a:r>
            <a:endParaRPr lang="en-US"/>
          </a:p>
        </p:txBody>
      </p:sp>
      <p:sp>
        <p:nvSpPr>
          <p:cNvPr id="9" name="Text Placeholder 8">
            <a:extLst>
              <a:ext uri="{FF2B5EF4-FFF2-40B4-BE49-F238E27FC236}">
                <a16:creationId xmlns:a16="http://schemas.microsoft.com/office/drawing/2014/main" id="{252A86F8-7F53-A8D4-3EB5-601D268FB004}"/>
              </a:ext>
            </a:extLst>
          </p:cNvPr>
          <p:cNvSpPr>
            <a:spLocks noGrp="1"/>
          </p:cNvSpPr>
          <p:nvPr>
            <p:ph type="body" sz="quarter" idx="18"/>
          </p:nvPr>
        </p:nvSpPr>
        <p:spPr>
          <a:xfrm>
            <a:off x="0" y="4543534"/>
            <a:ext cx="12192000" cy="584727"/>
          </a:xfrm>
        </p:spPr>
        <p:txBody>
          <a:bodyPr vert="horz" lIns="91440" tIns="45720" rIns="91440" bIns="45720" rtlCol="0" anchor="t">
            <a:noAutofit/>
          </a:bodyPr>
          <a:lstStyle/>
          <a:p>
            <a:r>
              <a:rPr lang="en-US" sz="2800">
                <a:cs typeface="Calibri"/>
              </a:rPr>
              <a:t>Housing &amp; Neighborhood Preservation  </a:t>
            </a:r>
            <a:r>
              <a:rPr lang="en-US" sz="3200">
                <a:latin typeface="Calibri" panose="020F0502020204030204" pitchFamily="34" charset="0"/>
              </a:rPr>
              <a:t>|</a:t>
            </a:r>
            <a:r>
              <a:rPr lang="en-US" sz="2800">
                <a:cs typeface="Calibri"/>
              </a:rPr>
              <a:t>  VBDA Board: Oct. 14, 2025</a:t>
            </a:r>
          </a:p>
        </p:txBody>
      </p:sp>
      <p:pic>
        <p:nvPicPr>
          <p:cNvPr id="12" name="Picture Placeholder 9" descr="A wooden house in a magnifying glass">
            <a:extLst>
              <a:ext uri="{FF2B5EF4-FFF2-40B4-BE49-F238E27FC236}">
                <a16:creationId xmlns:a16="http://schemas.microsoft.com/office/drawing/2014/main" id="{C2D06A5D-7857-69D9-987D-9E01038E35F7}"/>
              </a:ext>
              <a:ext uri="{C183D7F6-B498-43B3-948B-1728B52AA6E4}">
                <adec:decorative xmlns:adec="http://schemas.microsoft.com/office/drawing/2017/decorative" val="0"/>
              </a:ext>
            </a:extLst>
          </p:cNvPr>
          <p:cNvPicPr>
            <a:picLocks noGrp="1" noChangeAspect="1"/>
          </p:cNvPicPr>
          <p:nvPr>
            <p:ph type="pic" sz="quarter" idx="13"/>
          </p:nvPr>
        </p:nvPicPr>
        <p:blipFill>
          <a:blip r:embed="rId4"/>
          <a:srcRect/>
          <a:stretch>
            <a:fillRect/>
          </a:stretch>
        </p:blipFill>
        <p:spPr>
          <a:xfrm>
            <a:off x="390621" y="166518"/>
            <a:ext cx="1828800" cy="1828800"/>
          </a:xfrm>
          <a:prstGeom prst="rect">
            <a:avLst/>
          </a:prstGeom>
        </p:spPr>
      </p:pic>
      <p:pic>
        <p:nvPicPr>
          <p:cNvPr id="14" name="Picture Placeholder 11" descr="Mom and dad with two kids in home.">
            <a:extLst>
              <a:ext uri="{FF2B5EF4-FFF2-40B4-BE49-F238E27FC236}">
                <a16:creationId xmlns:a16="http://schemas.microsoft.com/office/drawing/2014/main" id="{F4C2A14F-21C1-A777-AB35-5119F6FC7B9B}"/>
              </a:ext>
              <a:ext uri="{C183D7F6-B498-43B3-948B-1728B52AA6E4}">
                <adec:decorative xmlns:adec="http://schemas.microsoft.com/office/drawing/2017/decorative" val="0"/>
              </a:ext>
            </a:extLst>
          </p:cNvPr>
          <p:cNvPicPr>
            <a:picLocks noGrp="1" noChangeAspect="1"/>
          </p:cNvPicPr>
          <p:nvPr>
            <p:ph type="pic" sz="quarter" idx="15"/>
          </p:nvPr>
        </p:nvPicPr>
        <p:blipFill>
          <a:blip r:embed="rId5"/>
          <a:srcRect/>
          <a:stretch>
            <a:fillRect/>
          </a:stretch>
        </p:blipFill>
        <p:spPr>
          <a:xfrm>
            <a:off x="2786110" y="166518"/>
            <a:ext cx="1828800" cy="1828800"/>
          </a:xfrm>
          <a:prstGeom prst="rect">
            <a:avLst/>
          </a:prstGeom>
        </p:spPr>
      </p:pic>
      <p:pic>
        <p:nvPicPr>
          <p:cNvPr id="15" name="Picture Placeholder 15" descr="Key with house-shaped keychain in door.">
            <a:extLst>
              <a:ext uri="{FF2B5EF4-FFF2-40B4-BE49-F238E27FC236}">
                <a16:creationId xmlns:a16="http://schemas.microsoft.com/office/drawing/2014/main" id="{F63DBF73-0F01-E645-6DAF-BB8C0C69D7D8}"/>
              </a:ext>
              <a:ext uri="{C183D7F6-B498-43B3-948B-1728B52AA6E4}">
                <adec:decorative xmlns:adec="http://schemas.microsoft.com/office/drawing/2017/decorative" val="0"/>
              </a:ext>
            </a:extLst>
          </p:cNvPr>
          <p:cNvPicPr>
            <a:picLocks noGrp="1" noChangeAspect="1"/>
          </p:cNvPicPr>
          <p:nvPr>
            <p:ph type="pic" sz="quarter" idx="16"/>
          </p:nvPr>
        </p:nvPicPr>
        <p:blipFill>
          <a:blip r:embed="rId6"/>
          <a:srcRect/>
          <a:stretch>
            <a:fillRect/>
          </a:stretch>
        </p:blipFill>
        <p:spPr>
          <a:xfrm>
            <a:off x="5181599" y="166518"/>
            <a:ext cx="1828800" cy="1828800"/>
          </a:xfrm>
          <a:prstGeom prst="rect">
            <a:avLst/>
          </a:prstGeom>
        </p:spPr>
      </p:pic>
      <p:pic>
        <p:nvPicPr>
          <p:cNvPr id="13" name="Picture Placeholder 16" descr="Elderly woman sitting in front of apartment community.">
            <a:extLst>
              <a:ext uri="{FF2B5EF4-FFF2-40B4-BE49-F238E27FC236}">
                <a16:creationId xmlns:a16="http://schemas.microsoft.com/office/drawing/2014/main" id="{0A77E615-50EA-4C9E-0231-45A9A310A015}"/>
              </a:ext>
              <a:ext uri="{C183D7F6-B498-43B3-948B-1728B52AA6E4}">
                <adec:decorative xmlns:adec="http://schemas.microsoft.com/office/drawing/2017/decorative" val="0"/>
              </a:ext>
            </a:extLst>
          </p:cNvPr>
          <p:cNvPicPr>
            <a:picLocks noChangeAspect="1"/>
          </p:cNvPicPr>
          <p:nvPr/>
        </p:nvPicPr>
        <p:blipFill>
          <a:blip r:embed="rId7"/>
          <a:srcRect/>
          <a:stretch>
            <a:fillRect/>
          </a:stretch>
        </p:blipFill>
        <p:spPr>
          <a:xfrm>
            <a:off x="7577089" y="166518"/>
            <a:ext cx="1828800" cy="1828800"/>
          </a:xfrm>
          <a:prstGeom prst="rect">
            <a:avLst/>
          </a:prstGeom>
        </p:spPr>
      </p:pic>
      <p:pic>
        <p:nvPicPr>
          <p:cNvPr id="16" name="Picture Placeholder 17" descr="A For Rent sign in a yard">
            <a:extLst>
              <a:ext uri="{FF2B5EF4-FFF2-40B4-BE49-F238E27FC236}">
                <a16:creationId xmlns:a16="http://schemas.microsoft.com/office/drawing/2014/main" id="{4377314D-F19F-B253-E587-5017CDECE67D}"/>
              </a:ext>
              <a:ext uri="{C183D7F6-B498-43B3-948B-1728B52AA6E4}">
                <adec:decorative xmlns:adec="http://schemas.microsoft.com/office/drawing/2017/decorative" val="0"/>
              </a:ext>
            </a:extLst>
          </p:cNvPr>
          <p:cNvPicPr>
            <a:picLocks noChangeAspect="1"/>
          </p:cNvPicPr>
          <p:nvPr/>
        </p:nvPicPr>
        <p:blipFill>
          <a:blip r:embed="rId8"/>
          <a:srcRect/>
          <a:stretch>
            <a:fillRect/>
          </a:stretch>
        </p:blipFill>
        <p:spPr>
          <a:xfrm>
            <a:off x="9972579" y="166518"/>
            <a:ext cx="1828800" cy="1828800"/>
          </a:xfrm>
          <a:prstGeom prst="rect">
            <a:avLst/>
          </a:prstGeom>
        </p:spPr>
      </p:pic>
    </p:spTree>
    <p:extLst>
      <p:ext uri="{BB962C8B-B14F-4D97-AF65-F5344CB8AC3E}">
        <p14:creationId xmlns:p14="http://schemas.microsoft.com/office/powerpoint/2010/main" val="4001070490"/>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3919-EAE1-122A-38CC-BEF57E97D5B1}"/>
              </a:ext>
            </a:extLst>
          </p:cNvPr>
          <p:cNvSpPr>
            <a:spLocks noGrp="1"/>
          </p:cNvSpPr>
          <p:nvPr>
            <p:ph type="title"/>
          </p:nvPr>
        </p:nvSpPr>
        <p:spPr/>
        <p:txBody>
          <a:bodyPr/>
          <a:lstStyle/>
          <a:p>
            <a:r>
              <a:rPr lang="en-US">
                <a:latin typeface="Calibri"/>
                <a:ea typeface="Calibri"/>
                <a:cs typeface="Calibri"/>
              </a:rPr>
              <a:t>Why Are We Here? </a:t>
            </a:r>
          </a:p>
        </p:txBody>
      </p:sp>
      <p:sp>
        <p:nvSpPr>
          <p:cNvPr id="3" name="Content Placeholder 2">
            <a:extLst>
              <a:ext uri="{FF2B5EF4-FFF2-40B4-BE49-F238E27FC236}">
                <a16:creationId xmlns:a16="http://schemas.microsoft.com/office/drawing/2014/main" id="{0B6B5DAB-4BD7-DBBD-BFEA-F63CCF6AD0AD}"/>
              </a:ext>
            </a:extLst>
          </p:cNvPr>
          <p:cNvSpPr>
            <a:spLocks noGrp="1"/>
          </p:cNvSpPr>
          <p:nvPr>
            <p:ph idx="1"/>
          </p:nvPr>
        </p:nvSpPr>
        <p:spPr/>
        <p:txBody>
          <a:bodyPr vert="horz" lIns="91440" tIns="45720" rIns="91440" bIns="45720" rtlCol="0" anchor="t">
            <a:normAutofit/>
          </a:bodyPr>
          <a:lstStyle/>
          <a:p>
            <a:pPr marL="0" indent="0">
              <a:buNone/>
            </a:pPr>
            <a:r>
              <a:rPr lang="en-US" sz="3200" b="1" dirty="0"/>
              <a:t>Provide Overview:</a:t>
            </a:r>
            <a:endParaRPr lang="en-US" sz="3200" b="1" dirty="0">
              <a:ea typeface="Calibri"/>
              <a:cs typeface="Calibri"/>
            </a:endParaRPr>
          </a:p>
          <a:p>
            <a:pPr marL="457200" indent="-457200"/>
            <a:r>
              <a:rPr lang="en-US" dirty="0">
                <a:ea typeface="Calibri"/>
                <a:cs typeface="Calibri"/>
              </a:rPr>
              <a:t>Housing affordability challenges in Virginia Beach</a:t>
            </a:r>
            <a:endParaRPr lang="en-US" dirty="0"/>
          </a:p>
          <a:p>
            <a:pPr marL="457200" indent="-457200"/>
            <a:r>
              <a:rPr lang="en-US" dirty="0"/>
              <a:t>Attainable Workforce Housing Performance (AWHP) Grant Program and eligibility requirements</a:t>
            </a:r>
            <a:endParaRPr lang="en-US" dirty="0">
              <a:ea typeface="Calibri"/>
              <a:cs typeface="Calibri"/>
            </a:endParaRPr>
          </a:p>
          <a:p>
            <a:pPr marL="457200" indent="-457200"/>
            <a:r>
              <a:rPr lang="en-US" dirty="0"/>
              <a:t>AWHP Grant requests for Grand Lake Senior Apartments and The Silo Apartments</a:t>
            </a:r>
          </a:p>
          <a:p>
            <a:pPr marL="0" indent="0">
              <a:buNone/>
            </a:pPr>
            <a:r>
              <a:rPr lang="en-US" dirty="0"/>
              <a:t>Request VBDA Board to authorize VBDA Chair to execute, for and on behalf of the VBDA, the Grant Agreement among the City; VBDA, and Developer</a:t>
            </a:r>
            <a:endParaRPr lang="en-US" dirty="0">
              <a:ea typeface="Calibri" panose="020F0502020204030204"/>
              <a:cs typeface="Calibri" panose="020F0502020204030204"/>
            </a:endParaRPr>
          </a:p>
          <a:p>
            <a:pPr marL="0" indent="0">
              <a:buNone/>
            </a:pPr>
            <a:endParaRPr lang="en-US" dirty="0">
              <a:ea typeface="Calibri" panose="020F0502020204030204"/>
              <a:cs typeface="Calibri" panose="020F0502020204030204"/>
            </a:endParaRPr>
          </a:p>
          <a:p>
            <a:pPr marL="0" indent="0">
              <a:buNone/>
            </a:pPr>
            <a:endParaRPr lang="en-US" dirty="0"/>
          </a:p>
          <a:p>
            <a:pPr marL="0" indent="0">
              <a:buNone/>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210A183-5F0E-ECE3-0D5E-114EE4989AD0}"/>
              </a:ext>
            </a:extLst>
          </p:cNvPr>
          <p:cNvSpPr>
            <a:spLocks noGrp="1"/>
          </p:cNvSpPr>
          <p:nvPr>
            <p:ph type="sldNum" sz="quarter" idx="12"/>
          </p:nvPr>
        </p:nvSpPr>
        <p:spPr/>
        <p:txBody>
          <a:bodyPr/>
          <a:lstStyle/>
          <a:p>
            <a:fld id="{C64C9FC3-A8CA-214E-8DEA-111E66453919}" type="slidenum">
              <a:rPr lang="en-US" smtClean="0"/>
              <a:pPr/>
              <a:t>2</a:t>
            </a:fld>
            <a:endParaRPr lang="en-US"/>
          </a:p>
        </p:txBody>
      </p:sp>
    </p:spTree>
    <p:extLst>
      <p:ext uri="{BB962C8B-B14F-4D97-AF65-F5344CB8AC3E}">
        <p14:creationId xmlns:p14="http://schemas.microsoft.com/office/powerpoint/2010/main" val="322187628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37B67-D658-B428-32A8-805A70683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B7222-050C-F5B3-7926-70B41C2FAE66}"/>
              </a:ext>
            </a:extLst>
          </p:cNvPr>
          <p:cNvSpPr>
            <a:spLocks noGrp="1"/>
          </p:cNvSpPr>
          <p:nvPr>
            <p:ph type="title"/>
          </p:nvPr>
        </p:nvSpPr>
        <p:spPr/>
        <p:txBody>
          <a:bodyPr>
            <a:normAutofit/>
          </a:bodyPr>
          <a:lstStyle/>
          <a:p>
            <a:pPr algn="ctr"/>
            <a:r>
              <a:rPr lang="en-US" sz="4300" dirty="0"/>
              <a:t>Housing Affordability Challenges in Virginia Beach</a:t>
            </a:r>
          </a:p>
        </p:txBody>
      </p:sp>
      <p:sp>
        <p:nvSpPr>
          <p:cNvPr id="3" name="Content Placeholder 2">
            <a:extLst>
              <a:ext uri="{FF2B5EF4-FFF2-40B4-BE49-F238E27FC236}">
                <a16:creationId xmlns:a16="http://schemas.microsoft.com/office/drawing/2014/main" id="{C3889F54-60A0-EB0E-FB82-323C97DC34E6}"/>
              </a:ext>
            </a:extLst>
          </p:cNvPr>
          <p:cNvSpPr>
            <a:spLocks noGrp="1"/>
          </p:cNvSpPr>
          <p:nvPr>
            <p:ph idx="1"/>
          </p:nvPr>
        </p:nvSpPr>
        <p:spPr/>
        <p:txBody>
          <a:bodyPr vert="horz" lIns="91440" tIns="45720" rIns="91440" bIns="45720" rtlCol="0" anchor="t">
            <a:normAutofit/>
          </a:bodyPr>
          <a:lstStyle/>
          <a:p>
            <a:pPr marL="228600" lvl="1">
              <a:spcAft>
                <a:spcPts val="1000"/>
              </a:spcAft>
            </a:pPr>
            <a:r>
              <a:rPr lang="en-US" sz="2800" b="1">
                <a:ea typeface="Calibri"/>
                <a:cs typeface="Calibri"/>
              </a:rPr>
              <a:t>One in three households is housing cost-burdened = </a:t>
            </a:r>
            <a:r>
              <a:rPr lang="en-US" sz="2800">
                <a:ea typeface="Calibri"/>
                <a:cs typeface="Calibri"/>
              </a:rPr>
              <a:t>About 59,000 spend more than 30% of their income on housing costs</a:t>
            </a:r>
            <a:endParaRPr lang="en-US"/>
          </a:p>
          <a:p>
            <a:pPr marL="228600" lvl="1">
              <a:spcAft>
                <a:spcPts val="1000"/>
              </a:spcAft>
            </a:pPr>
            <a:r>
              <a:rPr lang="en-US" sz="2800"/>
              <a:t>Median rent in Virginia Beach: $1,730</a:t>
            </a:r>
            <a:endParaRPr lang="en-US" sz="2800">
              <a:ea typeface="Calibri"/>
              <a:cs typeface="Calibri"/>
            </a:endParaRPr>
          </a:p>
          <a:p>
            <a:pPr marL="685800" lvl="2">
              <a:spcAft>
                <a:spcPts val="1000"/>
              </a:spcAft>
            </a:pPr>
            <a:r>
              <a:rPr lang="en-US" sz="2400"/>
              <a:t>Income Needed = About $70,000/year, or $33/hour, full time</a:t>
            </a:r>
            <a:endParaRPr lang="en-US" sz="2400">
              <a:ea typeface="Calibri"/>
              <a:cs typeface="Calibri"/>
            </a:endParaRPr>
          </a:p>
          <a:p>
            <a:pPr>
              <a:spcAft>
                <a:spcPts val="1000"/>
              </a:spcAft>
            </a:pPr>
            <a:r>
              <a:rPr lang="en-US" b="1"/>
              <a:t>Critical concern: </a:t>
            </a:r>
            <a:r>
              <a:rPr lang="en-US"/>
              <a:t>Lack of rental units affordable to very-low-income households, many of whom are employed in the region’s top 10 most common occupations. </a:t>
            </a:r>
            <a:endParaRPr lang="en-US">
              <a:ea typeface="Calibri"/>
              <a:cs typeface="Calibri"/>
            </a:endParaRPr>
          </a:p>
          <a:p>
            <a:pPr lvl="1">
              <a:spcAft>
                <a:spcPts val="1000"/>
              </a:spcAft>
            </a:pPr>
            <a:r>
              <a:rPr lang="en-US"/>
              <a:t>Often bear the burden of high housing costs to remain in the city. </a:t>
            </a:r>
            <a:endParaRPr lang="en-US">
              <a:ea typeface="Calibri"/>
              <a:cs typeface="Calibri"/>
            </a:endParaRPr>
          </a:p>
          <a:p>
            <a:endParaRPr lang="en-US">
              <a:ea typeface="Calibri"/>
              <a:cs typeface="Calibri"/>
            </a:endParaRPr>
          </a:p>
          <a:p>
            <a:endParaRPr lang="en-US">
              <a:ea typeface="Calibri"/>
              <a:cs typeface="Calibri"/>
            </a:endParaRPr>
          </a:p>
          <a:p>
            <a:pPr marL="0" indent="0">
              <a:buNone/>
            </a:pPr>
            <a:endParaRPr lang="en-US"/>
          </a:p>
          <a:p>
            <a:pPr marL="0" indent="0">
              <a:buNone/>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59387BA-FA5C-A5AC-7430-37D2DE46FD20}"/>
              </a:ext>
            </a:extLst>
          </p:cNvPr>
          <p:cNvSpPr>
            <a:spLocks noGrp="1"/>
          </p:cNvSpPr>
          <p:nvPr>
            <p:ph type="sldNum" sz="quarter" idx="12"/>
          </p:nvPr>
        </p:nvSpPr>
        <p:spPr/>
        <p:txBody>
          <a:bodyPr/>
          <a:lstStyle/>
          <a:p>
            <a:fld id="{C64C9FC3-A8CA-214E-8DEA-111E66453919}" type="slidenum">
              <a:rPr lang="en-US" smtClean="0"/>
              <a:pPr/>
              <a:t>3</a:t>
            </a:fld>
            <a:endParaRPr lang="en-US"/>
          </a:p>
        </p:txBody>
      </p:sp>
    </p:spTree>
    <p:extLst>
      <p:ext uri="{BB962C8B-B14F-4D97-AF65-F5344CB8AC3E}">
        <p14:creationId xmlns:p14="http://schemas.microsoft.com/office/powerpoint/2010/main" val="1524475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D76AE-C4BF-B4D2-19F3-DE3B2696D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1769C-DC13-6F6F-E578-722E67A7C200}"/>
              </a:ext>
            </a:extLst>
          </p:cNvPr>
          <p:cNvSpPr>
            <a:spLocks noGrp="1"/>
          </p:cNvSpPr>
          <p:nvPr>
            <p:ph type="title"/>
          </p:nvPr>
        </p:nvSpPr>
        <p:spPr/>
        <p:txBody>
          <a:bodyPr/>
          <a:lstStyle/>
          <a:p>
            <a:r>
              <a:rPr lang="en-US">
                <a:latin typeface="Calibri"/>
                <a:ea typeface="Calibri"/>
                <a:cs typeface="Calibri"/>
              </a:rPr>
              <a:t>New Program to Help Meet the Need</a:t>
            </a:r>
            <a:endParaRPr lang="en-US"/>
          </a:p>
        </p:txBody>
      </p:sp>
      <p:sp>
        <p:nvSpPr>
          <p:cNvPr id="3" name="Content Placeholder 2">
            <a:extLst>
              <a:ext uri="{FF2B5EF4-FFF2-40B4-BE49-F238E27FC236}">
                <a16:creationId xmlns:a16="http://schemas.microsoft.com/office/drawing/2014/main" id="{56F23C2A-1E16-3FA6-65CC-C5A22839F195}"/>
              </a:ext>
            </a:extLst>
          </p:cNvPr>
          <p:cNvSpPr>
            <a:spLocks noGrp="1"/>
          </p:cNvSpPr>
          <p:nvPr>
            <p:ph idx="1"/>
          </p:nvPr>
        </p:nvSpPr>
        <p:spPr>
          <a:xfrm>
            <a:off x="838200" y="1825625"/>
            <a:ext cx="10494434" cy="5250921"/>
          </a:xfrm>
        </p:spPr>
        <p:txBody>
          <a:bodyPr vert="horz" lIns="91440" tIns="45720" rIns="91440" bIns="45720" rtlCol="0" anchor="t">
            <a:normAutofit/>
          </a:bodyPr>
          <a:lstStyle/>
          <a:p>
            <a:pPr marL="457200" indent="-457200">
              <a:lnSpc>
                <a:spcPct val="100000"/>
              </a:lnSpc>
            </a:pPr>
            <a:r>
              <a:rPr lang="en-US" b="1"/>
              <a:t>September 2025:</a:t>
            </a:r>
            <a:r>
              <a:rPr lang="en-US"/>
              <a:t> Launched Attainable Workforce Housing Performance (AWHP) Grant Program</a:t>
            </a:r>
            <a:endParaRPr lang="en-US">
              <a:solidFill>
                <a:srgbClr val="000000"/>
              </a:solidFill>
              <a:ea typeface="Calibri"/>
              <a:cs typeface="Calibri"/>
            </a:endParaRPr>
          </a:p>
          <a:p>
            <a:pPr marL="914400" lvl="1">
              <a:lnSpc>
                <a:spcPct val="100000"/>
              </a:lnSpc>
            </a:pPr>
            <a:r>
              <a:rPr lang="en-US">
                <a:ea typeface="Calibri"/>
                <a:cs typeface="Calibri"/>
              </a:rPr>
              <a:t>City of Virginia Beach and City of Virginia Beach Development Authority (VBDA) partnership</a:t>
            </a:r>
          </a:p>
          <a:p>
            <a:pPr marL="457200" indent="-457200">
              <a:lnSpc>
                <a:spcPct val="100000"/>
              </a:lnSpc>
            </a:pPr>
            <a:r>
              <a:rPr lang="en-US">
                <a:ea typeface="Calibri"/>
                <a:cs typeface="Calibri"/>
              </a:rPr>
              <a:t>Provides an incentive for private development of safe, quality, affordable multi-family rental housing.</a:t>
            </a:r>
            <a:endParaRPr lang="en-US">
              <a:solidFill>
                <a:srgbClr val="000000"/>
              </a:solidFill>
              <a:ea typeface="Calibri"/>
              <a:cs typeface="Calibri"/>
            </a:endParaRPr>
          </a:p>
          <a:p>
            <a:pPr marL="457200" indent="-457200">
              <a:lnSpc>
                <a:spcPct val="100000"/>
              </a:lnSpc>
            </a:pPr>
            <a:r>
              <a:rPr lang="en-US" b="1">
                <a:ea typeface="Calibri"/>
                <a:cs typeface="Calibri"/>
              </a:rPr>
              <a:t>Self-sustaining and performance-based: </a:t>
            </a:r>
            <a:r>
              <a:rPr lang="en-US">
                <a:ea typeface="Calibri"/>
                <a:cs typeface="Calibri"/>
              </a:rPr>
              <a:t>Annual grants are provided to a developer based on a percentage of the incremental real estate taxes generated by their approved development.</a:t>
            </a:r>
            <a:br>
              <a:rPr lang="en-US"/>
            </a:br>
            <a:endParaRPr lang="en-US">
              <a:ea typeface="Calibri" panose="020F0502020204030204"/>
              <a:cs typeface="Calibri" panose="020F0502020204030204"/>
            </a:endParaRPr>
          </a:p>
          <a:p>
            <a:pPr marL="0" indent="0">
              <a:buNone/>
            </a:pPr>
            <a:endParaRPr lang="en-US" sz="3200">
              <a:ea typeface="Calibri"/>
              <a:cs typeface="Calibri"/>
            </a:endParaRPr>
          </a:p>
          <a:p>
            <a:pPr marL="0" indent="0">
              <a:buNone/>
            </a:pPr>
            <a:endParaRPr lang="en-US" sz="3200">
              <a:ea typeface="Calibri"/>
              <a:cs typeface="Calibri"/>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3B06BFE-14C4-1DEA-1013-4AA6D501F1E9}"/>
              </a:ext>
            </a:extLst>
          </p:cNvPr>
          <p:cNvSpPr>
            <a:spLocks noGrp="1"/>
          </p:cNvSpPr>
          <p:nvPr>
            <p:ph type="sldNum" sz="quarter" idx="12"/>
          </p:nvPr>
        </p:nvSpPr>
        <p:spPr/>
        <p:txBody>
          <a:bodyPr/>
          <a:lstStyle/>
          <a:p>
            <a:fld id="{C64C9FC3-A8CA-214E-8DEA-111E66453919}" type="slidenum">
              <a:rPr lang="en-US" smtClean="0"/>
              <a:pPr/>
              <a:t>4</a:t>
            </a:fld>
            <a:endParaRPr lang="en-US"/>
          </a:p>
        </p:txBody>
      </p:sp>
    </p:spTree>
    <p:extLst>
      <p:ext uri="{BB962C8B-B14F-4D97-AF65-F5344CB8AC3E}">
        <p14:creationId xmlns:p14="http://schemas.microsoft.com/office/powerpoint/2010/main" val="3319116121"/>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BEF85-459F-8FE7-57C8-E497161FC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6289F0-93F1-33A3-E118-75B170C241AC}"/>
              </a:ext>
            </a:extLst>
          </p:cNvPr>
          <p:cNvSpPr>
            <a:spLocks noGrp="1"/>
          </p:cNvSpPr>
          <p:nvPr>
            <p:ph type="title"/>
          </p:nvPr>
        </p:nvSpPr>
        <p:spPr/>
        <p:txBody>
          <a:bodyPr>
            <a:normAutofit/>
          </a:bodyPr>
          <a:lstStyle/>
          <a:p>
            <a:r>
              <a:rPr lang="en-US" dirty="0">
                <a:latin typeface="Calibri"/>
                <a:ea typeface="Calibri"/>
                <a:cs typeface="Calibri"/>
              </a:rPr>
              <a:t> Eligibility Requirements</a:t>
            </a:r>
          </a:p>
        </p:txBody>
      </p:sp>
      <p:sp>
        <p:nvSpPr>
          <p:cNvPr id="3" name="Content Placeholder 2">
            <a:extLst>
              <a:ext uri="{FF2B5EF4-FFF2-40B4-BE49-F238E27FC236}">
                <a16:creationId xmlns:a16="http://schemas.microsoft.com/office/drawing/2014/main" id="{E9EEFC15-6B5C-B3CB-6A52-4E8B7CAE8493}"/>
              </a:ext>
            </a:extLst>
          </p:cNvPr>
          <p:cNvSpPr>
            <a:spLocks noGrp="1"/>
          </p:cNvSpPr>
          <p:nvPr>
            <p:ph idx="1"/>
          </p:nvPr>
        </p:nvSpPr>
        <p:spPr>
          <a:xfrm>
            <a:off x="838200" y="1560945"/>
            <a:ext cx="10494434" cy="4912351"/>
          </a:xfrm>
        </p:spPr>
        <p:txBody>
          <a:bodyPr vert="horz" lIns="91440" tIns="45720" rIns="91440" bIns="45720" rtlCol="0" anchor="t">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white"/>
                </a:solidFill>
                <a:latin typeface="Calibri" panose="020F0502020204030204"/>
              </a:rPr>
              <a:t>Must</a:t>
            </a: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 be new construction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white"/>
                </a:solidFill>
                <a:latin typeface="Calibri" panose="020F0502020204030204"/>
                <a:ea typeface="Calibri"/>
                <a:cs typeface="Calibri"/>
              </a:rPr>
              <a:t>Must</a:t>
            </a:r>
            <a:r>
              <a:rPr kumimoji="0" lang="en-US" b="0" i="0" u="none" strike="noStrike" kern="1200" cap="none" spc="0" normalizeH="0" baseline="0" noProof="0" dirty="0">
                <a:ln>
                  <a:noFill/>
                </a:ln>
                <a:solidFill>
                  <a:prstClr val="white"/>
                </a:solidFill>
                <a:effectLst/>
                <a:uLnTx/>
                <a:uFillTx/>
                <a:latin typeface="Calibri" panose="020F0502020204030204"/>
                <a:ea typeface="Calibri"/>
                <a:cs typeface="Calibri"/>
              </a:rPr>
              <a:t> be developed by a for-profit entity</a:t>
            </a:r>
            <a:endParaRPr kumimoji="0" lang="en-US"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Only new multi-family affordable rental housing units that have not started construction</a:t>
            </a:r>
            <a:endParaRPr lang="en-US"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Applicants must have a demonstrable gap in project financing, as evidenced by their development and operating pro forma</a:t>
            </a:r>
            <a:endParaRPr lang="en-US"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a:defRPr/>
            </a:pPr>
            <a:r>
              <a:rPr lang="en-US" dirty="0">
                <a:solidFill>
                  <a:prstClr val="white"/>
                </a:solidFill>
                <a:latin typeface="Calibri" panose="020F0502020204030204"/>
              </a:rPr>
              <a:t>May</a:t>
            </a: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 be fully affordable</a:t>
            </a:r>
            <a:r>
              <a:rPr lang="en-US" dirty="0">
                <a:solidFill>
                  <a:prstClr val="white"/>
                </a:solidFill>
                <a:latin typeface="Calibri" panose="020F0502020204030204"/>
              </a:rPr>
              <a:t>, </a:t>
            </a: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mixed-income</a:t>
            </a:r>
            <a:r>
              <a:rPr lang="en-US" dirty="0">
                <a:solidFill>
                  <a:prstClr val="white"/>
                </a:solidFill>
                <a:latin typeface="Calibri" panose="020F0502020204030204"/>
              </a:rPr>
              <a:t> and </a:t>
            </a: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mixed-use (commercial and residential components) </a:t>
            </a:r>
            <a:endParaRPr lang="en-US"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white"/>
                </a:solidFill>
                <a:effectLst/>
                <a:uLnTx/>
                <a:uFillTx/>
                <a:latin typeface="Calibri" panose="020F0502020204030204"/>
                <a:ea typeface="+mn-ea"/>
                <a:cs typeface="+mn-cs"/>
              </a:rPr>
              <a:t>Projects that involve the demolition of existing rental housing units are eligible only if they build a minimum of 20% affordable housing units in the new project</a:t>
            </a:r>
            <a:endParaRPr lang="en-US"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white"/>
                </a:solidFill>
                <a:latin typeface="Calibri" panose="020F0502020204030204"/>
              </a:rPr>
              <a:t>Projects should have their zoning approval or are in the process of obtaining approval through the City’s Planning process.</a:t>
            </a:r>
            <a:endParaRPr lang="en-US" b="0" i="0" u="none" strike="noStrike" kern="1200" cap="none" spc="0" normalizeH="0" baseline="0" noProof="0" dirty="0">
              <a:ln>
                <a:noFill/>
              </a:ln>
              <a:solidFill>
                <a:prstClr val="white"/>
              </a:solidFill>
              <a:effectLst/>
              <a:uLnTx/>
              <a:uFillTx/>
              <a:latin typeface="Calibri" panose="020F0502020204030204"/>
              <a:ea typeface="Calibri"/>
              <a:cs typeface="Calibri"/>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pPr marL="0" indent="0">
              <a:buNone/>
            </a:pPr>
            <a:endParaRPr lang="en-US" dirty="0"/>
          </a:p>
          <a:p>
            <a:pPr marL="0" indent="0">
              <a:buNone/>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CD010753-E916-8008-A176-BE858DC3405F}"/>
              </a:ext>
            </a:extLst>
          </p:cNvPr>
          <p:cNvSpPr>
            <a:spLocks noGrp="1"/>
          </p:cNvSpPr>
          <p:nvPr>
            <p:ph type="sldNum" sz="quarter" idx="12"/>
          </p:nvPr>
        </p:nvSpPr>
        <p:spPr/>
        <p:txBody>
          <a:bodyPr/>
          <a:lstStyle/>
          <a:p>
            <a:fld id="{C64C9FC3-A8CA-214E-8DEA-111E66453919}" type="slidenum">
              <a:rPr lang="en-US" smtClean="0"/>
              <a:pPr/>
              <a:t>5</a:t>
            </a:fld>
            <a:endParaRPr lang="en-US"/>
          </a:p>
        </p:txBody>
      </p:sp>
    </p:spTree>
    <p:extLst>
      <p:ext uri="{BB962C8B-B14F-4D97-AF65-F5344CB8AC3E}">
        <p14:creationId xmlns:p14="http://schemas.microsoft.com/office/powerpoint/2010/main" val="2875002011"/>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8511-855E-2009-A52D-874C32813B70}"/>
              </a:ext>
            </a:extLst>
          </p:cNvPr>
          <p:cNvSpPr>
            <a:spLocks noGrp="1"/>
          </p:cNvSpPr>
          <p:nvPr>
            <p:ph type="title"/>
          </p:nvPr>
        </p:nvSpPr>
        <p:spPr/>
        <p:txBody>
          <a:bodyPr>
            <a:normAutofit fontScale="90000"/>
          </a:bodyPr>
          <a:lstStyle/>
          <a:p>
            <a:r>
              <a:rPr lang="en-US">
                <a:latin typeface="Calibri"/>
                <a:ea typeface="Calibri"/>
                <a:cs typeface="Calibri"/>
              </a:rPr>
              <a:t>Grant Request 1: Grand Lake Senior Apartments</a:t>
            </a:r>
            <a:endParaRPr lang="en-US"/>
          </a:p>
        </p:txBody>
      </p:sp>
      <p:sp>
        <p:nvSpPr>
          <p:cNvPr id="3" name="Content Placeholder 2">
            <a:extLst>
              <a:ext uri="{FF2B5EF4-FFF2-40B4-BE49-F238E27FC236}">
                <a16:creationId xmlns:a16="http://schemas.microsoft.com/office/drawing/2014/main" id="{C938D5C9-22F7-1B0A-5570-B8D1A0DF11B9}"/>
              </a:ext>
            </a:extLst>
          </p:cNvPr>
          <p:cNvSpPr>
            <a:spLocks noGrp="1"/>
          </p:cNvSpPr>
          <p:nvPr>
            <p:ph idx="1"/>
          </p:nvPr>
        </p:nvSpPr>
        <p:spPr>
          <a:xfrm>
            <a:off x="838200" y="1825625"/>
            <a:ext cx="10935377" cy="4351338"/>
          </a:xfrm>
        </p:spPr>
        <p:txBody>
          <a:bodyPr vert="horz" lIns="91440" tIns="45720" rIns="91440" bIns="45720" rtlCol="0" anchor="t">
            <a:normAutofit/>
          </a:bodyPr>
          <a:lstStyle/>
          <a:p>
            <a:r>
              <a:rPr lang="en-US" dirty="0">
                <a:ea typeface="Calibri"/>
                <a:cs typeface="Calibri"/>
              </a:rPr>
              <a:t>172 senior housing units (age 62+), 100% residential</a:t>
            </a:r>
            <a:endParaRPr lang="en-US" dirty="0"/>
          </a:p>
          <a:p>
            <a:r>
              <a:rPr lang="en-US" dirty="0">
                <a:ea typeface="Calibri"/>
                <a:cs typeface="Calibri"/>
              </a:rPr>
              <a:t>Development by Grand Lakes, L.P.; Principal is the Franklin Group Cos.</a:t>
            </a:r>
          </a:p>
          <a:p>
            <a:r>
              <a:rPr lang="en-US" dirty="0">
                <a:ea typeface="Calibri"/>
                <a:cs typeface="Calibri"/>
              </a:rPr>
              <a:t>New construction on vacant land; no other improvements currently on the property</a:t>
            </a:r>
          </a:p>
          <a:p>
            <a:r>
              <a:rPr lang="en-US" dirty="0">
                <a:ea typeface="Calibri"/>
                <a:cs typeface="Calibri"/>
              </a:rPr>
              <a:t>Will be developed using Federal Low-Income Housing Tax Credits (LITHC)</a:t>
            </a:r>
          </a:p>
          <a:p>
            <a:r>
              <a:rPr lang="en-US" dirty="0">
                <a:ea typeface="Calibri"/>
                <a:cs typeface="Calibri"/>
              </a:rPr>
              <a:t>Council approved conditional rezoning: Dec. 10, 2024</a:t>
            </a:r>
          </a:p>
          <a:p>
            <a:r>
              <a:rPr lang="en-US" dirty="0">
                <a:ea typeface="Calibri"/>
                <a:cs typeface="Calibri"/>
              </a:rPr>
              <a:t>Expected to start construction December 2025</a:t>
            </a:r>
          </a:p>
          <a:p>
            <a:r>
              <a:rPr lang="en-US" dirty="0">
                <a:ea typeface="Calibri"/>
                <a:cs typeface="Calibri"/>
              </a:rPr>
              <a:t>Funding gap: $2,150,000</a:t>
            </a: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F80E4A4B-F4AD-A92D-BBA2-518F1E226099}"/>
              </a:ext>
            </a:extLst>
          </p:cNvPr>
          <p:cNvSpPr>
            <a:spLocks noGrp="1"/>
          </p:cNvSpPr>
          <p:nvPr>
            <p:ph type="sldNum" sz="quarter" idx="12"/>
          </p:nvPr>
        </p:nvSpPr>
        <p:spPr/>
        <p:txBody>
          <a:bodyPr/>
          <a:lstStyle/>
          <a:p>
            <a:fld id="{C64C9FC3-A8CA-214E-8DEA-111E66453919}" type="slidenum">
              <a:rPr lang="en-US" smtClean="0"/>
              <a:pPr/>
              <a:t>6</a:t>
            </a:fld>
            <a:endParaRPr lang="en-US"/>
          </a:p>
        </p:txBody>
      </p:sp>
    </p:spTree>
    <p:extLst>
      <p:ext uri="{BB962C8B-B14F-4D97-AF65-F5344CB8AC3E}">
        <p14:creationId xmlns:p14="http://schemas.microsoft.com/office/powerpoint/2010/main" val="283169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16ADE-3515-C28B-CE02-61FBFD922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25317-EC01-C0E3-E104-72FE5A8E9B6F}"/>
              </a:ext>
            </a:extLst>
          </p:cNvPr>
          <p:cNvSpPr>
            <a:spLocks noGrp="1"/>
          </p:cNvSpPr>
          <p:nvPr>
            <p:ph type="title"/>
          </p:nvPr>
        </p:nvSpPr>
        <p:spPr/>
        <p:txBody>
          <a:bodyPr>
            <a:noAutofit/>
          </a:bodyPr>
          <a:lstStyle/>
          <a:p>
            <a:r>
              <a:rPr lang="en-US" sz="4000">
                <a:latin typeface="Calibri"/>
                <a:ea typeface="Calibri"/>
                <a:cs typeface="Calibri"/>
              </a:rPr>
              <a:t>Grand Lake Senior Apartments:</a:t>
            </a:r>
            <a:endParaRPr lang="en-US" sz="4000">
              <a:ea typeface="Calibri"/>
            </a:endParaRPr>
          </a:p>
        </p:txBody>
      </p:sp>
      <p:sp>
        <p:nvSpPr>
          <p:cNvPr id="5" name="Text Placeholder 4">
            <a:extLst>
              <a:ext uri="{FF2B5EF4-FFF2-40B4-BE49-F238E27FC236}">
                <a16:creationId xmlns:a16="http://schemas.microsoft.com/office/drawing/2014/main" id="{BA896BBA-3E94-6511-9143-256339895A9C}"/>
              </a:ext>
            </a:extLst>
          </p:cNvPr>
          <p:cNvSpPr>
            <a:spLocks noGrp="1"/>
          </p:cNvSpPr>
          <p:nvPr>
            <p:ph type="body" sz="half" idx="2"/>
          </p:nvPr>
        </p:nvSpPr>
        <p:spPr/>
        <p:txBody>
          <a:bodyPr vert="horz" lIns="91440" tIns="45720" rIns="91440" bIns="45720" rtlCol="0" anchor="t">
            <a:normAutofit/>
          </a:bodyPr>
          <a:lstStyle/>
          <a:p>
            <a:r>
              <a:rPr lang="en-US" sz="2800">
                <a:ea typeface="Calibri"/>
                <a:cs typeface="Calibri"/>
              </a:rPr>
              <a:t>Location and district</a:t>
            </a:r>
          </a:p>
        </p:txBody>
      </p:sp>
      <p:sp>
        <p:nvSpPr>
          <p:cNvPr id="4" name="Slide Number Placeholder 3">
            <a:extLst>
              <a:ext uri="{FF2B5EF4-FFF2-40B4-BE49-F238E27FC236}">
                <a16:creationId xmlns:a16="http://schemas.microsoft.com/office/drawing/2014/main" id="{7455C3D0-2218-EF6B-4523-7F506C4FE65F}"/>
              </a:ext>
            </a:extLst>
          </p:cNvPr>
          <p:cNvSpPr>
            <a:spLocks noGrp="1"/>
          </p:cNvSpPr>
          <p:nvPr>
            <p:ph type="sldNum" sz="quarter" idx="12"/>
          </p:nvPr>
        </p:nvSpPr>
        <p:spPr/>
        <p:txBody>
          <a:bodyPr/>
          <a:lstStyle/>
          <a:p>
            <a:fld id="{C64C9FC3-A8CA-214E-8DEA-111E66453919}" type="slidenum">
              <a:rPr lang="en-US" smtClean="0"/>
              <a:pPr/>
              <a:t>7</a:t>
            </a:fld>
            <a:endParaRPr lang="en-US"/>
          </a:p>
        </p:txBody>
      </p:sp>
      <p:pic>
        <p:nvPicPr>
          <p:cNvPr id="6" name="Picture 5" descr="5366 Virginia Beach Blvd ">
            <a:extLst>
              <a:ext uri="{FF2B5EF4-FFF2-40B4-BE49-F238E27FC236}">
                <a16:creationId xmlns:a16="http://schemas.microsoft.com/office/drawing/2014/main" id="{B5E1AC49-FD4E-8CFE-0707-2304ABCF6037}"/>
              </a:ext>
            </a:extLst>
          </p:cNvPr>
          <p:cNvPicPr>
            <a:picLocks noChangeAspect="1"/>
          </p:cNvPicPr>
          <p:nvPr/>
        </p:nvPicPr>
        <p:blipFill>
          <a:blip r:embed="rId2"/>
          <a:stretch>
            <a:fillRect/>
          </a:stretch>
        </p:blipFill>
        <p:spPr>
          <a:xfrm>
            <a:off x="5315137" y="90021"/>
            <a:ext cx="4906060" cy="6677957"/>
          </a:xfrm>
          <a:prstGeom prst="rect">
            <a:avLst/>
          </a:prstGeom>
        </p:spPr>
      </p:pic>
    </p:spTree>
    <p:extLst>
      <p:ext uri="{BB962C8B-B14F-4D97-AF65-F5344CB8AC3E}">
        <p14:creationId xmlns:p14="http://schemas.microsoft.com/office/powerpoint/2010/main" val="2612609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A840C-F1F1-C070-1ADA-A24A65B69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D8015-038D-29C9-F666-60DEDE48B74D}"/>
              </a:ext>
            </a:extLst>
          </p:cNvPr>
          <p:cNvSpPr>
            <a:spLocks noGrp="1"/>
          </p:cNvSpPr>
          <p:nvPr>
            <p:ph type="title"/>
          </p:nvPr>
        </p:nvSpPr>
        <p:spPr>
          <a:xfrm>
            <a:off x="839788" y="457200"/>
            <a:ext cx="9668403" cy="785284"/>
          </a:xfrm>
        </p:spPr>
        <p:txBody>
          <a:bodyPr>
            <a:noAutofit/>
          </a:bodyPr>
          <a:lstStyle/>
          <a:p>
            <a:r>
              <a:rPr lang="en-US" sz="4000">
                <a:latin typeface="Calibri"/>
                <a:ea typeface="Calibri"/>
                <a:cs typeface="Calibri"/>
              </a:rPr>
              <a:t>Grand Lake Senior Apartments: Affordability</a:t>
            </a:r>
            <a:endParaRPr lang="en-US" sz="4000">
              <a:ea typeface="Calibri"/>
            </a:endParaRPr>
          </a:p>
        </p:txBody>
      </p:sp>
      <p:sp>
        <p:nvSpPr>
          <p:cNvPr id="5" name="Text Placeholder 4">
            <a:extLst>
              <a:ext uri="{FF2B5EF4-FFF2-40B4-BE49-F238E27FC236}">
                <a16:creationId xmlns:a16="http://schemas.microsoft.com/office/drawing/2014/main" id="{FF4735E9-BB66-CDE0-7760-FD5C0487E741}"/>
              </a:ext>
            </a:extLst>
          </p:cNvPr>
          <p:cNvSpPr>
            <a:spLocks noGrp="1"/>
          </p:cNvSpPr>
          <p:nvPr>
            <p:ph type="body" sz="half" idx="2"/>
          </p:nvPr>
        </p:nvSpPr>
        <p:spPr>
          <a:xfrm>
            <a:off x="839788" y="1432984"/>
            <a:ext cx="3582987" cy="4658254"/>
          </a:xfrm>
        </p:spPr>
        <p:txBody>
          <a:bodyPr vert="horz" lIns="91440" tIns="45720" rIns="91440" bIns="45720" rtlCol="0" anchor="t">
            <a:normAutofit/>
          </a:bodyPr>
          <a:lstStyle/>
          <a:p>
            <a:pPr marL="285750" indent="-285750">
              <a:buFont typeface="Arial"/>
              <a:buChar char="•"/>
            </a:pPr>
            <a:r>
              <a:rPr lang="en-US" sz="2800" dirty="0">
                <a:ea typeface="Calibri"/>
                <a:cs typeface="Calibri"/>
              </a:rPr>
              <a:t>100% (172 units) affordable for households whose incomes are, on average, 60% of Area Median Income (AMI).</a:t>
            </a:r>
            <a:endParaRPr lang="en-US" sz="2800" dirty="0">
              <a:solidFill>
                <a:srgbClr val="000000"/>
              </a:solidFill>
              <a:ea typeface="Calibri"/>
              <a:cs typeface="Calibri"/>
            </a:endParaRPr>
          </a:p>
          <a:p>
            <a:pPr marL="285750" indent="-285750">
              <a:buFont typeface="Arial"/>
              <a:buChar char="•"/>
            </a:pPr>
            <a:r>
              <a:rPr lang="en-US" sz="2800" dirty="0">
                <a:ea typeface="Calibri"/>
                <a:cs typeface="Calibri"/>
              </a:rPr>
              <a:t>89 of the 172 units (about 52%), will serve households at or below 50% AMI.</a:t>
            </a:r>
            <a:endParaRPr lang="en-US" sz="2800" dirty="0">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B8D79D2C-CB06-4037-2F7F-17BEFE8F0974}"/>
              </a:ext>
            </a:extLst>
          </p:cNvPr>
          <p:cNvSpPr>
            <a:spLocks noGrp="1"/>
          </p:cNvSpPr>
          <p:nvPr>
            <p:ph type="sldNum" sz="quarter" idx="12"/>
          </p:nvPr>
        </p:nvSpPr>
        <p:spPr/>
        <p:txBody>
          <a:bodyPr/>
          <a:lstStyle/>
          <a:p>
            <a:fld id="{C64C9FC3-A8CA-214E-8DEA-111E66453919}" type="slidenum">
              <a:rPr lang="en-US" smtClean="0"/>
              <a:pPr/>
              <a:t>8</a:t>
            </a:fld>
            <a:endParaRPr lang="en-US"/>
          </a:p>
        </p:txBody>
      </p:sp>
      <p:graphicFrame>
        <p:nvGraphicFramePr>
          <p:cNvPr id="8" name="Table 7">
            <a:extLst>
              <a:ext uri="{FF2B5EF4-FFF2-40B4-BE49-F238E27FC236}">
                <a16:creationId xmlns:a16="http://schemas.microsoft.com/office/drawing/2014/main" id="{539D2FF6-C66E-E7C2-8D44-18ED7F73B840}"/>
              </a:ext>
            </a:extLst>
          </p:cNvPr>
          <p:cNvGraphicFramePr>
            <a:graphicFrameLocks noGrp="1"/>
          </p:cNvGraphicFramePr>
          <p:nvPr>
            <p:extLst>
              <p:ext uri="{D42A27DB-BD31-4B8C-83A1-F6EECF244321}">
                <p14:modId xmlns:p14="http://schemas.microsoft.com/office/powerpoint/2010/main" val="2319814926"/>
              </p:ext>
            </p:extLst>
          </p:nvPr>
        </p:nvGraphicFramePr>
        <p:xfrm>
          <a:off x="4882220" y="3580861"/>
          <a:ext cx="7132319" cy="2510971"/>
        </p:xfrm>
        <a:graphic>
          <a:graphicData uri="http://schemas.openxmlformats.org/drawingml/2006/table">
            <a:tbl>
              <a:tblPr firstRow="1">
                <a:tableStyleId>{D7AC3CCA-C797-4891-BE02-D94E43425B78}</a:tableStyleId>
              </a:tblPr>
              <a:tblGrid>
                <a:gridCol w="999502">
                  <a:extLst>
                    <a:ext uri="{9D8B030D-6E8A-4147-A177-3AD203B41FA5}">
                      <a16:colId xmlns:a16="http://schemas.microsoft.com/office/drawing/2014/main" val="1852852006"/>
                    </a:ext>
                  </a:extLst>
                </a:gridCol>
                <a:gridCol w="1352588">
                  <a:extLst>
                    <a:ext uri="{9D8B030D-6E8A-4147-A177-3AD203B41FA5}">
                      <a16:colId xmlns:a16="http://schemas.microsoft.com/office/drawing/2014/main" val="665209283"/>
                    </a:ext>
                  </a:extLst>
                </a:gridCol>
                <a:gridCol w="1260242">
                  <a:extLst>
                    <a:ext uri="{9D8B030D-6E8A-4147-A177-3AD203B41FA5}">
                      <a16:colId xmlns:a16="http://schemas.microsoft.com/office/drawing/2014/main" val="2928940764"/>
                    </a:ext>
                  </a:extLst>
                </a:gridCol>
                <a:gridCol w="1173329">
                  <a:extLst>
                    <a:ext uri="{9D8B030D-6E8A-4147-A177-3AD203B41FA5}">
                      <a16:colId xmlns:a16="http://schemas.microsoft.com/office/drawing/2014/main" val="313345447"/>
                    </a:ext>
                  </a:extLst>
                </a:gridCol>
                <a:gridCol w="1173329">
                  <a:extLst>
                    <a:ext uri="{9D8B030D-6E8A-4147-A177-3AD203B41FA5}">
                      <a16:colId xmlns:a16="http://schemas.microsoft.com/office/drawing/2014/main" val="2326088813"/>
                    </a:ext>
                  </a:extLst>
                </a:gridCol>
                <a:gridCol w="1173329">
                  <a:extLst>
                    <a:ext uri="{9D8B030D-6E8A-4147-A177-3AD203B41FA5}">
                      <a16:colId xmlns:a16="http://schemas.microsoft.com/office/drawing/2014/main" val="2206354602"/>
                    </a:ext>
                  </a:extLst>
                </a:gridCol>
              </a:tblGrid>
              <a:tr h="785669">
                <a:tc>
                  <a:txBody>
                    <a:bodyPr/>
                    <a:lstStyle/>
                    <a:p>
                      <a:pPr algn="ctr" fontAlgn="ctr">
                        <a:buNone/>
                      </a:pPr>
                      <a:r>
                        <a:rPr lang="en-US" sz="1800" u="none" strike="noStrike">
                          <a:effectLst/>
                        </a:rPr>
                        <a:t>Units</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Area Median Income</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1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2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3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 Person</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47545283"/>
                  </a:ext>
                </a:extLst>
              </a:tr>
              <a:tr h="281553">
                <a:tc>
                  <a:txBody>
                    <a:bodyPr/>
                    <a:lstStyle/>
                    <a:p>
                      <a:pPr algn="ctr" fontAlgn="ctr">
                        <a:buNone/>
                      </a:pPr>
                      <a:r>
                        <a:rPr lang="en-US" sz="1800" u="none" strike="noStrike">
                          <a:effectLst/>
                        </a:rPr>
                        <a:t>19</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800" u="none" strike="noStrike">
                          <a:effectLst/>
                        </a:rPr>
                        <a:t>30%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$22,380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$25,560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$28,770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$31,950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12241098"/>
                  </a:ext>
                </a:extLst>
              </a:tr>
              <a:tr h="281553">
                <a:tc>
                  <a:txBody>
                    <a:bodyPr/>
                    <a:lstStyle/>
                    <a:p>
                      <a:pPr algn="ctr" fontAlgn="ctr">
                        <a:buNone/>
                      </a:pPr>
                      <a:r>
                        <a:rPr lang="en-US" sz="1800" u="none" strike="noStrike">
                          <a:effectLst/>
                        </a:rPr>
                        <a:t>19</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800" u="none" strike="noStrike">
                          <a:effectLst/>
                        </a:rPr>
                        <a:t>40%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$29,840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$34,080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$38,360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$42,600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89516075"/>
                  </a:ext>
                </a:extLst>
              </a:tr>
              <a:tr h="281553">
                <a:tc>
                  <a:txBody>
                    <a:bodyPr/>
                    <a:lstStyle/>
                    <a:p>
                      <a:pPr algn="ctr" fontAlgn="ctr">
                        <a:buNone/>
                      </a:pPr>
                      <a:r>
                        <a:rPr lang="en-US" sz="1800" u="none" strike="noStrike">
                          <a:effectLst/>
                        </a:rPr>
                        <a:t>51</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800" u="none" strike="noStrike">
                          <a:effectLst/>
                        </a:rPr>
                        <a:t>50%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$37,300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$42,600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$47,950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$53,250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944074"/>
                  </a:ext>
                </a:extLst>
              </a:tr>
              <a:tr h="281553">
                <a:tc>
                  <a:txBody>
                    <a:bodyPr/>
                    <a:lstStyle/>
                    <a:p>
                      <a:pPr algn="ctr" fontAlgn="ctr">
                        <a:buNone/>
                      </a:pPr>
                      <a:r>
                        <a:rPr lang="en-US" sz="1800" u="none" strike="noStrike">
                          <a:effectLst/>
                        </a:rPr>
                        <a:t>14</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800" u="none" strike="noStrike">
                          <a:effectLst/>
                        </a:rPr>
                        <a:t>60%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$44,760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$51,120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$57,540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$63,900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73609365"/>
                  </a:ext>
                </a:extLst>
              </a:tr>
              <a:tr h="294961">
                <a:tc>
                  <a:txBody>
                    <a:bodyPr/>
                    <a:lstStyle/>
                    <a:p>
                      <a:pPr algn="ctr" fontAlgn="ctr">
                        <a:buNone/>
                      </a:pPr>
                      <a:r>
                        <a:rPr lang="en-US" sz="1800" u="none" strike="noStrike">
                          <a:effectLst/>
                        </a:rPr>
                        <a:t>69</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800" u="none" strike="noStrike">
                          <a:effectLst/>
                        </a:rPr>
                        <a:t>80%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$59,680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$68,160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$76,720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$85,200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3639293"/>
                  </a:ext>
                </a:extLst>
              </a:tr>
              <a:tr h="294961">
                <a:tc>
                  <a:txBody>
                    <a:bodyPr/>
                    <a:lstStyle/>
                    <a:p>
                      <a:pPr algn="ctr" fontAlgn="b">
                        <a:buNone/>
                      </a:pPr>
                      <a:r>
                        <a:rPr lang="en-US" sz="1800" u="none" strike="noStrike">
                          <a:effectLst/>
                        </a:rPr>
                        <a:t>172</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54421561"/>
                  </a:ext>
                </a:extLst>
              </a:tr>
            </a:tbl>
          </a:graphicData>
        </a:graphic>
      </p:graphicFrame>
      <p:sp>
        <p:nvSpPr>
          <p:cNvPr id="12" name="Content Placeholder 2">
            <a:extLst>
              <a:ext uri="{FF2B5EF4-FFF2-40B4-BE49-F238E27FC236}">
                <a16:creationId xmlns:a16="http://schemas.microsoft.com/office/drawing/2014/main" id="{0F2216FC-1681-53A6-6DD3-5D385DD722D0}"/>
              </a:ext>
            </a:extLst>
          </p:cNvPr>
          <p:cNvSpPr txBox="1">
            <a:spLocks/>
          </p:cNvSpPr>
          <p:nvPr/>
        </p:nvSpPr>
        <p:spPr>
          <a:xfrm>
            <a:off x="4632854" y="1431925"/>
            <a:ext cx="7283450" cy="48736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2800" dirty="0"/>
              <a:t>Developer has also indicated project will provide housing to households with maximum annual gross incomes listed below (based on 2025 HUD published AMI), which are based on household size:</a:t>
            </a:r>
            <a:endParaRPr lang="en-US" sz="2800" dirty="0">
              <a:ea typeface="Calibri"/>
              <a:cs typeface="Calibri"/>
            </a:endParaRPr>
          </a:p>
          <a:p>
            <a:endParaRPr lang="en-US" dirty="0"/>
          </a:p>
          <a:p>
            <a:endParaRPr lang="en-US" dirty="0"/>
          </a:p>
          <a:p>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028866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5B31-BE46-C1E0-1E4B-623918E4DD76}"/>
              </a:ext>
            </a:extLst>
          </p:cNvPr>
          <p:cNvSpPr>
            <a:spLocks noGrp="1"/>
          </p:cNvSpPr>
          <p:nvPr>
            <p:ph type="title"/>
          </p:nvPr>
        </p:nvSpPr>
        <p:spPr/>
        <p:txBody>
          <a:bodyPr>
            <a:normAutofit/>
          </a:bodyPr>
          <a:lstStyle/>
          <a:p>
            <a:r>
              <a:rPr lang="en-US" sz="4000">
                <a:latin typeface="Calibri"/>
                <a:ea typeface="Calibri"/>
                <a:cs typeface="Calibri"/>
              </a:rPr>
              <a:t>Grand Lake Senior Apartments: Fiscal Impact</a:t>
            </a:r>
            <a:endParaRPr lang="en-US" sz="4000" b="0">
              <a:solidFill>
                <a:srgbClr val="000000"/>
              </a:solidFill>
              <a:latin typeface="Calibri"/>
              <a:ea typeface="Calibri"/>
              <a:cs typeface="Calibri"/>
            </a:endParaRPr>
          </a:p>
        </p:txBody>
      </p:sp>
      <p:sp>
        <p:nvSpPr>
          <p:cNvPr id="4" name="Content Placeholder 3">
            <a:extLst>
              <a:ext uri="{FF2B5EF4-FFF2-40B4-BE49-F238E27FC236}">
                <a16:creationId xmlns:a16="http://schemas.microsoft.com/office/drawing/2014/main" id="{1A5848C8-53CE-0FAD-924B-C47282F7058D}"/>
              </a:ext>
            </a:extLst>
          </p:cNvPr>
          <p:cNvSpPr>
            <a:spLocks noGrp="1"/>
          </p:cNvSpPr>
          <p:nvPr>
            <p:ph idx="1"/>
          </p:nvPr>
        </p:nvSpPr>
        <p:spPr>
          <a:xfrm>
            <a:off x="838200" y="1490472"/>
            <a:ext cx="10502900" cy="5003991"/>
          </a:xfrm>
        </p:spPr>
        <p:txBody>
          <a:bodyPr vert="horz" lIns="91440" tIns="45720" rIns="91440" bIns="45720" rtlCol="0" anchor="t">
            <a:normAutofit lnSpcReduction="10000"/>
          </a:bodyPr>
          <a:lstStyle/>
          <a:p>
            <a:pPr>
              <a:spcAft>
                <a:spcPts val="1000"/>
              </a:spcAft>
            </a:pPr>
            <a:r>
              <a:rPr lang="en-US" dirty="0"/>
              <a:t>First year grant amount: Estimated at $188,503 or $1,096/unit</a:t>
            </a:r>
            <a:endParaRPr lang="en-US" dirty="0">
              <a:ea typeface="Calibri"/>
              <a:cs typeface="Calibri"/>
            </a:endParaRPr>
          </a:p>
          <a:p>
            <a:pPr>
              <a:spcAft>
                <a:spcPts val="1000"/>
              </a:spcAft>
            </a:pPr>
            <a:r>
              <a:rPr lang="en-US" dirty="0"/>
              <a:t>Estimate is based on recent assessed values of multi-family affordable housing.</a:t>
            </a:r>
            <a:endParaRPr lang="en-US" dirty="0">
              <a:ea typeface="Calibri"/>
              <a:cs typeface="Calibri"/>
            </a:endParaRPr>
          </a:p>
          <a:p>
            <a:pPr lvl="1">
              <a:spcAft>
                <a:spcPts val="1000"/>
              </a:spcAft>
            </a:pPr>
            <a:r>
              <a:rPr lang="en-US" dirty="0"/>
              <a:t>Estimated assessed value of project at completion = $21,278,350</a:t>
            </a:r>
          </a:p>
          <a:p>
            <a:pPr lvl="1">
              <a:spcAft>
                <a:spcPts val="1000"/>
              </a:spcAft>
            </a:pPr>
            <a:r>
              <a:rPr lang="en-US" dirty="0">
                <a:ea typeface="Calibri"/>
                <a:cs typeface="Calibri"/>
              </a:rPr>
              <a:t>Estimated 1</a:t>
            </a:r>
            <a:r>
              <a:rPr lang="en-US" baseline="30000" dirty="0">
                <a:ea typeface="Calibri"/>
                <a:cs typeface="Calibri"/>
              </a:rPr>
              <a:t>st</a:t>
            </a:r>
            <a:r>
              <a:rPr lang="en-US" dirty="0">
                <a:ea typeface="Calibri"/>
                <a:cs typeface="Calibri"/>
              </a:rPr>
              <a:t> year tax revenue is ($21,278,350/$100) * 0.97 = $206,400</a:t>
            </a:r>
          </a:p>
          <a:p>
            <a:pPr lvl="1">
              <a:spcAft>
                <a:spcPts val="1000"/>
              </a:spcAft>
            </a:pPr>
            <a:r>
              <a:rPr lang="en-US" dirty="0"/>
              <a:t>FY 25/26 current assessed value of property = $1,845,000</a:t>
            </a:r>
          </a:p>
          <a:p>
            <a:pPr lvl="1">
              <a:spcAft>
                <a:spcPts val="1000"/>
              </a:spcAft>
            </a:pPr>
            <a:r>
              <a:rPr lang="en-US" dirty="0"/>
              <a:t>FY 25/26 tax revenue is $1,845,000 /$100) * $0.97 = $17,897</a:t>
            </a:r>
            <a:endParaRPr lang="en-US" dirty="0">
              <a:ea typeface="Calibri"/>
              <a:cs typeface="Calibri"/>
            </a:endParaRPr>
          </a:p>
          <a:p>
            <a:pPr lvl="1">
              <a:spcAft>
                <a:spcPts val="1000"/>
              </a:spcAft>
            </a:pPr>
            <a:r>
              <a:rPr lang="en-US" dirty="0"/>
              <a:t>100% of Incremental taxes:  $206,400 - $17,897 = $188,503</a:t>
            </a:r>
            <a:endParaRPr lang="en-US" dirty="0">
              <a:ea typeface="Calibri"/>
              <a:cs typeface="Calibri"/>
            </a:endParaRPr>
          </a:p>
          <a:p>
            <a:pPr lvl="1">
              <a:spcAft>
                <a:spcPts val="1000"/>
              </a:spcAft>
            </a:pPr>
            <a:r>
              <a:rPr lang="en-US" dirty="0"/>
              <a:t>Applicant will pay an administrative fee to VBDA of 1% of the annual grant amount</a:t>
            </a:r>
            <a:endParaRPr lang="en-US" dirty="0">
              <a:ea typeface="Calibri"/>
              <a:cs typeface="Calibri"/>
            </a:endParaRPr>
          </a:p>
          <a:p>
            <a:pPr marL="457200" lvl="1" indent="0">
              <a:buNone/>
            </a:pPr>
            <a:endParaRPr lang="en-US" sz="2000" dirty="0"/>
          </a:p>
        </p:txBody>
      </p:sp>
      <p:sp>
        <p:nvSpPr>
          <p:cNvPr id="3" name="Slide Number Placeholder 2">
            <a:extLst>
              <a:ext uri="{FF2B5EF4-FFF2-40B4-BE49-F238E27FC236}">
                <a16:creationId xmlns:a16="http://schemas.microsoft.com/office/drawing/2014/main" id="{78D8D0AC-A3A4-6A87-0494-2401A713282A}"/>
              </a:ext>
            </a:extLst>
          </p:cNvPr>
          <p:cNvSpPr>
            <a:spLocks noGrp="1"/>
          </p:cNvSpPr>
          <p:nvPr>
            <p:ph type="sldNum" sz="quarter" idx="12"/>
          </p:nvPr>
        </p:nvSpPr>
        <p:spPr/>
        <p:txBody>
          <a:bodyPr/>
          <a:lstStyle/>
          <a:p>
            <a:fld id="{C64C9FC3-A8CA-214E-8DEA-111E66453919}" type="slidenum">
              <a:rPr lang="en-US" smtClean="0"/>
              <a:pPr/>
              <a:t>9</a:t>
            </a:fld>
            <a:endParaRPr lang="en-US"/>
          </a:p>
        </p:txBody>
      </p:sp>
    </p:spTree>
    <p:extLst>
      <p:ext uri="{BB962C8B-B14F-4D97-AF65-F5344CB8AC3E}">
        <p14:creationId xmlns:p14="http://schemas.microsoft.com/office/powerpoint/2010/main" val="2917568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C787-C7CF-51EC-A876-7ED305AA9409}"/>
              </a:ext>
            </a:extLst>
          </p:cNvPr>
          <p:cNvSpPr>
            <a:spLocks noGrp="1"/>
          </p:cNvSpPr>
          <p:nvPr>
            <p:ph type="title"/>
          </p:nvPr>
        </p:nvSpPr>
        <p:spPr/>
        <p:txBody>
          <a:bodyPr/>
          <a:lstStyle/>
          <a:p>
            <a:r>
              <a:rPr lang="en-US"/>
              <a:t>Recommended Grant Agreement Terms</a:t>
            </a:r>
          </a:p>
        </p:txBody>
      </p:sp>
      <p:sp>
        <p:nvSpPr>
          <p:cNvPr id="3" name="Content Placeholder 2">
            <a:extLst>
              <a:ext uri="{FF2B5EF4-FFF2-40B4-BE49-F238E27FC236}">
                <a16:creationId xmlns:a16="http://schemas.microsoft.com/office/drawing/2014/main" id="{D7AD6124-3A32-37BF-9F5B-0F0B4ABE5444}"/>
              </a:ext>
            </a:extLst>
          </p:cNvPr>
          <p:cNvSpPr>
            <a:spLocks noGrp="1"/>
          </p:cNvSpPr>
          <p:nvPr>
            <p:ph idx="1"/>
          </p:nvPr>
        </p:nvSpPr>
        <p:spPr>
          <a:xfrm>
            <a:off x="838200" y="2048256"/>
            <a:ext cx="10515600" cy="4334256"/>
          </a:xfrm>
        </p:spPr>
        <p:txBody>
          <a:bodyPr vert="horz" lIns="91440" tIns="45720" rIns="91440" bIns="45720" rtlCol="0" anchor="t">
            <a:normAutofit/>
          </a:bodyPr>
          <a:lstStyle/>
          <a:p>
            <a:r>
              <a:rPr lang="en-US" dirty="0"/>
              <a:t>Recommend following Grant Agreement terms:</a:t>
            </a:r>
            <a:endParaRPr lang="en-US" dirty="0">
              <a:ea typeface="Calibri"/>
              <a:cs typeface="Calibri"/>
            </a:endParaRPr>
          </a:p>
          <a:p>
            <a:pPr lvl="1"/>
            <a:r>
              <a:rPr lang="en-US" dirty="0"/>
              <a:t>Base Real Estate Tax amount of $17,897</a:t>
            </a:r>
            <a:endParaRPr lang="en-US" dirty="0">
              <a:ea typeface="Calibri"/>
              <a:cs typeface="Calibri"/>
            </a:endParaRPr>
          </a:p>
          <a:p>
            <a:pPr lvl="1"/>
            <a:r>
              <a:rPr lang="en-US" dirty="0"/>
              <a:t>Annual Grant payment of 100% of the incremental real estate taxes</a:t>
            </a:r>
            <a:endParaRPr lang="en-US" dirty="0">
              <a:ea typeface="Calibri"/>
              <a:cs typeface="Calibri"/>
            </a:endParaRPr>
          </a:p>
          <a:p>
            <a:pPr lvl="1"/>
            <a:r>
              <a:rPr lang="en-US" dirty="0"/>
              <a:t>Grant term of 30 years, with 2</a:t>
            </a:r>
            <a:r>
              <a:rPr lang="en-US" baseline="30000" dirty="0"/>
              <a:t>nd</a:t>
            </a:r>
            <a:r>
              <a:rPr lang="en-US" dirty="0"/>
              <a:t> 15 years on condition of capital improvement requirement</a:t>
            </a:r>
            <a:endParaRPr lang="en-US" dirty="0">
              <a:ea typeface="Calibri"/>
              <a:cs typeface="Calibri"/>
            </a:endParaRPr>
          </a:p>
          <a:p>
            <a:pPr lvl="1"/>
            <a:r>
              <a:rPr lang="en-US" dirty="0"/>
              <a:t>Capital Improvements of $10,000/affordable unit, or $1,720,000 for first 15 years</a:t>
            </a:r>
            <a:endParaRPr lang="en-US" dirty="0">
              <a:ea typeface="Calibri"/>
              <a:cs typeface="Calibri"/>
            </a:endParaRPr>
          </a:p>
          <a:p>
            <a:pPr lvl="1"/>
            <a:r>
              <a:rPr lang="en-US" dirty="0"/>
              <a:t>Average income of 60% for the grant term (30 </a:t>
            </a:r>
            <a:r>
              <a:rPr lang="en-US"/>
              <a:t>years)</a:t>
            </a:r>
            <a:endParaRPr lang="en-US" dirty="0">
              <a:ea typeface="Calibri"/>
              <a:cs typeface="Calibri"/>
            </a:endParaRPr>
          </a:p>
        </p:txBody>
      </p:sp>
      <p:sp>
        <p:nvSpPr>
          <p:cNvPr id="4" name="Slide Number Placeholder 3">
            <a:extLst>
              <a:ext uri="{FF2B5EF4-FFF2-40B4-BE49-F238E27FC236}">
                <a16:creationId xmlns:a16="http://schemas.microsoft.com/office/drawing/2014/main" id="{7298366E-AAF5-B3D0-EB2A-DD42EBAD99A1}"/>
              </a:ext>
            </a:extLst>
          </p:cNvPr>
          <p:cNvSpPr>
            <a:spLocks noGrp="1"/>
          </p:cNvSpPr>
          <p:nvPr>
            <p:ph type="sldNum" sz="quarter" idx="12"/>
          </p:nvPr>
        </p:nvSpPr>
        <p:spPr/>
        <p:txBody>
          <a:bodyPr/>
          <a:lstStyle/>
          <a:p>
            <a:fld id="{C64C9FC3-A8CA-214E-8DEA-111E66453919}" type="slidenum">
              <a:rPr lang="en-US" smtClean="0"/>
              <a:pPr/>
              <a:t>10</a:t>
            </a:fld>
            <a:endParaRPr lang="en-US"/>
          </a:p>
        </p:txBody>
      </p:sp>
    </p:spTree>
    <p:extLst>
      <p:ext uri="{BB962C8B-B14F-4D97-AF65-F5344CB8AC3E}">
        <p14:creationId xmlns:p14="http://schemas.microsoft.com/office/powerpoint/2010/main" val="3800599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8511-855E-2009-A52D-874C32813B70}"/>
              </a:ext>
            </a:extLst>
          </p:cNvPr>
          <p:cNvSpPr>
            <a:spLocks noGrp="1"/>
          </p:cNvSpPr>
          <p:nvPr>
            <p:ph type="title"/>
          </p:nvPr>
        </p:nvSpPr>
        <p:spPr/>
        <p:txBody>
          <a:bodyPr/>
          <a:lstStyle/>
          <a:p>
            <a:r>
              <a:rPr lang="en-US">
                <a:latin typeface="Calibri"/>
                <a:ea typeface="Calibri"/>
                <a:cs typeface="Calibri"/>
              </a:rPr>
              <a:t>Grant Request 2: The Silo Apartments</a:t>
            </a:r>
          </a:p>
        </p:txBody>
      </p:sp>
      <p:sp>
        <p:nvSpPr>
          <p:cNvPr id="3" name="Content Placeholder 2">
            <a:extLst>
              <a:ext uri="{FF2B5EF4-FFF2-40B4-BE49-F238E27FC236}">
                <a16:creationId xmlns:a16="http://schemas.microsoft.com/office/drawing/2014/main" id="{C938D5C9-22F7-1B0A-5570-B8D1A0DF11B9}"/>
              </a:ext>
            </a:extLst>
          </p:cNvPr>
          <p:cNvSpPr>
            <a:spLocks noGrp="1"/>
          </p:cNvSpPr>
          <p:nvPr>
            <p:ph idx="1"/>
          </p:nvPr>
        </p:nvSpPr>
        <p:spPr>
          <a:xfrm>
            <a:off x="838200" y="1825625"/>
            <a:ext cx="10829544" cy="4859338"/>
          </a:xfrm>
        </p:spPr>
        <p:txBody>
          <a:bodyPr vert="horz" lIns="91440" tIns="45720" rIns="91440" bIns="45720" rtlCol="0" anchor="t">
            <a:normAutofit/>
          </a:bodyPr>
          <a:lstStyle/>
          <a:p>
            <a:r>
              <a:rPr lang="en-US" dirty="0">
                <a:ea typeface="Calibri"/>
                <a:cs typeface="Calibri"/>
              </a:rPr>
              <a:t>200 units; 100% residential </a:t>
            </a:r>
          </a:p>
          <a:p>
            <a:r>
              <a:rPr lang="en-US" dirty="0">
                <a:ea typeface="Calibri"/>
                <a:cs typeface="Calibri"/>
              </a:rPr>
              <a:t>Development by The Silo Apts., L.P.; Principal is the Franklin Group Cos.</a:t>
            </a:r>
          </a:p>
          <a:p>
            <a:r>
              <a:rPr lang="en-US" dirty="0">
                <a:ea typeface="Calibri"/>
                <a:cs typeface="Calibri"/>
              </a:rPr>
              <a:t>New construction on vacant land;  no other improvements currently on the property</a:t>
            </a:r>
          </a:p>
          <a:p>
            <a:r>
              <a:rPr lang="en-US" dirty="0">
                <a:ea typeface="Calibri"/>
                <a:cs typeface="Calibri"/>
              </a:rPr>
              <a:t>Will be developed using Federal Low Income Housing Tax Credits</a:t>
            </a:r>
          </a:p>
          <a:p>
            <a:r>
              <a:rPr lang="en-US" dirty="0">
                <a:ea typeface="Calibri"/>
                <a:cs typeface="Calibri"/>
              </a:rPr>
              <a:t>Council approved conditional rezoning: July 8, 2025</a:t>
            </a:r>
          </a:p>
          <a:p>
            <a:r>
              <a:rPr lang="en-US" dirty="0">
                <a:ea typeface="Calibri"/>
                <a:cs typeface="Calibri"/>
              </a:rPr>
              <a:t>Expected to start construction June 2026</a:t>
            </a:r>
          </a:p>
          <a:p>
            <a:r>
              <a:rPr lang="en-US" dirty="0">
                <a:ea typeface="Calibri"/>
                <a:cs typeface="Calibri"/>
              </a:rPr>
              <a:t>Funding gap: $2,775,000</a:t>
            </a:r>
          </a:p>
          <a:p>
            <a:pPr marL="0" indent="0">
              <a:buNone/>
            </a:pPr>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1DA61FE4-9B84-EB67-019F-F24558E8DFA6}"/>
              </a:ext>
            </a:extLst>
          </p:cNvPr>
          <p:cNvSpPr>
            <a:spLocks noGrp="1"/>
          </p:cNvSpPr>
          <p:nvPr>
            <p:ph type="sldNum" sz="quarter" idx="12"/>
          </p:nvPr>
        </p:nvSpPr>
        <p:spPr/>
        <p:txBody>
          <a:bodyPr/>
          <a:lstStyle/>
          <a:p>
            <a:fld id="{C64C9FC3-A8CA-214E-8DEA-111E66453919}" type="slidenum">
              <a:rPr lang="en-US" smtClean="0"/>
              <a:pPr/>
              <a:t>11</a:t>
            </a:fld>
            <a:endParaRPr lang="en-US"/>
          </a:p>
        </p:txBody>
      </p:sp>
    </p:spTree>
    <p:extLst>
      <p:ext uri="{BB962C8B-B14F-4D97-AF65-F5344CB8AC3E}">
        <p14:creationId xmlns:p14="http://schemas.microsoft.com/office/powerpoint/2010/main" val="954908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8AFE-44C6-D773-64F3-57941C8D4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AAA1FE-A74B-16E3-0FEA-C89D4C4D2421}"/>
              </a:ext>
            </a:extLst>
          </p:cNvPr>
          <p:cNvSpPr>
            <a:spLocks noGrp="1"/>
          </p:cNvSpPr>
          <p:nvPr>
            <p:ph type="title"/>
          </p:nvPr>
        </p:nvSpPr>
        <p:spPr/>
        <p:txBody>
          <a:bodyPr>
            <a:normAutofit/>
          </a:bodyPr>
          <a:lstStyle/>
          <a:p>
            <a:r>
              <a:rPr lang="en-US" sz="4000">
                <a:latin typeface="Calibri"/>
                <a:ea typeface="Calibri"/>
                <a:cs typeface="Calibri"/>
              </a:rPr>
              <a:t>The Silo Apartments</a:t>
            </a:r>
            <a:endParaRPr lang="en-US" sz="4000" b="0">
              <a:solidFill>
                <a:srgbClr val="000000"/>
              </a:solidFill>
              <a:latin typeface="Calibri"/>
              <a:ea typeface="Calibri"/>
              <a:cs typeface="Calibri"/>
            </a:endParaRPr>
          </a:p>
        </p:txBody>
      </p:sp>
      <p:sp>
        <p:nvSpPr>
          <p:cNvPr id="5" name="Text Placeholder 4">
            <a:extLst>
              <a:ext uri="{FF2B5EF4-FFF2-40B4-BE49-F238E27FC236}">
                <a16:creationId xmlns:a16="http://schemas.microsoft.com/office/drawing/2014/main" id="{CDE7994C-A842-102E-856A-EB02863B20F7}"/>
              </a:ext>
            </a:extLst>
          </p:cNvPr>
          <p:cNvSpPr>
            <a:spLocks noGrp="1"/>
          </p:cNvSpPr>
          <p:nvPr>
            <p:ph type="body" sz="half" idx="2"/>
          </p:nvPr>
        </p:nvSpPr>
        <p:spPr/>
        <p:txBody>
          <a:bodyPr vert="horz" lIns="91440" tIns="45720" rIns="91440" bIns="45720" rtlCol="0" anchor="t">
            <a:normAutofit/>
          </a:bodyPr>
          <a:lstStyle/>
          <a:p>
            <a:r>
              <a:rPr lang="en-US" sz="2800">
                <a:ea typeface="Calibri"/>
                <a:cs typeface="Calibri"/>
              </a:rPr>
              <a:t>Location and district</a:t>
            </a:r>
          </a:p>
        </p:txBody>
      </p:sp>
      <p:sp>
        <p:nvSpPr>
          <p:cNvPr id="4" name="Slide Number Placeholder 3">
            <a:extLst>
              <a:ext uri="{FF2B5EF4-FFF2-40B4-BE49-F238E27FC236}">
                <a16:creationId xmlns:a16="http://schemas.microsoft.com/office/drawing/2014/main" id="{9C5CE021-3736-CCE5-764A-D10331B26EC5}"/>
              </a:ext>
            </a:extLst>
          </p:cNvPr>
          <p:cNvSpPr>
            <a:spLocks noGrp="1"/>
          </p:cNvSpPr>
          <p:nvPr>
            <p:ph type="sldNum" sz="quarter" idx="12"/>
          </p:nvPr>
        </p:nvSpPr>
        <p:spPr/>
        <p:txBody>
          <a:bodyPr/>
          <a:lstStyle/>
          <a:p>
            <a:fld id="{C64C9FC3-A8CA-214E-8DEA-111E66453919}" type="slidenum">
              <a:rPr lang="en-US" smtClean="0"/>
              <a:pPr/>
              <a:t>12</a:t>
            </a:fld>
            <a:endParaRPr lang="en-US"/>
          </a:p>
        </p:txBody>
      </p:sp>
      <p:pic>
        <p:nvPicPr>
          <p:cNvPr id="6" name="Picture 5" descr="Silo apartment location map">
            <a:extLst>
              <a:ext uri="{FF2B5EF4-FFF2-40B4-BE49-F238E27FC236}">
                <a16:creationId xmlns:a16="http://schemas.microsoft.com/office/drawing/2014/main" id="{FA21B022-43A8-67E1-FB7E-E0A35EB20C17}"/>
              </a:ext>
            </a:extLst>
          </p:cNvPr>
          <p:cNvPicPr>
            <a:picLocks noChangeAspect="1"/>
          </p:cNvPicPr>
          <p:nvPr/>
        </p:nvPicPr>
        <p:blipFill>
          <a:blip r:embed="rId2"/>
          <a:stretch>
            <a:fillRect/>
          </a:stretch>
        </p:blipFill>
        <p:spPr>
          <a:xfrm>
            <a:off x="4439879" y="320175"/>
            <a:ext cx="7182045" cy="5991725"/>
          </a:xfrm>
          <a:prstGeom prst="rect">
            <a:avLst/>
          </a:prstGeom>
        </p:spPr>
      </p:pic>
    </p:spTree>
    <p:extLst>
      <p:ext uri="{BB962C8B-B14F-4D97-AF65-F5344CB8AC3E}">
        <p14:creationId xmlns:p14="http://schemas.microsoft.com/office/powerpoint/2010/main" val="784277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9D15C-7B52-EB45-DAD3-D242A85AA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F7145-8B52-C4B3-5182-25490258A9B6}"/>
              </a:ext>
            </a:extLst>
          </p:cNvPr>
          <p:cNvSpPr>
            <a:spLocks noGrp="1"/>
          </p:cNvSpPr>
          <p:nvPr>
            <p:ph type="title"/>
          </p:nvPr>
        </p:nvSpPr>
        <p:spPr>
          <a:xfrm>
            <a:off x="839788" y="457200"/>
            <a:ext cx="9977437" cy="533400"/>
          </a:xfrm>
        </p:spPr>
        <p:txBody>
          <a:bodyPr>
            <a:noAutofit/>
          </a:bodyPr>
          <a:lstStyle/>
          <a:p>
            <a:r>
              <a:rPr lang="en-US" sz="4000">
                <a:latin typeface="Calibri"/>
                <a:ea typeface="Calibri"/>
                <a:cs typeface="Calibri"/>
              </a:rPr>
              <a:t>The Silo Apartments: Affordability</a:t>
            </a:r>
          </a:p>
        </p:txBody>
      </p:sp>
      <p:sp>
        <p:nvSpPr>
          <p:cNvPr id="3" name="Content Placeholder 2">
            <a:extLst>
              <a:ext uri="{FF2B5EF4-FFF2-40B4-BE49-F238E27FC236}">
                <a16:creationId xmlns:a16="http://schemas.microsoft.com/office/drawing/2014/main" id="{55BFDDBA-C685-ABB2-4E89-83DBD0849C59}"/>
              </a:ext>
            </a:extLst>
          </p:cNvPr>
          <p:cNvSpPr>
            <a:spLocks noGrp="1"/>
          </p:cNvSpPr>
          <p:nvPr>
            <p:ph idx="1"/>
          </p:nvPr>
        </p:nvSpPr>
        <p:spPr>
          <a:xfrm>
            <a:off x="839788" y="1508125"/>
            <a:ext cx="3886200" cy="4492625"/>
          </a:xfrm>
        </p:spPr>
        <p:txBody>
          <a:bodyPr vert="horz" lIns="91440" tIns="45720" rIns="91440" bIns="45720" rtlCol="0" anchor="t">
            <a:normAutofit/>
          </a:bodyPr>
          <a:lstStyle/>
          <a:p>
            <a:r>
              <a:rPr lang="en-US" sz="2800" dirty="0"/>
              <a:t>100% (200 units) affordable for households whose incomes are, on average, 60% of AMI.</a:t>
            </a:r>
            <a:endParaRPr lang="en-US" sz="2800" dirty="0">
              <a:ea typeface="Calibri"/>
              <a:cs typeface="Calibri"/>
            </a:endParaRPr>
          </a:p>
          <a:p>
            <a:r>
              <a:rPr lang="en-US" sz="2800" dirty="0"/>
              <a:t>Developer has also indicated the project will provide housing for households with incomes at 50% AMI to 80% AMI</a:t>
            </a:r>
            <a:endParaRPr lang="en-US" sz="2800" dirty="0">
              <a:ea typeface="Calibri"/>
              <a:cs typeface="Calibri"/>
            </a:endParaRPr>
          </a:p>
          <a:p>
            <a:endParaRPr lang="en-US" sz="2800" dirty="0">
              <a:ea typeface="Calibri"/>
              <a:cs typeface="Calibri"/>
            </a:endParaRPr>
          </a:p>
          <a:p>
            <a:endParaRPr lang="en-US" dirty="0"/>
          </a:p>
          <a:p>
            <a:pPr marL="0" indent="0">
              <a:buNone/>
            </a:pPr>
            <a:endParaRPr lang="en-US" dirty="0">
              <a:ea typeface="Calibri"/>
              <a:cs typeface="Calibri"/>
            </a:endParaRPr>
          </a:p>
        </p:txBody>
      </p:sp>
      <p:sp>
        <p:nvSpPr>
          <p:cNvPr id="8" name="Slide Number Placeholder 7">
            <a:extLst>
              <a:ext uri="{FF2B5EF4-FFF2-40B4-BE49-F238E27FC236}">
                <a16:creationId xmlns:a16="http://schemas.microsoft.com/office/drawing/2014/main" id="{D1335C40-1334-F020-E605-55167DF225AF}"/>
              </a:ext>
            </a:extLst>
          </p:cNvPr>
          <p:cNvSpPr>
            <a:spLocks noGrp="1"/>
          </p:cNvSpPr>
          <p:nvPr>
            <p:ph type="sldNum" sz="quarter" idx="12"/>
          </p:nvPr>
        </p:nvSpPr>
        <p:spPr/>
        <p:txBody>
          <a:bodyPr/>
          <a:lstStyle/>
          <a:p>
            <a:fld id="{C64C9FC3-A8CA-214E-8DEA-111E66453919}" type="slidenum">
              <a:rPr lang="en-US" smtClean="0"/>
              <a:pPr/>
              <a:t>13</a:t>
            </a:fld>
            <a:endParaRPr lang="en-US"/>
          </a:p>
        </p:txBody>
      </p:sp>
      <p:graphicFrame>
        <p:nvGraphicFramePr>
          <p:cNvPr id="4" name="Table 3">
            <a:extLst>
              <a:ext uri="{FF2B5EF4-FFF2-40B4-BE49-F238E27FC236}">
                <a16:creationId xmlns:a16="http://schemas.microsoft.com/office/drawing/2014/main" id="{F3948893-CFD0-9729-C7CE-E9A0A7B5CEE9}"/>
              </a:ext>
            </a:extLst>
          </p:cNvPr>
          <p:cNvGraphicFramePr>
            <a:graphicFrameLocks noGrp="1"/>
          </p:cNvGraphicFramePr>
          <p:nvPr>
            <p:extLst>
              <p:ext uri="{D42A27DB-BD31-4B8C-83A1-F6EECF244321}">
                <p14:modId xmlns:p14="http://schemas.microsoft.com/office/powerpoint/2010/main" val="1546301651"/>
              </p:ext>
            </p:extLst>
          </p:nvPr>
        </p:nvGraphicFramePr>
        <p:xfrm>
          <a:off x="5118100" y="3151909"/>
          <a:ext cx="6871855" cy="2001242"/>
        </p:xfrm>
        <a:graphic>
          <a:graphicData uri="http://schemas.openxmlformats.org/drawingml/2006/table">
            <a:tbl>
              <a:tblPr firstRow="1">
                <a:tableStyleId>{D7AC3CCA-C797-4891-BE02-D94E43425B78}</a:tableStyleId>
              </a:tblPr>
              <a:tblGrid>
                <a:gridCol w="1394399">
                  <a:extLst>
                    <a:ext uri="{9D8B030D-6E8A-4147-A177-3AD203B41FA5}">
                      <a16:colId xmlns:a16="http://schemas.microsoft.com/office/drawing/2014/main" val="1923992616"/>
                    </a:ext>
                  </a:extLst>
                </a:gridCol>
                <a:gridCol w="1444058">
                  <a:extLst>
                    <a:ext uri="{9D8B030D-6E8A-4147-A177-3AD203B41FA5}">
                      <a16:colId xmlns:a16="http://schemas.microsoft.com/office/drawing/2014/main" val="1297136457"/>
                    </a:ext>
                  </a:extLst>
                </a:gridCol>
                <a:gridCol w="1344466">
                  <a:extLst>
                    <a:ext uri="{9D8B030D-6E8A-4147-A177-3AD203B41FA5}">
                      <a16:colId xmlns:a16="http://schemas.microsoft.com/office/drawing/2014/main" val="3395442981"/>
                    </a:ext>
                  </a:extLst>
                </a:gridCol>
                <a:gridCol w="1344466">
                  <a:extLst>
                    <a:ext uri="{9D8B030D-6E8A-4147-A177-3AD203B41FA5}">
                      <a16:colId xmlns:a16="http://schemas.microsoft.com/office/drawing/2014/main" val="1908803073"/>
                    </a:ext>
                  </a:extLst>
                </a:gridCol>
                <a:gridCol w="1344466">
                  <a:extLst>
                    <a:ext uri="{9D8B030D-6E8A-4147-A177-3AD203B41FA5}">
                      <a16:colId xmlns:a16="http://schemas.microsoft.com/office/drawing/2014/main" val="3289099662"/>
                    </a:ext>
                  </a:extLst>
                </a:gridCol>
              </a:tblGrid>
              <a:tr h="640080">
                <a:tc>
                  <a:txBody>
                    <a:bodyPr/>
                    <a:lstStyle/>
                    <a:p>
                      <a:pPr algn="ctr" fontAlgn="b">
                        <a:buNone/>
                      </a:pPr>
                      <a:r>
                        <a:rPr lang="en-US" sz="1800" u="none" strike="noStrike">
                          <a:effectLst/>
                        </a:rPr>
                        <a:t>Area Median Income</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1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2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3 Person</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 Person</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21643629"/>
                  </a:ext>
                </a:extLst>
              </a:tr>
              <a:tr h="336287">
                <a:tc>
                  <a:txBody>
                    <a:bodyPr/>
                    <a:lstStyle/>
                    <a:p>
                      <a:pPr algn="ctr" fontAlgn="ctr">
                        <a:buNone/>
                      </a:pPr>
                      <a:r>
                        <a:rPr lang="en-US" sz="1800" u="none" strike="noStrike">
                          <a:effectLst/>
                        </a:rPr>
                        <a:t>50%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$37,300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$42,600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$47,950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$53,250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02900968"/>
                  </a:ext>
                </a:extLst>
              </a:tr>
              <a:tr h="336287">
                <a:tc>
                  <a:txBody>
                    <a:bodyPr/>
                    <a:lstStyle/>
                    <a:p>
                      <a:pPr algn="ctr" fontAlgn="ctr">
                        <a:buNone/>
                      </a:pPr>
                      <a:r>
                        <a:rPr lang="en-US" sz="1800" u="none" strike="noStrike">
                          <a:effectLst/>
                        </a:rPr>
                        <a:t>60%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$44,760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$51,120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$57,540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$63,900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9787905"/>
                  </a:ext>
                </a:extLst>
              </a:tr>
              <a:tr h="336287">
                <a:tc>
                  <a:txBody>
                    <a:bodyPr/>
                    <a:lstStyle/>
                    <a:p>
                      <a:pPr algn="ctr" fontAlgn="ctr">
                        <a:buNone/>
                      </a:pPr>
                      <a:r>
                        <a:rPr lang="en-US" sz="1800" u="none" strike="noStrike">
                          <a:effectLst/>
                        </a:rPr>
                        <a:t>70%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$52,220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$59,640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$67,130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$74,550 </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073024"/>
                  </a:ext>
                </a:extLst>
              </a:tr>
              <a:tr h="352301">
                <a:tc>
                  <a:txBody>
                    <a:bodyPr/>
                    <a:lstStyle/>
                    <a:p>
                      <a:pPr algn="ctr" fontAlgn="ctr">
                        <a:buNone/>
                      </a:pPr>
                      <a:r>
                        <a:rPr lang="en-US" sz="1800" u="none" strike="noStrike">
                          <a:effectLst/>
                        </a:rPr>
                        <a:t>80%</a:t>
                      </a:r>
                      <a:endParaRPr lang="en-US" sz="18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buNone/>
                      </a:pPr>
                      <a:r>
                        <a:rPr lang="en-US" sz="1800" u="none" strike="noStrike">
                          <a:effectLst/>
                        </a:rPr>
                        <a:t>$59,680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$68,160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a:effectLst/>
                        </a:rPr>
                        <a:t>$76,720 </a:t>
                      </a:r>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u="none" strike="noStrike" dirty="0">
                          <a:effectLst/>
                        </a:rPr>
                        <a:t>$85,200 </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5717418"/>
                  </a:ext>
                </a:extLst>
              </a:tr>
            </a:tbl>
          </a:graphicData>
        </a:graphic>
      </p:graphicFrame>
      <p:sp>
        <p:nvSpPr>
          <p:cNvPr id="7" name="Content Placeholder 2">
            <a:extLst>
              <a:ext uri="{FF2B5EF4-FFF2-40B4-BE49-F238E27FC236}">
                <a16:creationId xmlns:a16="http://schemas.microsoft.com/office/drawing/2014/main" id="{110345A1-8841-0696-769B-CCA3EAF4EE37}"/>
              </a:ext>
            </a:extLst>
          </p:cNvPr>
          <p:cNvSpPr txBox="1">
            <a:spLocks/>
          </p:cNvSpPr>
          <p:nvPr/>
        </p:nvSpPr>
        <p:spPr>
          <a:xfrm>
            <a:off x="4992688" y="1533525"/>
            <a:ext cx="6997700" cy="17748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2800" dirty="0"/>
              <a:t>Maximum annual gross incomes are listed below (based on 2025 HUD published AMI), which are based on household size:</a:t>
            </a:r>
            <a:endParaRPr lang="en-US" sz="2800" dirty="0">
              <a:ea typeface="Calibri"/>
              <a:cs typeface="Calibri"/>
            </a:endParaRPr>
          </a:p>
        </p:txBody>
      </p:sp>
    </p:spTree>
    <p:extLst>
      <p:ext uri="{BB962C8B-B14F-4D97-AF65-F5344CB8AC3E}">
        <p14:creationId xmlns:p14="http://schemas.microsoft.com/office/powerpoint/2010/main" val="346332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5B31-BE46-C1E0-1E4B-623918E4DD76}"/>
              </a:ext>
            </a:extLst>
          </p:cNvPr>
          <p:cNvSpPr>
            <a:spLocks noGrp="1"/>
          </p:cNvSpPr>
          <p:nvPr>
            <p:ph type="title"/>
          </p:nvPr>
        </p:nvSpPr>
        <p:spPr>
          <a:xfrm>
            <a:off x="758952" y="365125"/>
            <a:ext cx="10594848" cy="960755"/>
          </a:xfrm>
        </p:spPr>
        <p:txBody>
          <a:bodyPr>
            <a:normAutofit/>
          </a:bodyPr>
          <a:lstStyle/>
          <a:p>
            <a:r>
              <a:rPr lang="en-US" dirty="0">
                <a:latin typeface="Calibri"/>
                <a:ea typeface="Calibri"/>
                <a:cs typeface="Calibri"/>
              </a:rPr>
              <a:t>The Silo Apartments: Fiscal Impact</a:t>
            </a:r>
          </a:p>
        </p:txBody>
      </p:sp>
      <p:sp>
        <p:nvSpPr>
          <p:cNvPr id="4" name="Content Placeholder 3">
            <a:extLst>
              <a:ext uri="{FF2B5EF4-FFF2-40B4-BE49-F238E27FC236}">
                <a16:creationId xmlns:a16="http://schemas.microsoft.com/office/drawing/2014/main" id="{1A5848C8-53CE-0FAD-924B-C47282F7058D}"/>
              </a:ext>
            </a:extLst>
          </p:cNvPr>
          <p:cNvSpPr>
            <a:spLocks noGrp="1"/>
          </p:cNvSpPr>
          <p:nvPr>
            <p:ph idx="1"/>
          </p:nvPr>
        </p:nvSpPr>
        <p:spPr>
          <a:xfrm>
            <a:off x="850900" y="1325880"/>
            <a:ext cx="10502900" cy="4859338"/>
          </a:xfrm>
        </p:spPr>
        <p:txBody>
          <a:bodyPr vert="horz" lIns="91440" tIns="45720" rIns="91440" bIns="45720" rtlCol="0" anchor="t">
            <a:noAutofit/>
          </a:bodyPr>
          <a:lstStyle/>
          <a:p>
            <a:pPr>
              <a:spcAft>
                <a:spcPts val="1000"/>
              </a:spcAft>
            </a:pPr>
            <a:r>
              <a:rPr lang="en-US" dirty="0"/>
              <a:t>First year grant amount: Estimated at $216,179 or $1,081/unit</a:t>
            </a:r>
            <a:endParaRPr lang="en-US" dirty="0">
              <a:ea typeface="Calibri"/>
              <a:cs typeface="Calibri"/>
            </a:endParaRPr>
          </a:p>
          <a:p>
            <a:pPr>
              <a:spcAft>
                <a:spcPts val="1000"/>
              </a:spcAft>
            </a:pPr>
            <a:r>
              <a:rPr lang="en-US" dirty="0"/>
              <a:t>Estimate is based on recent assessed values of multi-family affordable housing.</a:t>
            </a:r>
            <a:endParaRPr lang="en-US" dirty="0">
              <a:ea typeface="Calibri"/>
              <a:cs typeface="Calibri"/>
            </a:endParaRPr>
          </a:p>
          <a:p>
            <a:pPr lvl="1">
              <a:spcAft>
                <a:spcPts val="1000"/>
              </a:spcAft>
            </a:pPr>
            <a:r>
              <a:rPr lang="en-US" dirty="0"/>
              <a:t>Estimated assessed value of project at completion = $27,216,495</a:t>
            </a:r>
          </a:p>
          <a:p>
            <a:pPr lvl="1">
              <a:spcAft>
                <a:spcPts val="1000"/>
              </a:spcAft>
            </a:pPr>
            <a:r>
              <a:rPr lang="en-US" dirty="0">
                <a:ea typeface="Calibri"/>
                <a:cs typeface="Calibri"/>
              </a:rPr>
              <a:t>Estimated 1</a:t>
            </a:r>
            <a:r>
              <a:rPr lang="en-US" baseline="30000" dirty="0">
                <a:ea typeface="Calibri"/>
                <a:cs typeface="Calibri"/>
              </a:rPr>
              <a:t>st</a:t>
            </a:r>
            <a:r>
              <a:rPr lang="en-US" dirty="0">
                <a:ea typeface="Calibri"/>
                <a:cs typeface="Calibri"/>
              </a:rPr>
              <a:t> year tax revenue is ($27,216,495/$100) *0.97 = $264,400</a:t>
            </a:r>
          </a:p>
          <a:p>
            <a:pPr lvl="1">
              <a:spcAft>
                <a:spcPts val="1000"/>
              </a:spcAft>
            </a:pPr>
            <a:r>
              <a:rPr lang="en-US" dirty="0"/>
              <a:t>FY 25/26 current assessed value of property = $4,930,000</a:t>
            </a:r>
          </a:p>
          <a:p>
            <a:pPr lvl="1">
              <a:spcAft>
                <a:spcPts val="1000"/>
              </a:spcAft>
            </a:pPr>
            <a:r>
              <a:rPr lang="en-US" dirty="0"/>
              <a:t>FY 25/26 tax revenue is ($4,930,000/$100) * $0.97 = $47,821</a:t>
            </a:r>
            <a:endParaRPr lang="en-US" dirty="0">
              <a:ea typeface="Calibri"/>
              <a:cs typeface="Calibri"/>
            </a:endParaRPr>
          </a:p>
          <a:p>
            <a:pPr lvl="1">
              <a:spcAft>
                <a:spcPts val="1000"/>
              </a:spcAft>
            </a:pPr>
            <a:r>
              <a:rPr lang="en-US" dirty="0"/>
              <a:t>100% of Incremental taxes:  $264,400-$47,821=$216,179</a:t>
            </a:r>
            <a:endParaRPr lang="en-US" dirty="0">
              <a:ea typeface="Calibri"/>
              <a:cs typeface="Calibri"/>
            </a:endParaRPr>
          </a:p>
          <a:p>
            <a:pPr lvl="1">
              <a:spcAft>
                <a:spcPts val="1000"/>
              </a:spcAft>
            </a:pPr>
            <a:r>
              <a:rPr lang="en-US" dirty="0"/>
              <a:t>Applicant will pay an administrative fee to VBDA of 1% of the annual grant amount</a:t>
            </a:r>
            <a:endParaRPr lang="en-US" dirty="0">
              <a:ea typeface="Calibri"/>
              <a:cs typeface="Calibri"/>
            </a:endParaRPr>
          </a:p>
          <a:p>
            <a:pPr marL="457200" lvl="1" indent="0">
              <a:buNone/>
            </a:pPr>
            <a:endParaRPr lang="en-US" sz="1800" dirty="0">
              <a:ea typeface="Calibri"/>
              <a:cs typeface="Calibri"/>
            </a:endParaRPr>
          </a:p>
        </p:txBody>
      </p:sp>
      <p:sp>
        <p:nvSpPr>
          <p:cNvPr id="3" name="Slide Number Placeholder 2">
            <a:extLst>
              <a:ext uri="{FF2B5EF4-FFF2-40B4-BE49-F238E27FC236}">
                <a16:creationId xmlns:a16="http://schemas.microsoft.com/office/drawing/2014/main" id="{93524E45-F1AF-7EBE-4AEE-81293D4E57F2}"/>
              </a:ext>
            </a:extLst>
          </p:cNvPr>
          <p:cNvSpPr>
            <a:spLocks noGrp="1"/>
          </p:cNvSpPr>
          <p:nvPr>
            <p:ph type="sldNum" sz="quarter" idx="12"/>
          </p:nvPr>
        </p:nvSpPr>
        <p:spPr/>
        <p:txBody>
          <a:bodyPr/>
          <a:lstStyle/>
          <a:p>
            <a:fld id="{C64C9FC3-A8CA-214E-8DEA-111E66453919}" type="slidenum">
              <a:rPr lang="en-US" smtClean="0"/>
              <a:pPr/>
              <a:t>14</a:t>
            </a:fld>
            <a:endParaRPr lang="en-US"/>
          </a:p>
        </p:txBody>
      </p:sp>
    </p:spTree>
    <p:extLst>
      <p:ext uri="{BB962C8B-B14F-4D97-AF65-F5344CB8AC3E}">
        <p14:creationId xmlns:p14="http://schemas.microsoft.com/office/powerpoint/2010/main" val="125290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C787-C7CF-51EC-A876-7ED305AA9409}"/>
              </a:ext>
            </a:extLst>
          </p:cNvPr>
          <p:cNvSpPr>
            <a:spLocks noGrp="1"/>
          </p:cNvSpPr>
          <p:nvPr>
            <p:ph type="title"/>
          </p:nvPr>
        </p:nvSpPr>
        <p:spPr/>
        <p:txBody>
          <a:bodyPr/>
          <a:lstStyle/>
          <a:p>
            <a:r>
              <a:rPr lang="en-US" dirty="0"/>
              <a:t>Recommended Grant Agreement Terms</a:t>
            </a:r>
            <a:r>
              <a:rPr lang="en-US" dirty="0">
                <a:solidFill>
                  <a:srgbClr val="1B9AD6"/>
                </a:solidFill>
              </a:rPr>
              <a:t>1</a:t>
            </a:r>
          </a:p>
        </p:txBody>
      </p:sp>
      <p:sp>
        <p:nvSpPr>
          <p:cNvPr id="3" name="Content Placeholder 2">
            <a:extLst>
              <a:ext uri="{FF2B5EF4-FFF2-40B4-BE49-F238E27FC236}">
                <a16:creationId xmlns:a16="http://schemas.microsoft.com/office/drawing/2014/main" id="{D7AD6124-3A32-37BF-9F5B-0F0B4ABE5444}"/>
              </a:ext>
            </a:extLst>
          </p:cNvPr>
          <p:cNvSpPr>
            <a:spLocks noGrp="1"/>
          </p:cNvSpPr>
          <p:nvPr>
            <p:ph idx="1"/>
          </p:nvPr>
        </p:nvSpPr>
        <p:spPr>
          <a:xfrm>
            <a:off x="838200" y="2219324"/>
            <a:ext cx="10515600" cy="4058119"/>
          </a:xfrm>
        </p:spPr>
        <p:txBody>
          <a:bodyPr vert="horz" lIns="91440" tIns="45720" rIns="91440" bIns="45720" rtlCol="0" anchor="t">
            <a:normAutofit/>
          </a:bodyPr>
          <a:lstStyle/>
          <a:p>
            <a:r>
              <a:rPr lang="en-US" dirty="0"/>
              <a:t>Recommend following Grant Agreement terms:</a:t>
            </a:r>
            <a:endParaRPr lang="en-US" dirty="0">
              <a:ea typeface="Calibri"/>
              <a:cs typeface="Calibri"/>
            </a:endParaRPr>
          </a:p>
          <a:p>
            <a:pPr lvl="1"/>
            <a:r>
              <a:rPr lang="en-US" dirty="0"/>
              <a:t>Base Real Estate Tax amount of $47,821</a:t>
            </a:r>
            <a:endParaRPr lang="en-US" dirty="0">
              <a:ea typeface="Calibri"/>
              <a:cs typeface="Calibri"/>
            </a:endParaRPr>
          </a:p>
          <a:p>
            <a:pPr lvl="1"/>
            <a:r>
              <a:rPr lang="en-US" dirty="0"/>
              <a:t>Grant payment of 100% of the incremental real estate taxes</a:t>
            </a:r>
            <a:endParaRPr lang="en-US" dirty="0">
              <a:ea typeface="Calibri"/>
              <a:cs typeface="Calibri"/>
            </a:endParaRPr>
          </a:p>
          <a:p>
            <a:pPr lvl="1"/>
            <a:r>
              <a:rPr lang="en-US" dirty="0"/>
              <a:t>Grant term of 30 years, with 2</a:t>
            </a:r>
            <a:r>
              <a:rPr lang="en-US" baseline="30000" dirty="0"/>
              <a:t>nd</a:t>
            </a:r>
            <a:r>
              <a:rPr lang="en-US" dirty="0"/>
              <a:t> 15 years on condition of capital improvement requirement</a:t>
            </a:r>
            <a:endParaRPr lang="en-US" dirty="0">
              <a:ea typeface="Calibri"/>
              <a:cs typeface="Calibri"/>
            </a:endParaRPr>
          </a:p>
          <a:p>
            <a:pPr lvl="1"/>
            <a:r>
              <a:rPr lang="en-US" dirty="0"/>
              <a:t>Capital Improvements of $10,000/affordable unit, or $2,000,000 for first 15 years</a:t>
            </a:r>
            <a:endParaRPr lang="en-US" dirty="0">
              <a:ea typeface="Calibri"/>
              <a:cs typeface="Calibri"/>
            </a:endParaRPr>
          </a:p>
          <a:p>
            <a:pPr lvl="1"/>
            <a:r>
              <a:rPr lang="en-US" dirty="0"/>
              <a:t>Average income of 60% for the grant term (30 years)</a:t>
            </a:r>
            <a:endParaRPr lang="en-US" dirty="0">
              <a:ea typeface="Calibri"/>
              <a:cs typeface="Calibri"/>
            </a:endParaRPr>
          </a:p>
          <a:p>
            <a:pPr marL="457200" lvl="1" indent="0">
              <a:buNone/>
            </a:pPr>
            <a:endParaRPr lang="en-US" dirty="0"/>
          </a:p>
        </p:txBody>
      </p:sp>
      <p:sp>
        <p:nvSpPr>
          <p:cNvPr id="4" name="Slide Number Placeholder 3">
            <a:extLst>
              <a:ext uri="{FF2B5EF4-FFF2-40B4-BE49-F238E27FC236}">
                <a16:creationId xmlns:a16="http://schemas.microsoft.com/office/drawing/2014/main" id="{7298366E-AAF5-B3D0-EB2A-DD42EBAD99A1}"/>
              </a:ext>
            </a:extLst>
          </p:cNvPr>
          <p:cNvSpPr>
            <a:spLocks noGrp="1"/>
          </p:cNvSpPr>
          <p:nvPr>
            <p:ph type="sldNum" sz="quarter" idx="12"/>
          </p:nvPr>
        </p:nvSpPr>
        <p:spPr/>
        <p:txBody>
          <a:bodyPr/>
          <a:lstStyle/>
          <a:p>
            <a:fld id="{C64C9FC3-A8CA-214E-8DEA-111E66453919}" type="slidenum">
              <a:rPr lang="en-US" smtClean="0"/>
              <a:pPr/>
              <a:t>15</a:t>
            </a:fld>
            <a:endParaRPr lang="en-US"/>
          </a:p>
        </p:txBody>
      </p:sp>
    </p:spTree>
    <p:extLst>
      <p:ext uri="{BB962C8B-B14F-4D97-AF65-F5344CB8AC3E}">
        <p14:creationId xmlns:p14="http://schemas.microsoft.com/office/powerpoint/2010/main" val="2515497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A6A1-4F69-06E7-365E-7F3EA3E1E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3DD74-5CD4-2A68-1F2D-810317AFCF2E}"/>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258CF4E8-37A5-6072-CC67-30A71D2C57ED}"/>
              </a:ext>
            </a:extLst>
          </p:cNvPr>
          <p:cNvSpPr>
            <a:spLocks noGrp="1"/>
          </p:cNvSpPr>
          <p:nvPr>
            <p:ph idx="1"/>
          </p:nvPr>
        </p:nvSpPr>
        <p:spPr>
          <a:xfrm>
            <a:off x="838200" y="2219324"/>
            <a:ext cx="10515600" cy="4058119"/>
          </a:xfrm>
        </p:spPr>
        <p:txBody>
          <a:bodyPr vert="horz" lIns="91440" tIns="45720" rIns="91440" bIns="45720" rtlCol="0" anchor="t">
            <a:normAutofit/>
          </a:bodyPr>
          <a:lstStyle/>
          <a:p>
            <a:r>
              <a:rPr lang="en-US" sz="3200" dirty="0"/>
              <a:t>City Council Briefing this afternoon: October 14th</a:t>
            </a:r>
            <a:endParaRPr lang="en-US" sz="3200" dirty="0">
              <a:ea typeface="Calibri"/>
              <a:cs typeface="Calibri"/>
            </a:endParaRPr>
          </a:p>
          <a:p>
            <a:r>
              <a:rPr lang="en-US" sz="3200" dirty="0"/>
              <a:t>City Council Ordinance: October 21st</a:t>
            </a:r>
            <a:endParaRPr lang="en-US" sz="3200" baseline="30000" dirty="0">
              <a:ea typeface="Calibri"/>
              <a:cs typeface="Calibri"/>
            </a:endParaRPr>
          </a:p>
          <a:p>
            <a:r>
              <a:rPr lang="en-US" sz="3200" dirty="0"/>
              <a:t>Comments and questions?</a:t>
            </a:r>
            <a:endParaRPr lang="en-US" sz="32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8E4EEB5A-C3B8-350C-53E9-C49AF23CC559}"/>
              </a:ext>
            </a:extLst>
          </p:cNvPr>
          <p:cNvSpPr>
            <a:spLocks noGrp="1"/>
          </p:cNvSpPr>
          <p:nvPr>
            <p:ph type="sldNum" sz="quarter" idx="12"/>
          </p:nvPr>
        </p:nvSpPr>
        <p:spPr/>
        <p:txBody>
          <a:bodyPr/>
          <a:lstStyle/>
          <a:p>
            <a:fld id="{C64C9FC3-A8CA-214E-8DEA-111E66453919}" type="slidenum">
              <a:rPr lang="en-US" smtClean="0"/>
              <a:pPr/>
              <a:t>16</a:t>
            </a:fld>
            <a:endParaRPr lang="en-US"/>
          </a:p>
        </p:txBody>
      </p:sp>
    </p:spTree>
    <p:extLst>
      <p:ext uri="{BB962C8B-B14F-4D97-AF65-F5344CB8AC3E}">
        <p14:creationId xmlns:p14="http://schemas.microsoft.com/office/powerpoint/2010/main" val="882128365"/>
      </p:ext>
    </p:extLst>
  </p:cSld>
  <p:clrMapOvr>
    <a:masterClrMapping/>
  </p:clrMapOvr>
</p:sld>
</file>

<file path=ppt/theme/theme1.xml><?xml version="1.0" encoding="utf-8"?>
<a:theme xmlns:a="http://schemas.openxmlformats.org/drawingml/2006/main" name="City Council Presentation Templates">
  <a:themeElements>
    <a:clrScheme name="Custom 2">
      <a:dk1>
        <a:sysClr val="windowText" lastClr="000000"/>
      </a:dk1>
      <a:lt1>
        <a:sysClr val="window" lastClr="FFFFFF"/>
      </a:lt1>
      <a:dk2>
        <a:srgbClr val="44546A"/>
      </a:dk2>
      <a:lt2>
        <a:srgbClr val="E7E6E6"/>
      </a:lt2>
      <a:accent1>
        <a:srgbClr val="4472C4"/>
      </a:accent1>
      <a:accent2>
        <a:srgbClr val="FDB528"/>
      </a:accent2>
      <a:accent3>
        <a:srgbClr val="A5A5A5"/>
      </a:accent3>
      <a:accent4>
        <a:srgbClr val="F16122"/>
      </a:accent4>
      <a:accent5>
        <a:srgbClr val="5B9BD5"/>
      </a:accent5>
      <a:accent6>
        <a:srgbClr val="0C8742"/>
      </a:accent6>
      <a:hlink>
        <a:srgbClr val="FFFFFF"/>
      </a:hlink>
      <a:folHlink>
        <a:srgbClr val="FDB52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City Council Presentation Templat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0988F5CBF9D943995649929F55B016" ma:contentTypeVersion="15" ma:contentTypeDescription="Create a new document." ma:contentTypeScope="" ma:versionID="272bd8cd28f17fcf80d09db286ebe1fc">
  <xsd:schema xmlns:xsd="http://www.w3.org/2001/XMLSchema" xmlns:xs="http://www.w3.org/2001/XMLSchema" xmlns:p="http://schemas.microsoft.com/office/2006/metadata/properties" xmlns:ns3="34bc79e1-5240-45b8-ac9b-56c33c7bc5ab" xmlns:ns4="ca40a80f-6bef-4b2b-a538-b19e1c419265" targetNamespace="http://schemas.microsoft.com/office/2006/metadata/properties" ma:root="true" ma:fieldsID="2aa8c8901cb17b008a421289edf46162" ns3:_="" ns4:_="">
    <xsd:import namespace="34bc79e1-5240-45b8-ac9b-56c33c7bc5ab"/>
    <xsd:import namespace="ca40a80f-6bef-4b2b-a538-b19e1c41926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_activity" minOccurs="0"/>
                <xsd:element ref="ns3:MediaServiceAutoTags" minOccurs="0"/>
                <xsd:element ref="ns3:MediaServiceObjectDetectorVersions" minOccurs="0"/>
                <xsd:element ref="ns3:MediaServiceOCR" minOccurs="0"/>
                <xsd:element ref="ns3:MediaServiceGenerationTime" minOccurs="0"/>
                <xsd:element ref="ns3:MediaServiceEventHashCode"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bc79e1-5240-45b8-ac9b-56c33c7bc5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_activity" ma:index="15" nillable="true" ma:displayName="_activity" ma:hidden="true" ma:internalName="_activity">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40a80f-6bef-4b2b-a538-b19e1c41926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a40a80f-6bef-4b2b-a538-b19e1c419265">
      <UserInfo>
        <DisplayName>Bryan C. Clark</DisplayName>
        <AccountId>163</AccountId>
        <AccountType/>
      </UserInfo>
      <UserInfo>
        <DisplayName>Julie A. Sanchez</DisplayName>
        <AccountId>864</AccountId>
        <AccountType/>
      </UserInfo>
    </SharedWithUsers>
    <_activity xmlns="34bc79e1-5240-45b8-ac9b-56c33c7bc5ab" xsi:nil="true"/>
  </documentManagement>
</p:properties>
</file>

<file path=customXml/itemProps1.xml><?xml version="1.0" encoding="utf-8"?>
<ds:datastoreItem xmlns:ds="http://schemas.openxmlformats.org/officeDocument/2006/customXml" ds:itemID="{DA7C9913-18AF-4DB7-BE53-8EC3F7B5437B}">
  <ds:schemaRefs>
    <ds:schemaRef ds:uri="34bc79e1-5240-45b8-ac9b-56c33c7bc5ab"/>
    <ds:schemaRef ds:uri="ca40a80f-6bef-4b2b-a538-b19e1c4192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D8E2BFF-AA00-4D47-B6C1-1E3234DD8CBD}">
  <ds:schemaRefs>
    <ds:schemaRef ds:uri="http://schemas.microsoft.com/sharepoint/v3/contenttype/forms"/>
  </ds:schemaRefs>
</ds:datastoreItem>
</file>

<file path=customXml/itemProps3.xml><?xml version="1.0" encoding="utf-8"?>
<ds:datastoreItem xmlns:ds="http://schemas.openxmlformats.org/officeDocument/2006/customXml" ds:itemID="{08E373EC-C3E7-4887-9401-2B87DD78DD0C}">
  <ds:schemaRefs>
    <ds:schemaRef ds:uri="34bc79e1-5240-45b8-ac9b-56c33c7bc5ab"/>
    <ds:schemaRef ds:uri="ca40a80f-6bef-4b2b-a538-b19e1c4192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109</TotalTime>
  <Words>1398</Words>
  <Application>Microsoft Office PowerPoint</Application>
  <PresentationFormat>Widescreen</PresentationFormat>
  <Paragraphs>203</Paragraphs>
  <Slides>16</Slides>
  <Notes>10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Arial,Sans-Serif</vt:lpstr>
      <vt:lpstr>Calibri</vt:lpstr>
      <vt:lpstr>City Council Presentation Templates</vt:lpstr>
      <vt:lpstr>1_City Council Presentation Templates</vt:lpstr>
      <vt:lpstr>Attainable Workforce Housing Performance Grant Applications</vt:lpstr>
      <vt:lpstr>Why Are We Here? </vt:lpstr>
      <vt:lpstr>Housing Affordability Challenges in Virginia Beach</vt:lpstr>
      <vt:lpstr>New Program to Help Meet the Need</vt:lpstr>
      <vt:lpstr> Eligibility Requirements</vt:lpstr>
      <vt:lpstr>Grant Request 1: Grand Lake Senior Apartments</vt:lpstr>
      <vt:lpstr>Grand Lake Senior Apartments:</vt:lpstr>
      <vt:lpstr>Grand Lake Senior Apartments: Affordability</vt:lpstr>
      <vt:lpstr>Grand Lake Senior Apartments: Fiscal Impact</vt:lpstr>
      <vt:lpstr>Recommended Grant Agreement Terms</vt:lpstr>
      <vt:lpstr>Grant Request 2: The Silo Apartments</vt:lpstr>
      <vt:lpstr>The Silo Apartments</vt:lpstr>
      <vt:lpstr>The Silo Apartments: Affordability</vt:lpstr>
      <vt:lpstr>The Silo Apartments: Fiscal Impact</vt:lpstr>
      <vt:lpstr>Recommended Grant Agreement Terms1</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Council Briefing Feb. 25, 2025 Affordable Housing Performance Grant</dc:title>
  <dc:creator>BCClark@vbgov.com</dc:creator>
  <cp:lastModifiedBy>Kayla B. Dotson</cp:lastModifiedBy>
  <cp:revision>4</cp:revision>
  <cp:lastPrinted>2025-02-23T23:33:46Z</cp:lastPrinted>
  <dcterms:created xsi:type="dcterms:W3CDTF">2022-12-18T17:19:02Z</dcterms:created>
  <dcterms:modified xsi:type="dcterms:W3CDTF">2025-10-10T15:58:04Z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0x0101001D0988F5CBF9D943995649929F55B016</vt:lpwstr>
  </property>
  <property fmtid="{D5CDD505-2E9C-101B-9397-08002B2CF9AE}" pid="3" name="MediaServiceImageTags">
    <vt:lpwstr/>
  </property>
</Properties>
</file>