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7"/>
  </p:notesMasterIdLst>
  <p:sldIdLst>
    <p:sldId id="262" r:id="rId5"/>
    <p:sldId id="283" r:id="rId6"/>
    <p:sldId id="288" r:id="rId7"/>
    <p:sldId id="287" r:id="rId8"/>
    <p:sldId id="291" r:id="rId9"/>
    <p:sldId id="293" r:id="rId10"/>
    <p:sldId id="285" r:id="rId11"/>
    <p:sldId id="289" r:id="rId12"/>
    <p:sldId id="292" r:id="rId13"/>
    <p:sldId id="286" r:id="rId14"/>
    <p:sldId id="284" r:id="rId15"/>
    <p:sldId id="271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2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4A057DD-8B77-FF4C-91C9-1559373DFD02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99A42E0-1E64-D747-95ED-42DE4DE9D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380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Will either be Courthouse Context Area (historically this area was called the Courthouse/</a:t>
            </a:r>
            <a:r>
              <a:rPr lang="en-US" err="1"/>
              <a:t>Sandbridge</a:t>
            </a:r>
            <a:r>
              <a:rPr lang="en-US"/>
              <a:t> Planning Area from 1979-2003) or the Transition Context Area.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9A42E0-1E64-D747-95ED-42DE4DE9D90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44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Formerly special economic growth areas (blue), suburban focus areas (purple) – includes Princess Anne Commons and the ITA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9A42E0-1E64-D747-95ED-42DE4DE9D90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209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Formerly special economic growth areas (blue), suburban focus areas (purple) – includes Princess Anne Commons and the ITA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9A42E0-1E64-D747-95ED-42DE4DE9D90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083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Formerly special economic growth areas (blue), suburban focus areas (purple) – includes Princess Anne Commons and the ITA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9A42E0-1E64-D747-95ED-42DE4DE9D90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57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 Commons has historically been designated for economic development activities, in compliance with AICUZ and ITA Zoning Overlay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9A42E0-1E64-D747-95ED-42DE4DE9D90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398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 Commons has historically been designated for economic development activities, in compliance with AICUZ and ITA Zoning Overlay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9A42E0-1E64-D747-95ED-42DE4DE9D90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672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 Commons has historically been designated for economic development activities, in compliance with AICUZ and ITA Zoning Overlay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9A42E0-1E64-D747-95ED-42DE4DE9D90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047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ORF runway clear zone has been removed, opening up new industrial opportunities in Burton Station SGA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9A42E0-1E64-D747-95ED-42DE4DE9D90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41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3DCDDE-50C5-C882-B4F1-30B5F4C36DAE}"/>
              </a:ext>
            </a:extLst>
          </p:cNvPr>
          <p:cNvSpPr/>
          <p:nvPr userDrawn="1"/>
        </p:nvSpPr>
        <p:spPr>
          <a:xfrm>
            <a:off x="-6096" y="0"/>
            <a:ext cx="1219809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AF3D19A2-F459-9A92-90DB-051FFA1519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85650" cy="3428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EF266D-8E6C-8B9A-3016-9E2B443598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7F381D-59AA-45AD-E6F9-CFF9B078AC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428999"/>
            <a:ext cx="9144000" cy="90747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3600" spc="2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F1F119-AC06-6087-358C-B1A8B45C0A7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516582"/>
            <a:ext cx="9144000" cy="365125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AUTHOR | DATE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E6A0C0-4EFD-2F66-C4D4-4750222527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630" b="5385"/>
          <a:stretch/>
        </p:blipFill>
        <p:spPr>
          <a:xfrm>
            <a:off x="4778237" y="5452912"/>
            <a:ext cx="2635527" cy="935320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6C24785-E893-3F26-72B7-B43207715F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8475" y="636588"/>
            <a:ext cx="1735138" cy="1736725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ED93A60-6465-9567-6281-045FCBAAEA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75503" y="636588"/>
            <a:ext cx="1735138" cy="173672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B39CD626-ADB7-4363-99D8-2A57D6D9A31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88294" y="636588"/>
            <a:ext cx="1735138" cy="1736725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93990862-9324-BA24-2D91-ABE0D8D33C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65322" y="636588"/>
            <a:ext cx="1735138" cy="173672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0933BE24-EDCB-4F41-C8C8-2AD3898560A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78113" y="636588"/>
            <a:ext cx="1735138" cy="17367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F1432384-E351-40AD-121F-F5E9B4EA7E5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958387" y="636588"/>
            <a:ext cx="1735138" cy="17367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64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3760838" y="0"/>
            <a:ext cx="8431162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3428F1-2E73-739A-0A7A-9410FEA48AB9}"/>
              </a:ext>
            </a:extLst>
          </p:cNvPr>
          <p:cNvSpPr/>
          <p:nvPr userDrawn="1"/>
        </p:nvSpPr>
        <p:spPr>
          <a:xfrm>
            <a:off x="0" y="0"/>
            <a:ext cx="3760838" cy="1143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0" y="1204613"/>
            <a:ext cx="6629400" cy="4705081"/>
          </a:xfrm>
        </p:spPr>
        <p:txBody>
          <a:bodyPr lIns="0" tIns="0" rIns="0" bIns="0"/>
          <a:lstStyle>
            <a:lvl1pPr marL="233363" indent="-233363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C8FF87-ACED-1DA6-5A9C-03948FC9F7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A255A1-33D5-6B70-B99B-B8A71027C5B1}"/>
              </a:ext>
            </a:extLst>
          </p:cNvPr>
          <p:cNvCxnSpPr/>
          <p:nvPr userDrawn="1"/>
        </p:nvCxnSpPr>
        <p:spPr>
          <a:xfrm>
            <a:off x="11095867" y="6383173"/>
            <a:ext cx="0" cy="26556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EB4D2EAF-FE7D-A6D4-CD67-8451C117D5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4400" y="459045"/>
            <a:ext cx="6629400" cy="34813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400" b="1" i="0" spc="2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PAGE TITLE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9630875-3F22-F7D1-E18A-48EC1356A3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143000"/>
            <a:ext cx="3760788" cy="5715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FF959BB-048B-4ED3-15CE-2A8C5201EBA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5447D-09CB-5FCC-B8CF-3D24168A34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390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-6096" y="0"/>
            <a:ext cx="1219809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473" y="706583"/>
            <a:ext cx="6252852" cy="4979459"/>
          </a:xfrm>
        </p:spPr>
        <p:txBody>
          <a:bodyPr lIns="0" tIns="0" rIns="0" bIns="0"/>
          <a:lstStyle>
            <a:lvl1pPr marL="233363" indent="-233363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A255A1-33D5-6B70-B99B-B8A71027C5B1}"/>
              </a:ext>
            </a:extLst>
          </p:cNvPr>
          <p:cNvCxnSpPr/>
          <p:nvPr userDrawn="1"/>
        </p:nvCxnSpPr>
        <p:spPr>
          <a:xfrm>
            <a:off x="11095867" y="6383173"/>
            <a:ext cx="0" cy="26556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BCDA0A-A5C3-6792-8A2D-3118B9BC2B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B07128-2772-F9E7-CEA4-CB27C4FFF7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8D9A7D-5D0D-9DDE-B210-BB5E855F98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7E44E0-846D-4649-84C7-512DA8EF1959}"/>
              </a:ext>
            </a:extLst>
          </p:cNvPr>
          <p:cNvSpPr/>
          <p:nvPr userDrawn="1"/>
        </p:nvSpPr>
        <p:spPr>
          <a:xfrm>
            <a:off x="8431162" y="-1443"/>
            <a:ext cx="3760838" cy="571123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2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-6096" y="0"/>
            <a:ext cx="1219809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990" y="2344920"/>
            <a:ext cx="2647950" cy="2747693"/>
          </a:xfrm>
        </p:spPr>
        <p:txBody>
          <a:bodyPr lIns="0" tIns="0" rIns="0" bIns="0"/>
          <a:lstStyle>
            <a:lvl1pPr marL="0" indent="0" algn="ctr">
              <a:buFontTx/>
              <a:buNone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37EC40EA-BCF2-2380-751B-DC0D1A285E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574"/>
            <a:ext cx="12204501" cy="19034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A255A1-33D5-6B70-B99B-B8A71027C5B1}"/>
              </a:ext>
            </a:extLst>
          </p:cNvPr>
          <p:cNvCxnSpPr/>
          <p:nvPr userDrawn="1"/>
        </p:nvCxnSpPr>
        <p:spPr>
          <a:xfrm>
            <a:off x="11095867" y="6383173"/>
            <a:ext cx="0" cy="26556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C6C8FF87-ACED-1DA6-5A9C-03948FC9F7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C4C4B-D74C-3F93-D5A8-D6DA346BAD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1124" y="565018"/>
            <a:ext cx="4363655" cy="5467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3200" b="1" i="0" spc="2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PAGE TITLE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25C7502-BE64-C3D8-52F7-6A726A1A186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485060" y="2344920"/>
            <a:ext cx="2647950" cy="2747693"/>
          </a:xfrm>
        </p:spPr>
        <p:txBody>
          <a:bodyPr lIns="0" tIns="0" rIns="0" bIns="0"/>
          <a:lstStyle>
            <a:lvl1pPr marL="0" indent="0" algn="ctr">
              <a:buFontTx/>
              <a:buNone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29E836C-E670-F6B9-65AE-F40037A53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025" y="2344920"/>
            <a:ext cx="2647950" cy="2747693"/>
          </a:xfrm>
        </p:spPr>
        <p:txBody>
          <a:bodyPr lIns="0" tIns="0" rIns="0" bIns="0"/>
          <a:lstStyle>
            <a:lvl1pPr marL="0" indent="0" algn="ctr">
              <a:buFontTx/>
              <a:buNone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604888-BF70-516D-10BC-050AAF8927C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95232-0C6A-98D3-A4EE-A9EFD5E753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31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3760838" y="0"/>
            <a:ext cx="8431162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0" y="1204613"/>
            <a:ext cx="6629400" cy="4705081"/>
          </a:xfrm>
        </p:spPr>
        <p:txBody>
          <a:bodyPr lIns="0" tIns="0" rIns="0" bIns="0"/>
          <a:lstStyle>
            <a:lvl1pPr marL="233363" indent="-233363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C8FF87-ACED-1DA6-5A9C-03948FC9F7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A255A1-33D5-6B70-B99B-B8A71027C5B1}"/>
              </a:ext>
            </a:extLst>
          </p:cNvPr>
          <p:cNvCxnSpPr/>
          <p:nvPr userDrawn="1"/>
        </p:nvCxnSpPr>
        <p:spPr>
          <a:xfrm>
            <a:off x="11095867" y="6383173"/>
            <a:ext cx="0" cy="26556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EB4D2EAF-FE7D-A6D4-CD67-8451C117D5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4400" y="459045"/>
            <a:ext cx="6629400" cy="34813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400" b="1" i="0" spc="2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PAGE TITLE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9630875-3F22-F7D1-E18A-48EC1356A3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76078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FF959BB-048B-4ED3-15CE-2A8C5201EBA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5447D-09CB-5FCC-B8CF-3D24168A34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576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-6096" y="0"/>
            <a:ext cx="1219809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596" y="2344920"/>
            <a:ext cx="10294809" cy="3509615"/>
          </a:xfrm>
        </p:spPr>
        <p:txBody>
          <a:bodyPr lIns="0" tIns="0" rIns="0" bIns="0"/>
          <a:lstStyle>
            <a:lvl1pPr marL="0" indent="0" algn="ctr">
              <a:buFontTx/>
              <a:buNone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37EC40EA-BCF2-2380-751B-DC0D1A285E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574"/>
            <a:ext cx="12204501" cy="19034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A255A1-33D5-6B70-B99B-B8A71027C5B1}"/>
              </a:ext>
            </a:extLst>
          </p:cNvPr>
          <p:cNvCxnSpPr/>
          <p:nvPr userDrawn="1"/>
        </p:nvCxnSpPr>
        <p:spPr>
          <a:xfrm>
            <a:off x="11095867" y="6383173"/>
            <a:ext cx="0" cy="26556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C6C8FF87-ACED-1DA6-5A9C-03948FC9F7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C4C4B-D74C-3F93-D5A8-D6DA346BAD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1124" y="565018"/>
            <a:ext cx="4363655" cy="5467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3200" b="1" i="0" spc="2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PAGE TITLE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604888-BF70-516D-10BC-050AAF8927C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95232-0C6A-98D3-A4EE-A9EFD5E753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977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3760838" y="0"/>
            <a:ext cx="8431162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0" y="1204613"/>
            <a:ext cx="6629400" cy="4705081"/>
          </a:xfrm>
        </p:spPr>
        <p:txBody>
          <a:bodyPr lIns="0" tIns="0" rIns="0" bIns="0"/>
          <a:lstStyle>
            <a:lvl1pPr marL="233363" indent="-233363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A255A1-33D5-6B70-B99B-B8A71027C5B1}"/>
              </a:ext>
            </a:extLst>
          </p:cNvPr>
          <p:cNvCxnSpPr/>
          <p:nvPr userDrawn="1"/>
        </p:nvCxnSpPr>
        <p:spPr>
          <a:xfrm>
            <a:off x="11095867" y="6383173"/>
            <a:ext cx="0" cy="26556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EB4D2EAF-FE7D-A6D4-CD67-8451C117D5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4400" y="459045"/>
            <a:ext cx="6629400" cy="34813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400" b="1" i="0" spc="2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PAGE TITLE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9630875-3F22-F7D1-E18A-48EC1356A3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76078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FF959BB-048B-4ED3-15CE-2A8C5201EBA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5447D-09CB-5FCC-B8CF-3D24168A34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F0572B-FF15-3FF5-E4C9-BE2D77B1DBFB}"/>
              </a:ext>
            </a:extLst>
          </p:cNvPr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3404288" y="3398193"/>
            <a:ext cx="6858000" cy="6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98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-6096" y="0"/>
            <a:ext cx="1219809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473" y="706583"/>
            <a:ext cx="10091054" cy="5203112"/>
          </a:xfrm>
        </p:spPr>
        <p:txBody>
          <a:bodyPr lIns="0" tIns="0" rIns="0" bIns="0"/>
          <a:lstStyle>
            <a:lvl1pPr marL="233363" indent="-233363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6A255A1-33D5-6B70-B99B-B8A71027C5B1}"/>
              </a:ext>
            </a:extLst>
          </p:cNvPr>
          <p:cNvCxnSpPr/>
          <p:nvPr userDrawn="1"/>
        </p:nvCxnSpPr>
        <p:spPr>
          <a:xfrm>
            <a:off x="11095867" y="6383173"/>
            <a:ext cx="0" cy="26556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FAB5FB1-96B5-4216-DA1D-157BFE91B4CD}"/>
              </a:ext>
            </a:extLst>
          </p:cNvPr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3404288" y="3398193"/>
            <a:ext cx="6858000" cy="61615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BCDA0A-A5C3-6792-8A2D-3118B9BC2B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B07128-2772-F9E7-CEA4-CB27C4FFF7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894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art-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3DCDDE-50C5-C882-B4F1-30B5F4C36DAE}"/>
              </a:ext>
            </a:extLst>
          </p:cNvPr>
          <p:cNvSpPr/>
          <p:nvPr userDrawn="1"/>
        </p:nvSpPr>
        <p:spPr>
          <a:xfrm>
            <a:off x="-6096" y="0"/>
            <a:ext cx="1219809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AF3D19A2-F459-9A92-90DB-051FFA1519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85650" cy="3428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EF266D-8E6C-8B9A-3016-9E2B443598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7F381D-59AA-45AD-E6F9-CFF9B078AC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0952" y="4236026"/>
            <a:ext cx="9144000" cy="90747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4000" spc="2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TITLE OF SECTION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ED93A60-6465-9567-6281-045FCBAAEA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74078" y="625228"/>
            <a:ext cx="7437748" cy="17367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610FA-81B0-656B-4513-96D293056B4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67D5DC-173D-6D94-AB1B-09CDEFBD305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29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-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3DCDDE-50C5-C882-B4F1-30B5F4C36DAE}"/>
              </a:ext>
            </a:extLst>
          </p:cNvPr>
          <p:cNvSpPr/>
          <p:nvPr userDrawn="1"/>
        </p:nvSpPr>
        <p:spPr>
          <a:xfrm>
            <a:off x="-6096" y="0"/>
            <a:ext cx="1219809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AF3D19A2-F459-9A92-90DB-051FFA1519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85650" cy="3428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EF266D-8E6C-8B9A-3016-9E2B443598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7F381D-59AA-45AD-E6F9-CFF9B078AC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0952" y="1071554"/>
            <a:ext cx="9144000" cy="90747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4000" spc="2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610FA-81B0-656B-4513-96D293056B4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67D5DC-173D-6D94-AB1B-09CDEFBD305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AFF08A-A3E6-0CEC-567A-A399BA39B4F2}"/>
              </a:ext>
            </a:extLst>
          </p:cNvPr>
          <p:cNvSpPr txBox="1">
            <a:spLocks/>
          </p:cNvSpPr>
          <p:nvPr userDrawn="1"/>
        </p:nvSpPr>
        <p:spPr>
          <a:xfrm>
            <a:off x="1520952" y="4438938"/>
            <a:ext cx="9144000" cy="9074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spc="200" baseline="0">
                <a:solidFill>
                  <a:schemeClr val="bg2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166846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AD6B8A-B487-4250-FCE2-A5BE01CC2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5FA00-8AF1-4F43-774A-0725CF8175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61224" y="6356350"/>
            <a:ext cx="392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113EECE-E407-A343-A894-336829F63D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E69EFAED-826E-E8E8-04DD-0C1A2B73B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EB9DE7-2DDC-64B4-EDAF-F1929D1D6B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78202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PRESENTATION NAME</a:t>
            </a:r>
          </a:p>
        </p:txBody>
      </p:sp>
    </p:spTree>
    <p:extLst>
      <p:ext uri="{BB962C8B-B14F-4D97-AF65-F5344CB8AC3E}">
        <p14:creationId xmlns:p14="http://schemas.microsoft.com/office/powerpoint/2010/main" val="113091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8" r:id="rId3"/>
    <p:sldLayoutId id="214748365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1pPr>
    </p:titleStyle>
    <p:bodyStyle>
      <a:lvl1pPr marL="171450" indent="-17145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1pPr>
      <a:lvl2pPr marL="344488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2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2pPr>
      <a:lvl3pPr marL="517525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3pPr>
      <a:lvl4pPr marL="690563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4pPr>
      <a:lvl5pPr marL="863600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Calibri" panose="020F0502020204030204" pitchFamily="34" charset="0"/>
          <a:ea typeface="Verdana" panose="020B060403050404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Jmorrison@vbgov.com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4" Type="http://schemas.openxmlformats.org/officeDocument/2006/relationships/hyperlink" Target="mailto:CompPlan@vbgov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652D6-D674-5D29-A65D-A516AE133A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ImagineVB</a:t>
            </a:r>
            <a:r>
              <a:rPr lang="en-US"/>
              <a:t> 2040 Comprehensive Plan</a:t>
            </a:r>
            <a:br>
              <a:rPr lang="en-US"/>
            </a:b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66340F-7093-25C4-0F07-B38CBEB20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51698"/>
            <a:ext cx="9285838" cy="1584494"/>
          </a:xfrm>
        </p:spPr>
        <p:txBody>
          <a:bodyPr>
            <a:normAutofit/>
          </a:bodyPr>
          <a:lstStyle/>
          <a:p>
            <a:r>
              <a:rPr lang="en-US" sz="2800"/>
              <a:t>Rachael Miller, WEDG</a:t>
            </a:r>
          </a:p>
          <a:p>
            <a:r>
              <a:rPr lang="en-US" sz="2800"/>
              <a:t>VBDA </a:t>
            </a:r>
            <a:r>
              <a:rPr lang="en-US" sz="2800" dirty="0"/>
              <a:t>Retreat, September 6, 2024</a:t>
            </a:r>
          </a:p>
          <a:p>
            <a:endParaRPr lang="en-US" dirty="0"/>
          </a:p>
        </p:txBody>
      </p:sp>
      <p:pic>
        <p:nvPicPr>
          <p:cNvPr id="11" name="Picture Placeholder 10" descr="A lighthouse in a field">
            <a:extLst>
              <a:ext uri="{FF2B5EF4-FFF2-40B4-BE49-F238E27FC236}">
                <a16:creationId xmlns:a16="http://schemas.microsoft.com/office/drawing/2014/main" id="{709E5EC8-5795-477C-65BC-47747C30F43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475" y="636588"/>
            <a:ext cx="1735138" cy="1736725"/>
          </a:xfrm>
        </p:spPr>
      </p:pic>
      <p:pic>
        <p:nvPicPr>
          <p:cNvPr id="13" name="Picture Placeholder 12" descr="A path in the woods.">
            <a:extLst>
              <a:ext uri="{FF2B5EF4-FFF2-40B4-BE49-F238E27FC236}">
                <a16:creationId xmlns:a16="http://schemas.microsoft.com/office/drawing/2014/main" id="{1474BE41-36E3-F27F-B53D-034E03ACB0B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503" y="636588"/>
            <a:ext cx="1735138" cy="1736725"/>
          </a:xfrm>
        </p:spPr>
      </p:pic>
      <p:pic>
        <p:nvPicPr>
          <p:cNvPr id="15" name="Picture Placeholder 14" descr="A person paddle boarding in the ocean.">
            <a:extLst>
              <a:ext uri="{FF2B5EF4-FFF2-40B4-BE49-F238E27FC236}">
                <a16:creationId xmlns:a16="http://schemas.microsoft.com/office/drawing/2014/main" id="{BC523210-7C88-6086-A4DD-91DF87B67DB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8294" y="636588"/>
            <a:ext cx="1735138" cy="1736725"/>
          </a:xfrm>
        </p:spPr>
      </p:pic>
      <p:pic>
        <p:nvPicPr>
          <p:cNvPr id="17" name="Picture Placeholder 16" descr="A picture containing a fountain in a park.">
            <a:extLst>
              <a:ext uri="{FF2B5EF4-FFF2-40B4-BE49-F238E27FC236}">
                <a16:creationId xmlns:a16="http://schemas.microsoft.com/office/drawing/2014/main" id="{E6AFEEE6-3CE3-355D-B01E-6DEEE272927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Picture Placeholder 18" descr="A picture showing the aerial view of Pembroke.">
            <a:extLst>
              <a:ext uri="{FF2B5EF4-FFF2-40B4-BE49-F238E27FC236}">
                <a16:creationId xmlns:a16="http://schemas.microsoft.com/office/drawing/2014/main" id="{7310F425-EE9B-5D53-0BC3-30A9136EF7E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8113" y="636588"/>
            <a:ext cx="1735138" cy="1736725"/>
          </a:xfrm>
        </p:spPr>
      </p:pic>
      <p:pic>
        <p:nvPicPr>
          <p:cNvPr id="21" name="Picture Placeholder 20" descr="A picture containing the beach at sunset.">
            <a:extLst>
              <a:ext uri="{FF2B5EF4-FFF2-40B4-BE49-F238E27FC236}">
                <a16:creationId xmlns:a16="http://schemas.microsoft.com/office/drawing/2014/main" id="{276F3BB0-A135-00C0-D2D2-74E15519C08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58387" y="636588"/>
            <a:ext cx="1735138" cy="1736725"/>
          </a:xfrm>
        </p:spPr>
      </p:pic>
    </p:spTree>
    <p:extLst>
      <p:ext uri="{BB962C8B-B14F-4D97-AF65-F5344CB8AC3E}">
        <p14:creationId xmlns:p14="http://schemas.microsoft.com/office/powerpoint/2010/main" val="3299428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C773B5-2A4F-EADB-9536-B26801562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7192" y="534438"/>
            <a:ext cx="6499707" cy="546745"/>
          </a:xfrm>
        </p:spPr>
        <p:txBody>
          <a:bodyPr/>
          <a:lstStyle/>
          <a:p>
            <a:r>
              <a:rPr lang="en-US"/>
              <a:t>Community Engagement (So Far)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B36C9-339E-C39D-635F-EF423BC29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2040 COMPREHENSIVE PLAN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4E06FB-1020-BB5A-E3F1-20BFB4864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2CF48A-5525-0B15-0402-0BF82CB972C5}"/>
              </a:ext>
            </a:extLst>
          </p:cNvPr>
          <p:cNvSpPr txBox="1"/>
          <p:nvPr/>
        </p:nvSpPr>
        <p:spPr>
          <a:xfrm>
            <a:off x="19651" y="1518620"/>
            <a:ext cx="580997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3 Surveys </a:t>
            </a:r>
          </a:p>
          <a:p>
            <a:pPr marL="800100" lvl="1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9,000 responses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10 focus groups;10 public meetings</a:t>
            </a:r>
          </a:p>
          <a:p>
            <a:pPr marL="800100" lvl="1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1,500 participants 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65 total stakeholder meetings attended by staff</a:t>
            </a:r>
          </a:p>
          <a:p>
            <a:pPr>
              <a:buClr>
                <a:schemeClr val="bg1"/>
              </a:buClr>
            </a:pPr>
            <a:endParaRPr lang="en-US" sz="2000" dirty="0">
              <a:solidFill>
                <a:schemeClr val="bg1"/>
              </a:solidFill>
              <a:latin typeface="Metropolis"/>
            </a:endParaRPr>
          </a:p>
          <a:p>
            <a:pPr>
              <a:buClr>
                <a:schemeClr val="bg1"/>
              </a:buClr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What Staff Heard: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Be a city where people want to stay a lifetime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Balanced Growth </a:t>
            </a:r>
          </a:p>
          <a:p>
            <a:pPr marL="800100" lvl="1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Protect established neighborhoods</a:t>
            </a:r>
          </a:p>
          <a:p>
            <a:pPr marL="800100" lvl="1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Appropriate infill and redevelopment</a:t>
            </a:r>
          </a:p>
          <a:p>
            <a:pPr marL="800100" lvl="1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Maintain the Green Line </a:t>
            </a:r>
          </a:p>
          <a:p>
            <a:pPr marL="800100" lvl="1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Identify areas for Economic Development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Resiliency – environmental, social, and economic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Metropolis"/>
              </a:rPr>
              <a:t>Ability to walk, bike, drive, or use transit safely and efficiently </a:t>
            </a:r>
          </a:p>
        </p:txBody>
      </p:sp>
      <p:pic>
        <p:nvPicPr>
          <p:cNvPr id="10" name="Content Placeholder 4" descr="A group of people sitting at tables in a large room.&#10;">
            <a:extLst>
              <a:ext uri="{FF2B5EF4-FFF2-40B4-BE49-F238E27FC236}">
                <a16:creationId xmlns:a16="http://schemas.microsoft.com/office/drawing/2014/main" id="{DF5B09EC-37C2-B6B9-0981-9B3EB1A0F0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9374" t="25357" r="942" b="13256"/>
          <a:stretch/>
        </p:blipFill>
        <p:spPr>
          <a:xfrm>
            <a:off x="4930145" y="2394858"/>
            <a:ext cx="7117100" cy="2830791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97857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7">
            <a:extLst>
              <a:ext uri="{FF2B5EF4-FFF2-40B4-BE49-F238E27FC236}">
                <a16:creationId xmlns:a16="http://schemas.microsoft.com/office/drawing/2014/main" id="{C9B4B5A8-676E-BAE2-2843-5AEB8B4AA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A66D850-57CB-1D59-0D66-567AF79F0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2354127"/>
            <a:ext cx="3906715" cy="1785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Context Areas</a:t>
            </a:r>
          </a:p>
        </p:txBody>
      </p:sp>
      <p:pic>
        <p:nvPicPr>
          <p:cNvPr id="3" name="Picture 2" descr="Map showing the four context areas; the Coastal, Inland, Courthouse, and Rural Context Areas.">
            <a:extLst>
              <a:ext uri="{FF2B5EF4-FFF2-40B4-BE49-F238E27FC236}">
                <a16:creationId xmlns:a16="http://schemas.microsoft.com/office/drawing/2014/main" id="{7595FA80-610D-AE13-D5FE-F412BCBC4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877" y="229931"/>
            <a:ext cx="6439183" cy="639813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89B2C-1829-1833-62A3-9F5C84025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28700" y="6356350"/>
            <a:ext cx="62103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2040 COMPREHENSIVE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171FF-CF2E-0D01-B38E-75E1D855B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34184" y="6356350"/>
            <a:ext cx="5143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13EECE-E407-A343-A894-336829F63D8F}" type="slidenum">
              <a:rPr lang="en-US" sz="1200" dirty="0">
                <a:latin typeface="+mn-lt"/>
                <a:cs typeface="+mn-cs"/>
              </a:rPr>
              <a:pPr>
                <a:spcAft>
                  <a:spcPts val="600"/>
                </a:spcAft>
              </a:pPr>
              <a:t>3</a:t>
            </a:fld>
            <a:endParaRPr lang="en-US" sz="1200">
              <a:latin typeface="+mn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8143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89B2C-1829-1833-62A3-9F5C84025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28700" y="6356350"/>
            <a:ext cx="62103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2040 COMPREHENSIVE PLAN</a:t>
            </a:r>
            <a:endParaRPr lang="en-US" sz="1200" kern="1200">
              <a:solidFill>
                <a:schemeClr val="bg1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171FF-CF2E-0D01-B38E-75E1D855B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34184" y="6356350"/>
            <a:ext cx="5143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13EECE-E407-A343-A894-336829F63D8F}" type="slidenum">
              <a:rPr lang="en-US" sz="1200" dirty="0">
                <a:latin typeface="+mn-lt"/>
                <a:cs typeface="+mn-cs"/>
              </a:rPr>
              <a:pPr>
                <a:spcAft>
                  <a:spcPts val="600"/>
                </a:spcAft>
              </a:pPr>
              <a:t>4</a:t>
            </a:fld>
            <a:endParaRPr lang="en-US" sz="1200">
              <a:latin typeface="+mn-lt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3" name="Down Arrow 7">
            <a:extLst>
              <a:ext uri="{FF2B5EF4-FFF2-40B4-BE49-F238E27FC236}">
                <a16:creationId xmlns:a16="http://schemas.microsoft.com/office/drawing/2014/main" id="{374B7C6F-0D87-37DA-F745-0F5E5CE58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 descr="Map showing the Planning Areas and Districts of Virginia Beach in the Inland Context Area.">
            <a:extLst>
              <a:ext uri="{FF2B5EF4-FFF2-40B4-BE49-F238E27FC236}">
                <a16:creationId xmlns:a16="http://schemas.microsoft.com/office/drawing/2014/main" id="{DA66D850-57CB-1D59-0D66-567AF79F0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899" y="2084496"/>
            <a:ext cx="3226777" cy="2324519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Planning Areas &amp; Districts </a:t>
            </a:r>
          </a:p>
        </p:txBody>
      </p:sp>
      <p:pic>
        <p:nvPicPr>
          <p:cNvPr id="4" name="Picture 3" descr="Map of the Planning Areas and Districts of the Inland Context Area.">
            <a:extLst>
              <a:ext uri="{FF2B5EF4-FFF2-40B4-BE49-F238E27FC236}">
                <a16:creationId xmlns:a16="http://schemas.microsoft.com/office/drawing/2014/main" id="{74D6F0E4-B78E-5717-D43E-70C5B80287D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29"/>
          <a:stretch/>
        </p:blipFill>
        <p:spPr>
          <a:xfrm>
            <a:off x="4882274" y="643466"/>
            <a:ext cx="6570783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98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89B2C-1829-1833-62A3-9F5C84025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28700" y="6356350"/>
            <a:ext cx="62103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2040 COMPREHENSIVE PLAN</a:t>
            </a:r>
            <a:endParaRPr lang="en-US" sz="1200" kern="1200">
              <a:solidFill>
                <a:schemeClr val="bg1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171FF-CF2E-0D01-B38E-75E1D855B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34184" y="6356350"/>
            <a:ext cx="5143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13EECE-E407-A343-A894-336829F63D8F}" type="slidenum">
              <a:rPr lang="en-US" sz="1200" dirty="0">
                <a:latin typeface="+mn-lt"/>
                <a:cs typeface="+mn-cs"/>
              </a:rPr>
              <a:pPr>
                <a:spcAft>
                  <a:spcPts val="600"/>
                </a:spcAft>
              </a:pPr>
              <a:t>5</a:t>
            </a:fld>
            <a:endParaRPr lang="en-US" sz="1200">
              <a:latin typeface="+mn-lt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Down Arrow 7">
            <a:extLst>
              <a:ext uri="{FF2B5EF4-FFF2-40B4-BE49-F238E27FC236}">
                <a16:creationId xmlns:a16="http://schemas.microsoft.com/office/drawing/2014/main" id="{F23FCAAA-8FD2-AA7E-5F1D-D83E3D650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A66D850-57CB-1D59-0D66-567AF79F0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>
                <a:solidFill>
                  <a:srgbClr val="FFFFFF"/>
                </a:solidFill>
                <a:latin typeface="+mj-lt"/>
                <a:ea typeface="Calibri Light"/>
                <a:cs typeface="Calibri Light"/>
              </a:rPr>
              <a:t>Special Economic Growth Areas (SEGAs)</a:t>
            </a:r>
            <a:endParaRPr lang="en-US" sz="3600" kern="1200">
              <a:solidFill>
                <a:srgbClr val="FFFFFF"/>
              </a:solidFill>
              <a:latin typeface="+mj-lt"/>
              <a:ea typeface="Calibri Light"/>
              <a:cs typeface="Calibri Light"/>
            </a:endParaRPr>
          </a:p>
        </p:txBody>
      </p:sp>
      <p:pic>
        <p:nvPicPr>
          <p:cNvPr id="3" name="Picture 2" descr="Map of Virginia beach showing SEGA's">
            <a:extLst>
              <a:ext uri="{FF2B5EF4-FFF2-40B4-BE49-F238E27FC236}">
                <a16:creationId xmlns:a16="http://schemas.microsoft.com/office/drawing/2014/main" id="{D9266744-945E-4D16-EB35-C78CA00C7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3273" y="240082"/>
            <a:ext cx="6346521" cy="637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377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89B2C-1829-1833-62A3-9F5C84025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28700" y="6356350"/>
            <a:ext cx="62103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2040 COMPREHENSIVE PLAN</a:t>
            </a:r>
            <a:endParaRPr lang="en-US" sz="1200" kern="1200">
              <a:solidFill>
                <a:schemeClr val="bg1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171FF-CF2E-0D01-B38E-75E1D855B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34184" y="6356350"/>
            <a:ext cx="5143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13EECE-E407-A343-A894-336829F63D8F}" type="slidenum">
              <a:rPr lang="en-US" sz="1200" dirty="0">
                <a:latin typeface="+mn-lt"/>
                <a:cs typeface="+mn-cs"/>
              </a:rPr>
              <a:pPr>
                <a:spcAft>
                  <a:spcPts val="600"/>
                </a:spcAft>
              </a:pPr>
              <a:t>6</a:t>
            </a:fld>
            <a:endParaRPr lang="en-US" sz="1200">
              <a:latin typeface="+mn-lt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Down Arrow 7">
            <a:extLst>
              <a:ext uri="{FF2B5EF4-FFF2-40B4-BE49-F238E27FC236}">
                <a16:creationId xmlns:a16="http://schemas.microsoft.com/office/drawing/2014/main" id="{F23FCAAA-8FD2-AA7E-5F1D-D83E3D650B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A66D850-57CB-1D59-0D66-567AF79F0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+mj-lt"/>
                <a:ea typeface="Calibri Light"/>
                <a:cs typeface="Calibri Light"/>
              </a:rPr>
              <a:t>Strategic Growth Areas (SGAs)</a:t>
            </a:r>
            <a:endParaRPr lang="en-US" sz="3600" kern="1200" dirty="0">
              <a:solidFill>
                <a:srgbClr val="FFFFFF"/>
              </a:solidFill>
              <a:latin typeface="+mj-lt"/>
              <a:ea typeface="Calibri Light"/>
              <a:cs typeface="Calibri Light"/>
            </a:endParaRPr>
          </a:p>
        </p:txBody>
      </p:sp>
      <p:pic>
        <p:nvPicPr>
          <p:cNvPr id="8" name="Picture 7" descr="Map of Virginia beach showing SGA's">
            <a:extLst>
              <a:ext uri="{FF2B5EF4-FFF2-40B4-BE49-F238E27FC236}">
                <a16:creationId xmlns:a16="http://schemas.microsoft.com/office/drawing/2014/main" id="{2577DF58-4053-6945-8623-AEEAEB61B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074" y="427972"/>
            <a:ext cx="7351059" cy="562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216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A66D850-57CB-1D59-0D66-567AF79F0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Transition/Courthouse Context </a:t>
            </a:r>
            <a:br>
              <a:rPr lang="en-US" sz="3600" dirty="0">
                <a:latin typeface="+mj-lt"/>
                <a:ea typeface="+mj-ea"/>
                <a:cs typeface="+mj-cs"/>
              </a:rPr>
            </a:b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Area</a:t>
            </a:r>
          </a:p>
        </p:txBody>
      </p:sp>
      <p:pic>
        <p:nvPicPr>
          <p:cNvPr id="3" name="Picture 2" descr="Map of the Courthouse (previously Transition) Context Area. Name may be refined again.">
            <a:extLst>
              <a:ext uri="{FF2B5EF4-FFF2-40B4-BE49-F238E27FC236}">
                <a16:creationId xmlns:a16="http://schemas.microsoft.com/office/drawing/2014/main" id="{25127B77-95B8-8E4E-6382-B111F6692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247" y="246325"/>
            <a:ext cx="6502660" cy="647515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89B2C-1829-1833-62A3-9F5C84025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28700" y="6356350"/>
            <a:ext cx="62103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2040 COMPREHENSIVE PLAN</a:t>
            </a:r>
            <a:endParaRPr lang="en-US" sz="1200" kern="1200">
              <a:solidFill>
                <a:schemeClr val="bg1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171FF-CF2E-0D01-B38E-75E1D855B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34184" y="6356350"/>
            <a:ext cx="5143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13EECE-E407-A343-A894-336829F63D8F}" type="slidenum">
              <a:rPr lang="en-US" sz="1200" dirty="0">
                <a:latin typeface="+mn-lt"/>
                <a:cs typeface="+mn-cs"/>
              </a:rPr>
              <a:pPr>
                <a:spcAft>
                  <a:spcPts val="600"/>
                </a:spcAft>
              </a:pPr>
              <a:t>7</a:t>
            </a:fld>
            <a:endParaRPr lang="en-US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6661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A66D850-57CB-1D59-0D66-567AF79F0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3" y="2154835"/>
            <a:ext cx="2268669" cy="2523811"/>
          </a:xfr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Transition/</a:t>
            </a:r>
            <a:br>
              <a:rPr lang="en-US" sz="2400" dirty="0">
                <a:solidFill>
                  <a:srgbClr val="FFFFFF"/>
                </a:solidFill>
                <a:latin typeface="+mj-lt"/>
                <a:ea typeface="Calibri Light"/>
                <a:cs typeface="Calibri Light"/>
              </a:rPr>
            </a:br>
            <a:r>
              <a:rPr lang="en-US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Courthouse Context</a:t>
            </a:r>
            <a: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Area</a:t>
            </a:r>
            <a:r>
              <a:rPr lang="en-US" sz="24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&amp; Economic Development Opportunities</a:t>
            </a:r>
            <a:endParaRPr lang="en-US" sz="2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Map showing the area between the Blue Line and Green Line with neighborhoods, publicly owned property, and City owned property within the extent of the map.">
            <a:extLst>
              <a:ext uri="{FF2B5EF4-FFF2-40B4-BE49-F238E27FC236}">
                <a16:creationId xmlns:a16="http://schemas.microsoft.com/office/drawing/2014/main" id="{25127B77-95B8-8E4E-6382-B111F6692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4083" y="-516"/>
            <a:ext cx="8766354" cy="685925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89B2C-1829-1833-62A3-9F5C84025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2577" y="6356350"/>
            <a:ext cx="62103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2040 COMPREHENSIVE PLAN</a:t>
            </a:r>
            <a:endParaRPr lang="en-US" sz="1200" kern="1200">
              <a:solidFill>
                <a:schemeClr val="bg1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171FF-CF2E-0D01-B38E-75E1D855B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34184" y="6356350"/>
            <a:ext cx="5143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13EECE-E407-A343-A894-336829F63D8F}" type="slidenum">
              <a:rPr lang="en-US" sz="1200" dirty="0">
                <a:latin typeface="+mn-lt"/>
                <a:cs typeface="+mn-cs"/>
              </a:rPr>
              <a:pPr>
                <a:spcAft>
                  <a:spcPts val="600"/>
                </a:spcAft>
              </a:pPr>
              <a:t>8</a:t>
            </a:fld>
            <a:endParaRPr lang="en-US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4983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89B2C-1829-1833-62A3-9F5C84025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28700" y="6356350"/>
            <a:ext cx="62103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2040 COMPREHENSIVE PLAN</a:t>
            </a:r>
            <a:endParaRPr lang="en-US" sz="1200" kern="1200">
              <a:solidFill>
                <a:schemeClr val="bg1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171FF-CF2E-0D01-B38E-75E1D855B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34184" y="6356350"/>
            <a:ext cx="5143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13EECE-E407-A343-A894-336829F63D8F}" type="slidenum">
              <a:rPr lang="en-US" sz="1200" dirty="0">
                <a:latin typeface="+mn-lt"/>
                <a:cs typeface="+mn-cs"/>
              </a:rPr>
              <a:pPr>
                <a:spcAft>
                  <a:spcPts val="600"/>
                </a:spcAft>
              </a:pPr>
              <a:t>9</a:t>
            </a:fld>
            <a:endParaRPr lang="en-US" sz="1200">
              <a:latin typeface="+mn-lt"/>
              <a:cs typeface="+mn-cs"/>
            </a:endParaRPr>
          </a:p>
        </p:txBody>
      </p:sp>
      <p:sp>
        <p:nvSpPr>
          <p:cNvPr id="4" name="Down Arrow 7">
            <a:extLst>
              <a:ext uri="{FF2B5EF4-FFF2-40B4-BE49-F238E27FC236}">
                <a16:creationId xmlns:a16="http://schemas.microsoft.com/office/drawing/2014/main" id="{14C41EDC-8DDA-8D39-0CBE-E19D05E1F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 descr="Image containing ideas from stakeholders regarding potential uses for recreation.">
            <a:extLst>
              <a:ext uri="{FF2B5EF4-FFF2-40B4-BE49-F238E27FC236}">
                <a16:creationId xmlns:a16="http://schemas.microsoft.com/office/drawing/2014/main" id="{DA66D850-57CB-1D59-0D66-567AF79F0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179" y="1791420"/>
            <a:ext cx="3285390" cy="289895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ITA Princess Anne Athletic Complex Plan: </a:t>
            </a:r>
            <a:br>
              <a:rPr lang="en-US" sz="36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6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Stakeholder Ideas</a:t>
            </a:r>
            <a:endParaRPr lang="en-US" sz="3600" kern="1200">
              <a:solidFill>
                <a:srgbClr val="FFFFFF"/>
              </a:solidFill>
              <a:latin typeface="+mj-lt"/>
              <a:ea typeface="Calibri Light"/>
              <a:cs typeface="Calibri Light"/>
            </a:endParaRPr>
          </a:p>
        </p:txBody>
      </p:sp>
      <p:pic>
        <p:nvPicPr>
          <p:cNvPr id="2" name="Picture 1" descr="Map of sketched ideas for the Interfacility Traffic Area Princess Anne Athletic Complex.">
            <a:extLst>
              <a:ext uri="{FF2B5EF4-FFF2-40B4-BE49-F238E27FC236}">
                <a16:creationId xmlns:a16="http://schemas.microsoft.com/office/drawing/2014/main" id="{AA5E7823-6977-C47E-5EEB-7D738D7AE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6615" y="76199"/>
            <a:ext cx="5137371" cy="664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307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A66D850-57CB-1D59-0D66-567AF79F0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446" y="1967265"/>
            <a:ext cx="3281563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Burton Station </a:t>
            </a:r>
            <a:r>
              <a:rPr lang="en-US" sz="36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SGA Master Plan</a:t>
            </a:r>
            <a:endParaRPr lang="en-US" sz="36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89B2C-1829-1833-62A3-9F5C84025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28700" y="6356350"/>
            <a:ext cx="62103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2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2040 COMPREHENSIVE PLAN</a:t>
            </a:r>
            <a:endParaRPr lang="en-US" sz="1200" kern="1200">
              <a:solidFill>
                <a:schemeClr val="bg1"/>
              </a:solidFill>
              <a:latin typeface="+mn-lt"/>
              <a:ea typeface="Calibri"/>
              <a:cs typeface="Calibri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171FF-CF2E-0D01-B38E-75E1D855B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34184" y="6356350"/>
            <a:ext cx="51434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113EECE-E407-A343-A894-336829F63D8F}" type="slidenum">
              <a:rPr lang="en-US" sz="1200" dirty="0">
                <a:latin typeface="+mn-lt"/>
                <a:cs typeface="+mn-cs"/>
              </a:rPr>
              <a:pPr>
                <a:spcAft>
                  <a:spcPts val="600"/>
                </a:spcAft>
              </a:pPr>
              <a:t>10</a:t>
            </a:fld>
            <a:endParaRPr lang="en-US" sz="1200">
              <a:latin typeface="+mn-lt"/>
              <a:cs typeface="+mn-cs"/>
            </a:endParaRPr>
          </a:p>
        </p:txBody>
      </p:sp>
      <p:pic>
        <p:nvPicPr>
          <p:cNvPr id="4" name="Picture 3" descr="Map of the Burton Station Strategic Growth Area Master Plan">
            <a:extLst>
              <a:ext uri="{FF2B5EF4-FFF2-40B4-BE49-F238E27FC236}">
                <a16:creationId xmlns:a16="http://schemas.microsoft.com/office/drawing/2014/main" id="{94EA1531-8279-C26F-C094-780BF7039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295" y="218938"/>
            <a:ext cx="6048375" cy="641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58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A66D850-57CB-1D59-0D66-567AF79F0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Verdana"/>
                <a:cs typeface="Calibri"/>
              </a:rPr>
              <a:t>Next Steps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3A51EFC-B4E9-6D22-9D21-462E69D7D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596" y="2344920"/>
            <a:ext cx="10699453" cy="3509615"/>
          </a:xfrm>
        </p:spPr>
        <p:txBody>
          <a:bodyPr vert="horz" lIns="0" tIns="0" rIns="0" bIns="0" rtlCol="0" anchor="t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Calibri"/>
                <a:ea typeface="Verdana"/>
                <a:cs typeface="Calibri"/>
              </a:rPr>
              <a:t>Staff and consultant are currently drafting Comprehensive Plan document.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Calibri"/>
                <a:ea typeface="Verdana"/>
                <a:cs typeface="Calibri"/>
              </a:rPr>
              <a:t>A </a:t>
            </a:r>
            <a:r>
              <a:rPr lang="en-US" u="sng" dirty="0">
                <a:latin typeface="Calibri"/>
                <a:ea typeface="Verdana"/>
                <a:cs typeface="Calibri"/>
              </a:rPr>
              <a:t>preliminary draft </a:t>
            </a:r>
            <a:r>
              <a:rPr lang="en-US" dirty="0">
                <a:latin typeface="Calibri"/>
                <a:ea typeface="Verdana"/>
                <a:cs typeface="Calibri"/>
              </a:rPr>
              <a:t>is expected to be available in early fall (September/October).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Calibri"/>
                <a:ea typeface="Verdana"/>
                <a:cs typeface="Calibri"/>
              </a:rPr>
              <a:t>Comp Plan draft documents will be reviewed internally by Planning and other departments, then by community 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Calibri"/>
                <a:ea typeface="Verdana"/>
                <a:cs typeface="Calibri"/>
              </a:rPr>
              <a:t>A workshop with the Planning Commission will be scheduled when a draft is prepared.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Calibri"/>
                <a:ea typeface="Verdana"/>
                <a:cs typeface="Calibri"/>
              </a:rPr>
              <a:t>Targeted Time of Adoption: Early 2025</a:t>
            </a: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89B2C-1829-1833-62A3-9F5C84025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2040 COMPREHENSIVE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171FF-CF2E-0D01-B38E-75E1D855B9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440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C1F6F-442E-94BC-9DC5-CD7A0E22C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9015" y="98539"/>
            <a:ext cx="4419600" cy="555781"/>
          </a:xfrm>
        </p:spPr>
        <p:txBody>
          <a:bodyPr/>
          <a:lstStyle/>
          <a:p>
            <a:r>
              <a:rPr lang="en-US" sz="3600">
                <a:latin typeface="Calibri"/>
                <a:ea typeface="Verdana"/>
                <a:cs typeface="Calibri"/>
              </a:rPr>
              <a:t>Thank you</a:t>
            </a:r>
            <a:endParaRPr lang="en-US" sz="3600"/>
          </a:p>
        </p:txBody>
      </p:sp>
      <p:pic>
        <p:nvPicPr>
          <p:cNvPr id="3" name="Picture 2" descr="Image that reads &quot;Comprehensive Plan 2040 imagineVB Navigating our Future&quot; ">
            <a:extLst>
              <a:ext uri="{FF2B5EF4-FFF2-40B4-BE49-F238E27FC236}">
                <a16:creationId xmlns:a16="http://schemas.microsoft.com/office/drawing/2014/main" id="{D7FBD25C-5E64-1AC6-FCBC-701FE71A1A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67"/>
          <a:stretch/>
        </p:blipFill>
        <p:spPr>
          <a:xfrm>
            <a:off x="0" y="665563"/>
            <a:ext cx="12190920" cy="36960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7BA09E-C400-660E-A9C5-F6CA3039DBC7}"/>
              </a:ext>
            </a:extLst>
          </p:cNvPr>
          <p:cNvSpPr txBox="1"/>
          <p:nvPr/>
        </p:nvSpPr>
        <p:spPr>
          <a:xfrm>
            <a:off x="4369694" y="5035898"/>
            <a:ext cx="3437876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</a:rPr>
              <a:t>Project Manager:</a:t>
            </a:r>
            <a:endParaRPr lang="en-US" sz="2000">
              <a:solidFill>
                <a:schemeClr val="bg1"/>
              </a:solidFill>
              <a:ea typeface="Calibri"/>
              <a:cs typeface="Calibri"/>
            </a:endParaRPr>
          </a:p>
          <a:p>
            <a:pPr algn="ctr"/>
            <a:r>
              <a:rPr lang="en-US" sz="2000">
                <a:solidFill>
                  <a:schemeClr val="bg1"/>
                </a:solidFill>
              </a:rPr>
              <a:t>Hank Morrison, AICP, CZA</a:t>
            </a:r>
            <a:endParaRPr lang="en-US" sz="2000">
              <a:solidFill>
                <a:schemeClr val="bg1"/>
              </a:solidFill>
              <a:ea typeface="Calibri"/>
              <a:cs typeface="Calibri"/>
            </a:endParaRPr>
          </a:p>
          <a:p>
            <a:pPr algn="ctr"/>
            <a:r>
              <a:rPr lang="en-US" sz="2000">
                <a:solidFill>
                  <a:schemeClr val="bg1"/>
                </a:solidFill>
              </a:rPr>
              <a:t>757-385-4319</a:t>
            </a:r>
            <a:endParaRPr lang="en-US" sz="2000">
              <a:solidFill>
                <a:schemeClr val="bg1"/>
              </a:solidFill>
              <a:ea typeface="Calibri"/>
              <a:cs typeface="Calibri"/>
            </a:endParaRPr>
          </a:p>
          <a:p>
            <a:pPr algn="ctr"/>
            <a:r>
              <a:rPr lang="en-US" sz="200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Jmorrison@vbgov.com</a:t>
            </a:r>
            <a:endParaRPr lang="en-US" sz="2000">
              <a:solidFill>
                <a:schemeClr val="bg1"/>
              </a:solidFill>
              <a:ea typeface="Calibri"/>
              <a:cs typeface="Calibri"/>
            </a:endParaRPr>
          </a:p>
          <a:p>
            <a:pPr algn="ctr"/>
            <a:r>
              <a:rPr lang="en-US" sz="200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CompPlan@vbgov.com</a:t>
            </a:r>
            <a:r>
              <a:rPr lang="en-US" sz="2400">
                <a:solidFill>
                  <a:schemeClr val="bg1"/>
                </a:solidFill>
              </a:rPr>
              <a:t> </a:t>
            </a:r>
            <a:endParaRPr lang="en-US" sz="24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2194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ty of VB-2023">
      <a:dk1>
        <a:srgbClr val="000000"/>
      </a:dk1>
      <a:lt1>
        <a:srgbClr val="FFFFFF"/>
      </a:lt1>
      <a:dk2>
        <a:srgbClr val="0B3B60"/>
      </a:dk2>
      <a:lt2>
        <a:srgbClr val="FFFFFF"/>
      </a:lt2>
      <a:accent1>
        <a:srgbClr val="1C99D6"/>
      </a:accent1>
      <a:accent2>
        <a:srgbClr val="38B449"/>
      </a:accent2>
      <a:accent3>
        <a:srgbClr val="F7BB16"/>
      </a:accent3>
      <a:accent4>
        <a:srgbClr val="F4923D"/>
      </a:accent4>
      <a:accent5>
        <a:srgbClr val="0B3B60"/>
      </a:accent5>
      <a:accent6>
        <a:srgbClr val="0B3B60"/>
      </a:accent6>
      <a:hlink>
        <a:srgbClr val="1C99D6"/>
      </a:hlink>
      <a:folHlink>
        <a:srgbClr val="F7BB1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0DA8E511AD8F4689E34523D239AE30" ma:contentTypeVersion="6" ma:contentTypeDescription="Create a new document." ma:contentTypeScope="" ma:versionID="d79dd304fd082459b09118d98c2d9ebb">
  <xsd:schema xmlns:xsd="http://www.w3.org/2001/XMLSchema" xmlns:xs="http://www.w3.org/2001/XMLSchema" xmlns:p="http://schemas.microsoft.com/office/2006/metadata/properties" xmlns:ns2="eb73ab11-a3e1-4d38-b4bf-55b789666524" xmlns:ns3="efc7a37f-40f8-477e-94c0-85519be2fe3d" targetNamespace="http://schemas.microsoft.com/office/2006/metadata/properties" ma:root="true" ma:fieldsID="bec3933f0a1ecea644f3ba0f988f113a" ns2:_="" ns3:_="">
    <xsd:import namespace="eb73ab11-a3e1-4d38-b4bf-55b789666524"/>
    <xsd:import namespace="efc7a37f-40f8-477e-94c0-85519be2fe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73ab11-a3e1-4d38-b4bf-55b7896665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c7a37f-40f8-477e-94c0-85519be2fe3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72446F-66CA-4AE0-B0B9-AF7227DE48E3}">
  <ds:schemaRefs>
    <ds:schemaRef ds:uri="eb73ab11-a3e1-4d38-b4bf-55b789666524"/>
    <ds:schemaRef ds:uri="efc7a37f-40f8-477e-94c0-85519be2fe3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585D9FB-9A09-431F-8799-4892FFD48492}">
  <ds:schemaRefs>
    <ds:schemaRef ds:uri="f8706010-580a-475a-9271-e08e2fdf019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D5D3A5C-D387-4DD9-9FCD-C98637CBF2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451</Words>
  <Application>Microsoft Office PowerPoint</Application>
  <PresentationFormat>Widescreen</PresentationFormat>
  <Paragraphs>75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Metropolis</vt:lpstr>
      <vt:lpstr>Office Theme</vt:lpstr>
      <vt:lpstr>ImagineVB 2040 Comprehensive Plan </vt:lpstr>
      <vt:lpstr>Community Engagement (So Far)</vt:lpstr>
      <vt:lpstr>Context Areas</vt:lpstr>
      <vt:lpstr>Planning Areas &amp; Districts </vt:lpstr>
      <vt:lpstr>Special Economic Growth Areas (SEGAs)</vt:lpstr>
      <vt:lpstr>Strategic Growth Areas (SGAs)</vt:lpstr>
      <vt:lpstr>Transition/Courthouse Context  Area</vt:lpstr>
      <vt:lpstr>Transition/ Courthouse Context Area &amp; Economic Development Opportunities</vt:lpstr>
      <vt:lpstr>ITA Princess Anne Athletic Complex Plan:  Stakeholder Ideas</vt:lpstr>
      <vt:lpstr>Burton Station SGA Master Plan</vt:lpstr>
      <vt:lpstr>Next Steps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OWENS, JEANNINE</dc:creator>
  <cp:lastModifiedBy>Kayla B. Dotson</cp:lastModifiedBy>
  <cp:revision>34</cp:revision>
  <cp:lastPrinted>2024-06-10T18:08:11Z</cp:lastPrinted>
  <dcterms:created xsi:type="dcterms:W3CDTF">2023-01-19T16:08:00Z</dcterms:created>
  <dcterms:modified xsi:type="dcterms:W3CDTF">2024-09-05T19:38:38Z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0x010100DD0DA8E511AD8F4689E34523D239AE30</vt:lpwstr>
  </property>
</Properties>
</file>