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83" r:id="rId4"/>
    <p:sldId id="258" r:id="rId5"/>
    <p:sldId id="291" r:id="rId6"/>
    <p:sldId id="285" r:id="rId7"/>
    <p:sldId id="287" r:id="rId8"/>
    <p:sldId id="286" r:id="rId9"/>
    <p:sldId id="288" r:id="rId10"/>
    <p:sldId id="259" r:id="rId11"/>
    <p:sldId id="266" r:id="rId12"/>
    <p:sldId id="278" r:id="rId13"/>
    <p:sldId id="280" r:id="rId14"/>
    <p:sldId id="267" r:id="rId15"/>
    <p:sldId id="268" r:id="rId16"/>
    <p:sldId id="269" r:id="rId17"/>
    <p:sldId id="279" r:id="rId18"/>
    <p:sldId id="270" r:id="rId19"/>
    <p:sldId id="271" r:id="rId20"/>
    <p:sldId id="281" r:id="rId21"/>
    <p:sldId id="272" r:id="rId22"/>
    <p:sldId id="273" r:id="rId23"/>
    <p:sldId id="274" r:id="rId24"/>
    <p:sldId id="296" r:id="rId25"/>
    <p:sldId id="275" r:id="rId26"/>
    <p:sldId id="290" r:id="rId27"/>
    <p:sldId id="260" r:id="rId28"/>
    <p:sldId id="261" r:id="rId29"/>
    <p:sldId id="289" r:id="rId30"/>
    <p:sldId id="293" r:id="rId31"/>
    <p:sldId id="298" r:id="rId32"/>
    <p:sldId id="299" r:id="rId33"/>
    <p:sldId id="300" r:id="rId34"/>
    <p:sldId id="301" r:id="rId35"/>
    <p:sldId id="302" r:id="rId36"/>
    <p:sldId id="262" r:id="rId37"/>
    <p:sldId id="294" r:id="rId38"/>
    <p:sldId id="295" r:id="rId39"/>
    <p:sldId id="263" r:id="rId40"/>
    <p:sldId id="276" r:id="rId41"/>
    <p:sldId id="265" r:id="rId42"/>
    <p:sldId id="297"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7.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7.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543DD2-7B89-4E83-BBFA-FF8CDE52D39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29195E0-17BF-4812-A00E-6FDEF889FF24}">
      <dgm:prSet/>
      <dgm:spPr/>
      <dgm:t>
        <a:bodyPr/>
        <a:lstStyle/>
        <a:p>
          <a:r>
            <a:rPr lang="en-US" dirty="0"/>
            <a:t>Scams and cyber threats are widespread.</a:t>
          </a:r>
        </a:p>
      </dgm:t>
    </dgm:pt>
    <dgm:pt modelId="{F1570106-CB43-4D82-A0B0-639CB7435759}" type="parTrans" cxnId="{F2677984-D4A2-4094-AF97-0CA5CC9853B3}">
      <dgm:prSet/>
      <dgm:spPr/>
      <dgm:t>
        <a:bodyPr/>
        <a:lstStyle/>
        <a:p>
          <a:endParaRPr lang="en-US"/>
        </a:p>
      </dgm:t>
    </dgm:pt>
    <dgm:pt modelId="{2F6A3A3D-58EE-4F3B-B069-297BD4E89F8F}" type="sibTrans" cxnId="{F2677984-D4A2-4094-AF97-0CA5CC9853B3}">
      <dgm:prSet/>
      <dgm:spPr/>
      <dgm:t>
        <a:bodyPr/>
        <a:lstStyle/>
        <a:p>
          <a:endParaRPr lang="en-US"/>
        </a:p>
      </dgm:t>
    </dgm:pt>
    <dgm:pt modelId="{2CF3D4B9-8033-42EC-A2F2-ED9A31580856}">
      <dgm:prSet/>
      <dgm:spPr/>
      <dgm:t>
        <a:bodyPr/>
        <a:lstStyle/>
        <a:p>
          <a:r>
            <a:rPr lang="en-US" dirty="0"/>
            <a:t>Over $12.5 billion lost to scams in 2023 (FBI Internet Crime Report).</a:t>
          </a:r>
        </a:p>
      </dgm:t>
    </dgm:pt>
    <dgm:pt modelId="{6DF6D5CF-477D-47AE-A586-56C9D5EA8E9E}" type="parTrans" cxnId="{8BC26950-4E85-42B6-9D1F-38EA2FD0105B}">
      <dgm:prSet/>
      <dgm:spPr/>
      <dgm:t>
        <a:bodyPr/>
        <a:lstStyle/>
        <a:p>
          <a:endParaRPr lang="en-US"/>
        </a:p>
      </dgm:t>
    </dgm:pt>
    <dgm:pt modelId="{D19889D4-5E8B-40A2-A476-291F4C2A8B5D}" type="sibTrans" cxnId="{8BC26950-4E85-42B6-9D1F-38EA2FD0105B}">
      <dgm:prSet/>
      <dgm:spPr/>
      <dgm:t>
        <a:bodyPr/>
        <a:lstStyle/>
        <a:p>
          <a:endParaRPr lang="en-US"/>
        </a:p>
      </dgm:t>
    </dgm:pt>
    <dgm:pt modelId="{3DFBCF32-092A-4C4A-A1B7-AEE089097F65}">
      <dgm:prSet/>
      <dgm:spPr/>
      <dgm:t>
        <a:bodyPr/>
        <a:lstStyle/>
        <a:p>
          <a:r>
            <a:rPr lang="en-US" dirty="0"/>
            <a:t>Financial and emotional impacts can be devastating.</a:t>
          </a:r>
        </a:p>
      </dgm:t>
    </dgm:pt>
    <dgm:pt modelId="{B2F5B79D-ED44-4100-BEE4-8A942801D9DE}" type="parTrans" cxnId="{59DCED57-CC13-42DA-85D0-4986610B414D}">
      <dgm:prSet/>
      <dgm:spPr/>
      <dgm:t>
        <a:bodyPr/>
        <a:lstStyle/>
        <a:p>
          <a:endParaRPr lang="en-US"/>
        </a:p>
      </dgm:t>
    </dgm:pt>
    <dgm:pt modelId="{F56D8335-994D-40C1-9B74-E367EE15E1D4}" type="sibTrans" cxnId="{59DCED57-CC13-42DA-85D0-4986610B414D}">
      <dgm:prSet/>
      <dgm:spPr/>
      <dgm:t>
        <a:bodyPr/>
        <a:lstStyle/>
        <a:p>
          <a:endParaRPr lang="en-US"/>
        </a:p>
      </dgm:t>
    </dgm:pt>
    <dgm:pt modelId="{690E8501-98B4-45E3-A915-C73BA1CA0270}">
      <dgm:prSet/>
      <dgm:spPr/>
      <dgm:t>
        <a:bodyPr/>
        <a:lstStyle/>
        <a:p>
          <a:r>
            <a:rPr lang="en-US" dirty="0"/>
            <a:t>Staying informed is essential to protect yourself.</a:t>
          </a:r>
        </a:p>
      </dgm:t>
    </dgm:pt>
    <dgm:pt modelId="{AB942920-85CC-4DC7-9198-370D41DA8319}" type="parTrans" cxnId="{3DBCC151-1296-4A0A-A9A8-CCE3F70DE91B}">
      <dgm:prSet/>
      <dgm:spPr/>
      <dgm:t>
        <a:bodyPr/>
        <a:lstStyle/>
        <a:p>
          <a:endParaRPr lang="en-US"/>
        </a:p>
      </dgm:t>
    </dgm:pt>
    <dgm:pt modelId="{51F13051-A3DF-44A8-9000-C221AEA10E50}" type="sibTrans" cxnId="{3DBCC151-1296-4A0A-A9A8-CCE3F70DE91B}">
      <dgm:prSet/>
      <dgm:spPr/>
      <dgm:t>
        <a:bodyPr/>
        <a:lstStyle/>
        <a:p>
          <a:endParaRPr lang="en-US"/>
        </a:p>
      </dgm:t>
    </dgm:pt>
    <dgm:pt modelId="{8B41F889-0A65-48E3-B31A-45681FAA54F4}" type="pres">
      <dgm:prSet presAssocID="{E7543DD2-7B89-4E83-BBFA-FF8CDE52D39B}" presName="root" presStyleCnt="0">
        <dgm:presLayoutVars>
          <dgm:dir/>
          <dgm:resizeHandles val="exact"/>
        </dgm:presLayoutVars>
      </dgm:prSet>
      <dgm:spPr/>
    </dgm:pt>
    <dgm:pt modelId="{424175CE-B1C9-4F2F-B62E-C5543DF41A98}" type="pres">
      <dgm:prSet presAssocID="{429195E0-17BF-4812-A00E-6FDEF889FF24}" presName="compNode" presStyleCnt="0"/>
      <dgm:spPr/>
    </dgm:pt>
    <dgm:pt modelId="{F94824A6-E512-47F3-AC05-29B3991AEF7B}" type="pres">
      <dgm:prSet presAssocID="{429195E0-17BF-4812-A00E-6FDEF889FF24}" presName="bgRect" presStyleLbl="bgShp" presStyleIdx="0" presStyleCnt="4"/>
      <dgm:spPr/>
    </dgm:pt>
    <dgm:pt modelId="{C6414C6F-3B74-46ED-9186-68B8F9CF456E}" type="pres">
      <dgm:prSet presAssocID="{429195E0-17BF-4812-A00E-6FDEF889FF2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ady bug"/>
        </a:ext>
      </dgm:extLst>
    </dgm:pt>
    <dgm:pt modelId="{C97D7247-81B9-4B1C-AF79-539767067B5A}" type="pres">
      <dgm:prSet presAssocID="{429195E0-17BF-4812-A00E-6FDEF889FF24}" presName="spaceRect" presStyleCnt="0"/>
      <dgm:spPr/>
    </dgm:pt>
    <dgm:pt modelId="{96DD0716-4391-4CC5-AE3D-9CF42323CE52}" type="pres">
      <dgm:prSet presAssocID="{429195E0-17BF-4812-A00E-6FDEF889FF24}" presName="parTx" presStyleLbl="revTx" presStyleIdx="0" presStyleCnt="4">
        <dgm:presLayoutVars>
          <dgm:chMax val="0"/>
          <dgm:chPref val="0"/>
        </dgm:presLayoutVars>
      </dgm:prSet>
      <dgm:spPr/>
    </dgm:pt>
    <dgm:pt modelId="{CCA62EEA-3384-4FF9-9AE7-48E42B8A19B7}" type="pres">
      <dgm:prSet presAssocID="{2F6A3A3D-58EE-4F3B-B069-297BD4E89F8F}" presName="sibTrans" presStyleCnt="0"/>
      <dgm:spPr/>
    </dgm:pt>
    <dgm:pt modelId="{A57966EB-5D9B-4867-9910-FE517EDC572C}" type="pres">
      <dgm:prSet presAssocID="{2CF3D4B9-8033-42EC-A2F2-ED9A31580856}" presName="compNode" presStyleCnt="0"/>
      <dgm:spPr/>
    </dgm:pt>
    <dgm:pt modelId="{B6B0CA62-C1D0-4A05-B93B-B576F9DA7D4B}" type="pres">
      <dgm:prSet presAssocID="{2CF3D4B9-8033-42EC-A2F2-ED9A31580856}" presName="bgRect" presStyleLbl="bgShp" presStyleIdx="1" presStyleCnt="4"/>
      <dgm:spPr/>
    </dgm:pt>
    <dgm:pt modelId="{754C1E37-AEE1-42EE-9A38-92C4E3B3F72B}" type="pres">
      <dgm:prSet presAssocID="{2CF3D4B9-8033-42EC-A2F2-ED9A3158085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atellite"/>
        </a:ext>
      </dgm:extLst>
    </dgm:pt>
    <dgm:pt modelId="{92000910-CB05-4042-8741-6C63A92E13A9}" type="pres">
      <dgm:prSet presAssocID="{2CF3D4B9-8033-42EC-A2F2-ED9A31580856}" presName="spaceRect" presStyleCnt="0"/>
      <dgm:spPr/>
    </dgm:pt>
    <dgm:pt modelId="{3A68014C-8277-474D-8F26-638BEB1C88F3}" type="pres">
      <dgm:prSet presAssocID="{2CF3D4B9-8033-42EC-A2F2-ED9A31580856}" presName="parTx" presStyleLbl="revTx" presStyleIdx="1" presStyleCnt="4">
        <dgm:presLayoutVars>
          <dgm:chMax val="0"/>
          <dgm:chPref val="0"/>
        </dgm:presLayoutVars>
      </dgm:prSet>
      <dgm:spPr/>
    </dgm:pt>
    <dgm:pt modelId="{F7274DCB-CD3F-4750-BB24-46267FB96F5D}" type="pres">
      <dgm:prSet presAssocID="{D19889D4-5E8B-40A2-A476-291F4C2A8B5D}" presName="sibTrans" presStyleCnt="0"/>
      <dgm:spPr/>
    </dgm:pt>
    <dgm:pt modelId="{D27FDF88-8638-40DE-B99E-CA2E535D866A}" type="pres">
      <dgm:prSet presAssocID="{3DFBCF32-092A-4C4A-A1B7-AEE089097F65}" presName="compNode" presStyleCnt="0"/>
      <dgm:spPr/>
    </dgm:pt>
    <dgm:pt modelId="{AEE42E28-B8BC-4343-81CD-8257285154F5}" type="pres">
      <dgm:prSet presAssocID="{3DFBCF32-092A-4C4A-A1B7-AEE089097F65}" presName="bgRect" presStyleLbl="bgShp" presStyleIdx="2" presStyleCnt="4"/>
      <dgm:spPr/>
    </dgm:pt>
    <dgm:pt modelId="{54D8B087-DC2D-42AB-B60A-93CB68512E43}" type="pres">
      <dgm:prSet presAssocID="{3DFBCF32-092A-4C4A-A1B7-AEE089097F6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1FF22878-7A1F-42B8-B550-0C76112712A8}" type="pres">
      <dgm:prSet presAssocID="{3DFBCF32-092A-4C4A-A1B7-AEE089097F65}" presName="spaceRect" presStyleCnt="0"/>
      <dgm:spPr/>
    </dgm:pt>
    <dgm:pt modelId="{3B1022A2-EEFB-4A08-9D58-3B45DE5007D1}" type="pres">
      <dgm:prSet presAssocID="{3DFBCF32-092A-4C4A-A1B7-AEE089097F65}" presName="parTx" presStyleLbl="revTx" presStyleIdx="2" presStyleCnt="4">
        <dgm:presLayoutVars>
          <dgm:chMax val="0"/>
          <dgm:chPref val="0"/>
        </dgm:presLayoutVars>
      </dgm:prSet>
      <dgm:spPr/>
    </dgm:pt>
    <dgm:pt modelId="{428BEE62-9DDF-48FF-B05E-5D0C388A84B0}" type="pres">
      <dgm:prSet presAssocID="{F56D8335-994D-40C1-9B74-E367EE15E1D4}" presName="sibTrans" presStyleCnt="0"/>
      <dgm:spPr/>
    </dgm:pt>
    <dgm:pt modelId="{60AF96B1-F99F-423A-97C9-5688052BC960}" type="pres">
      <dgm:prSet presAssocID="{690E8501-98B4-45E3-A915-C73BA1CA0270}" presName="compNode" presStyleCnt="0"/>
      <dgm:spPr/>
    </dgm:pt>
    <dgm:pt modelId="{FFC0C693-0B68-4B51-9425-54E119F7B6CF}" type="pres">
      <dgm:prSet presAssocID="{690E8501-98B4-45E3-A915-C73BA1CA0270}" presName="bgRect" presStyleLbl="bgShp" presStyleIdx="3" presStyleCnt="4"/>
      <dgm:spPr/>
    </dgm:pt>
    <dgm:pt modelId="{7AAF5574-5107-45B6-A3EB-F636427EF759}" type="pres">
      <dgm:prSet presAssocID="{690E8501-98B4-45E3-A915-C73BA1CA027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irst Aid Kit"/>
        </a:ext>
      </dgm:extLst>
    </dgm:pt>
    <dgm:pt modelId="{BEBEF685-1721-4635-80A2-313022F2E3E6}" type="pres">
      <dgm:prSet presAssocID="{690E8501-98B4-45E3-A915-C73BA1CA0270}" presName="spaceRect" presStyleCnt="0"/>
      <dgm:spPr/>
    </dgm:pt>
    <dgm:pt modelId="{5F04C408-60E5-4C03-BCDE-563F88C68981}" type="pres">
      <dgm:prSet presAssocID="{690E8501-98B4-45E3-A915-C73BA1CA0270}" presName="parTx" presStyleLbl="revTx" presStyleIdx="3" presStyleCnt="4">
        <dgm:presLayoutVars>
          <dgm:chMax val="0"/>
          <dgm:chPref val="0"/>
        </dgm:presLayoutVars>
      </dgm:prSet>
      <dgm:spPr/>
    </dgm:pt>
  </dgm:ptLst>
  <dgm:cxnLst>
    <dgm:cxn modelId="{E7069926-4E68-41FB-A6D5-1BA7E133512C}" type="presOf" srcId="{E7543DD2-7B89-4E83-BBFA-FF8CDE52D39B}" destId="{8B41F889-0A65-48E3-B31A-45681FAA54F4}" srcOrd="0" destOrd="0" presId="urn:microsoft.com/office/officeart/2018/2/layout/IconVerticalSolidList"/>
    <dgm:cxn modelId="{04A5653F-EDE3-434D-A870-35DE7FE2EA1A}" type="presOf" srcId="{2CF3D4B9-8033-42EC-A2F2-ED9A31580856}" destId="{3A68014C-8277-474D-8F26-638BEB1C88F3}" srcOrd="0" destOrd="0" presId="urn:microsoft.com/office/officeart/2018/2/layout/IconVerticalSolidList"/>
    <dgm:cxn modelId="{B5BE5A62-B342-40F5-B1BA-FC818A0F2167}" type="presOf" srcId="{690E8501-98B4-45E3-A915-C73BA1CA0270}" destId="{5F04C408-60E5-4C03-BCDE-563F88C68981}" srcOrd="0" destOrd="0" presId="urn:microsoft.com/office/officeart/2018/2/layout/IconVerticalSolidList"/>
    <dgm:cxn modelId="{3CD61E63-C693-4E0D-BAAC-46769B2A9FC2}" type="presOf" srcId="{429195E0-17BF-4812-A00E-6FDEF889FF24}" destId="{96DD0716-4391-4CC5-AE3D-9CF42323CE52}" srcOrd="0" destOrd="0" presId="urn:microsoft.com/office/officeart/2018/2/layout/IconVerticalSolidList"/>
    <dgm:cxn modelId="{9C8FEB64-797B-4096-8666-9D4EE9935E3B}" type="presOf" srcId="{3DFBCF32-092A-4C4A-A1B7-AEE089097F65}" destId="{3B1022A2-EEFB-4A08-9D58-3B45DE5007D1}" srcOrd="0" destOrd="0" presId="urn:microsoft.com/office/officeart/2018/2/layout/IconVerticalSolidList"/>
    <dgm:cxn modelId="{8BC26950-4E85-42B6-9D1F-38EA2FD0105B}" srcId="{E7543DD2-7B89-4E83-BBFA-FF8CDE52D39B}" destId="{2CF3D4B9-8033-42EC-A2F2-ED9A31580856}" srcOrd="1" destOrd="0" parTransId="{6DF6D5CF-477D-47AE-A586-56C9D5EA8E9E}" sibTransId="{D19889D4-5E8B-40A2-A476-291F4C2A8B5D}"/>
    <dgm:cxn modelId="{3DBCC151-1296-4A0A-A9A8-CCE3F70DE91B}" srcId="{E7543DD2-7B89-4E83-BBFA-FF8CDE52D39B}" destId="{690E8501-98B4-45E3-A915-C73BA1CA0270}" srcOrd="3" destOrd="0" parTransId="{AB942920-85CC-4DC7-9198-370D41DA8319}" sibTransId="{51F13051-A3DF-44A8-9000-C221AEA10E50}"/>
    <dgm:cxn modelId="{59DCED57-CC13-42DA-85D0-4986610B414D}" srcId="{E7543DD2-7B89-4E83-BBFA-FF8CDE52D39B}" destId="{3DFBCF32-092A-4C4A-A1B7-AEE089097F65}" srcOrd="2" destOrd="0" parTransId="{B2F5B79D-ED44-4100-BEE4-8A942801D9DE}" sibTransId="{F56D8335-994D-40C1-9B74-E367EE15E1D4}"/>
    <dgm:cxn modelId="{F2677984-D4A2-4094-AF97-0CA5CC9853B3}" srcId="{E7543DD2-7B89-4E83-BBFA-FF8CDE52D39B}" destId="{429195E0-17BF-4812-A00E-6FDEF889FF24}" srcOrd="0" destOrd="0" parTransId="{F1570106-CB43-4D82-A0B0-639CB7435759}" sibTransId="{2F6A3A3D-58EE-4F3B-B069-297BD4E89F8F}"/>
    <dgm:cxn modelId="{B15C0558-DFC3-4618-956A-9C4E57C97224}" type="presParOf" srcId="{8B41F889-0A65-48E3-B31A-45681FAA54F4}" destId="{424175CE-B1C9-4F2F-B62E-C5543DF41A98}" srcOrd="0" destOrd="0" presId="urn:microsoft.com/office/officeart/2018/2/layout/IconVerticalSolidList"/>
    <dgm:cxn modelId="{94AA1AAC-F5B4-410E-8182-355BED631CB1}" type="presParOf" srcId="{424175CE-B1C9-4F2F-B62E-C5543DF41A98}" destId="{F94824A6-E512-47F3-AC05-29B3991AEF7B}" srcOrd="0" destOrd="0" presId="urn:microsoft.com/office/officeart/2018/2/layout/IconVerticalSolidList"/>
    <dgm:cxn modelId="{7AE41F0F-B911-4F7D-85CC-3EE3B6277A87}" type="presParOf" srcId="{424175CE-B1C9-4F2F-B62E-C5543DF41A98}" destId="{C6414C6F-3B74-46ED-9186-68B8F9CF456E}" srcOrd="1" destOrd="0" presId="urn:microsoft.com/office/officeart/2018/2/layout/IconVerticalSolidList"/>
    <dgm:cxn modelId="{CCEFCE06-727C-4334-857C-7CDF9D6AEA49}" type="presParOf" srcId="{424175CE-B1C9-4F2F-B62E-C5543DF41A98}" destId="{C97D7247-81B9-4B1C-AF79-539767067B5A}" srcOrd="2" destOrd="0" presId="urn:microsoft.com/office/officeart/2018/2/layout/IconVerticalSolidList"/>
    <dgm:cxn modelId="{5552A383-EDB1-42F3-957A-806CC22F3612}" type="presParOf" srcId="{424175CE-B1C9-4F2F-B62E-C5543DF41A98}" destId="{96DD0716-4391-4CC5-AE3D-9CF42323CE52}" srcOrd="3" destOrd="0" presId="urn:microsoft.com/office/officeart/2018/2/layout/IconVerticalSolidList"/>
    <dgm:cxn modelId="{074B8D66-8309-4527-82E3-ED2E71D8E1B9}" type="presParOf" srcId="{8B41F889-0A65-48E3-B31A-45681FAA54F4}" destId="{CCA62EEA-3384-4FF9-9AE7-48E42B8A19B7}" srcOrd="1" destOrd="0" presId="urn:microsoft.com/office/officeart/2018/2/layout/IconVerticalSolidList"/>
    <dgm:cxn modelId="{E2CD36A6-CFC3-4F4C-AC52-D9797E82AC19}" type="presParOf" srcId="{8B41F889-0A65-48E3-B31A-45681FAA54F4}" destId="{A57966EB-5D9B-4867-9910-FE517EDC572C}" srcOrd="2" destOrd="0" presId="urn:microsoft.com/office/officeart/2018/2/layout/IconVerticalSolidList"/>
    <dgm:cxn modelId="{A5AE7CF2-0C94-4D4A-99CB-F6522EF7CD85}" type="presParOf" srcId="{A57966EB-5D9B-4867-9910-FE517EDC572C}" destId="{B6B0CA62-C1D0-4A05-B93B-B576F9DA7D4B}" srcOrd="0" destOrd="0" presId="urn:microsoft.com/office/officeart/2018/2/layout/IconVerticalSolidList"/>
    <dgm:cxn modelId="{0DCE39C5-3716-45F4-8216-8322A0BAC34B}" type="presParOf" srcId="{A57966EB-5D9B-4867-9910-FE517EDC572C}" destId="{754C1E37-AEE1-42EE-9A38-92C4E3B3F72B}" srcOrd="1" destOrd="0" presId="urn:microsoft.com/office/officeart/2018/2/layout/IconVerticalSolidList"/>
    <dgm:cxn modelId="{7A220780-72BC-4E0B-A160-1983ED7A3CDC}" type="presParOf" srcId="{A57966EB-5D9B-4867-9910-FE517EDC572C}" destId="{92000910-CB05-4042-8741-6C63A92E13A9}" srcOrd="2" destOrd="0" presId="urn:microsoft.com/office/officeart/2018/2/layout/IconVerticalSolidList"/>
    <dgm:cxn modelId="{599C65DD-23EF-4DE5-A856-5BF230B9FA9E}" type="presParOf" srcId="{A57966EB-5D9B-4867-9910-FE517EDC572C}" destId="{3A68014C-8277-474D-8F26-638BEB1C88F3}" srcOrd="3" destOrd="0" presId="urn:microsoft.com/office/officeart/2018/2/layout/IconVerticalSolidList"/>
    <dgm:cxn modelId="{FB4BC477-1C74-426D-97D4-6C86701BFEB0}" type="presParOf" srcId="{8B41F889-0A65-48E3-B31A-45681FAA54F4}" destId="{F7274DCB-CD3F-4750-BB24-46267FB96F5D}" srcOrd="3" destOrd="0" presId="urn:microsoft.com/office/officeart/2018/2/layout/IconVerticalSolidList"/>
    <dgm:cxn modelId="{33E081DA-3D20-45A4-B90B-E2C40C14B2D9}" type="presParOf" srcId="{8B41F889-0A65-48E3-B31A-45681FAA54F4}" destId="{D27FDF88-8638-40DE-B99E-CA2E535D866A}" srcOrd="4" destOrd="0" presId="urn:microsoft.com/office/officeart/2018/2/layout/IconVerticalSolidList"/>
    <dgm:cxn modelId="{278AFD3A-2BDF-4531-97C3-31C0320C4ECB}" type="presParOf" srcId="{D27FDF88-8638-40DE-B99E-CA2E535D866A}" destId="{AEE42E28-B8BC-4343-81CD-8257285154F5}" srcOrd="0" destOrd="0" presId="urn:microsoft.com/office/officeart/2018/2/layout/IconVerticalSolidList"/>
    <dgm:cxn modelId="{B5A3A3CB-922C-4B64-86BD-0C67B9212D99}" type="presParOf" srcId="{D27FDF88-8638-40DE-B99E-CA2E535D866A}" destId="{54D8B087-DC2D-42AB-B60A-93CB68512E43}" srcOrd="1" destOrd="0" presId="urn:microsoft.com/office/officeart/2018/2/layout/IconVerticalSolidList"/>
    <dgm:cxn modelId="{4BAD373D-CA16-445C-B6EC-3C8374DC57B6}" type="presParOf" srcId="{D27FDF88-8638-40DE-B99E-CA2E535D866A}" destId="{1FF22878-7A1F-42B8-B550-0C76112712A8}" srcOrd="2" destOrd="0" presId="urn:microsoft.com/office/officeart/2018/2/layout/IconVerticalSolidList"/>
    <dgm:cxn modelId="{C6CAC7AA-F611-4574-AED1-CEB7FEFDA3F4}" type="presParOf" srcId="{D27FDF88-8638-40DE-B99E-CA2E535D866A}" destId="{3B1022A2-EEFB-4A08-9D58-3B45DE5007D1}" srcOrd="3" destOrd="0" presId="urn:microsoft.com/office/officeart/2018/2/layout/IconVerticalSolidList"/>
    <dgm:cxn modelId="{C67C804E-1DB1-4CD9-A3F1-2975071E4B00}" type="presParOf" srcId="{8B41F889-0A65-48E3-B31A-45681FAA54F4}" destId="{428BEE62-9DDF-48FF-B05E-5D0C388A84B0}" srcOrd="5" destOrd="0" presId="urn:microsoft.com/office/officeart/2018/2/layout/IconVerticalSolidList"/>
    <dgm:cxn modelId="{61D21A2A-3B99-4786-BD7A-24CA2EADF409}" type="presParOf" srcId="{8B41F889-0A65-48E3-B31A-45681FAA54F4}" destId="{60AF96B1-F99F-423A-97C9-5688052BC960}" srcOrd="6" destOrd="0" presId="urn:microsoft.com/office/officeart/2018/2/layout/IconVerticalSolidList"/>
    <dgm:cxn modelId="{51730690-CD65-4A32-9398-3B0CE734BDC8}" type="presParOf" srcId="{60AF96B1-F99F-423A-97C9-5688052BC960}" destId="{FFC0C693-0B68-4B51-9425-54E119F7B6CF}" srcOrd="0" destOrd="0" presId="urn:microsoft.com/office/officeart/2018/2/layout/IconVerticalSolidList"/>
    <dgm:cxn modelId="{ABF2CF9C-5473-4C4D-A804-14ADA0AA5707}" type="presParOf" srcId="{60AF96B1-F99F-423A-97C9-5688052BC960}" destId="{7AAF5574-5107-45B6-A3EB-F636427EF759}" srcOrd="1" destOrd="0" presId="urn:microsoft.com/office/officeart/2018/2/layout/IconVerticalSolidList"/>
    <dgm:cxn modelId="{EAFC23BE-DC4F-4FF2-834B-AB4AC78C403F}" type="presParOf" srcId="{60AF96B1-F99F-423A-97C9-5688052BC960}" destId="{BEBEF685-1721-4635-80A2-313022F2E3E6}" srcOrd="2" destOrd="0" presId="urn:microsoft.com/office/officeart/2018/2/layout/IconVerticalSolidList"/>
    <dgm:cxn modelId="{F152887F-705F-4317-B527-8273BD1CBDBB}" type="presParOf" srcId="{60AF96B1-F99F-423A-97C9-5688052BC960}" destId="{5F04C408-60E5-4C03-BCDE-563F88C68981}"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3BC33B-6454-4EC1-AC4F-D664C145A1C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7FD9BF8-1DB6-4B2C-97EA-A83FA6812B61}">
      <dgm:prSet/>
      <dgm:spPr/>
      <dgm:t>
        <a:bodyPr/>
        <a:lstStyle/>
        <a:p>
          <a:r>
            <a:rPr lang="en-US" dirty="0"/>
            <a:t>**Phone Scams** IRS impersonation claiming back taxes owed.</a:t>
          </a:r>
        </a:p>
      </dgm:t>
    </dgm:pt>
    <dgm:pt modelId="{F21B902B-37B6-44BD-AE89-AC7E5DB2B4D4}" type="parTrans" cxnId="{5E2DEFC7-E787-45B0-8D65-99DFB9F4FC3D}">
      <dgm:prSet/>
      <dgm:spPr/>
      <dgm:t>
        <a:bodyPr/>
        <a:lstStyle/>
        <a:p>
          <a:endParaRPr lang="en-US"/>
        </a:p>
      </dgm:t>
    </dgm:pt>
    <dgm:pt modelId="{CC1E4A07-FD41-44DF-8D77-6A0A91B179FC}" type="sibTrans" cxnId="{5E2DEFC7-E787-45B0-8D65-99DFB9F4FC3D}">
      <dgm:prSet/>
      <dgm:spPr/>
      <dgm:t>
        <a:bodyPr/>
        <a:lstStyle/>
        <a:p>
          <a:endParaRPr lang="en-US"/>
        </a:p>
      </dgm:t>
    </dgm:pt>
    <dgm:pt modelId="{E08C851A-2B7C-490D-9C65-87E94EC2712F}">
      <dgm:prSet/>
      <dgm:spPr/>
      <dgm:t>
        <a:bodyPr/>
        <a:lstStyle/>
        <a:p>
          <a:r>
            <a:rPr lang="en-US" dirty="0"/>
            <a:t>**Email Phishing** Fake PayPal notice asking to verify account.</a:t>
          </a:r>
        </a:p>
      </dgm:t>
    </dgm:pt>
    <dgm:pt modelId="{E1DE829E-251B-4DA5-B630-56E19A7AC83F}" type="parTrans" cxnId="{F62C9410-49B4-43F9-84CF-802C2E09253D}">
      <dgm:prSet/>
      <dgm:spPr/>
      <dgm:t>
        <a:bodyPr/>
        <a:lstStyle/>
        <a:p>
          <a:endParaRPr lang="en-US"/>
        </a:p>
      </dgm:t>
    </dgm:pt>
    <dgm:pt modelId="{8A4F6327-FC8D-4037-9367-9D81F422DFD1}" type="sibTrans" cxnId="{F62C9410-49B4-43F9-84CF-802C2E09253D}">
      <dgm:prSet/>
      <dgm:spPr/>
      <dgm:t>
        <a:bodyPr/>
        <a:lstStyle/>
        <a:p>
          <a:endParaRPr lang="en-US"/>
        </a:p>
      </dgm:t>
    </dgm:pt>
    <dgm:pt modelId="{230BDAFC-93E5-40A1-9613-B02CFDE249D0}">
      <dgm:prSet/>
      <dgm:spPr/>
      <dgm:t>
        <a:bodyPr/>
        <a:lstStyle/>
        <a:p>
          <a:r>
            <a:rPr lang="en-US" dirty="0"/>
            <a:t>**Online Shopping Scams**</a:t>
          </a:r>
        </a:p>
        <a:p>
          <a:r>
            <a:rPr lang="en-US" dirty="0"/>
            <a:t>Counterfeit goods sold on social media.</a:t>
          </a:r>
        </a:p>
      </dgm:t>
    </dgm:pt>
    <dgm:pt modelId="{B64ACD92-1F4B-4CD9-AA44-FB046CFFB640}" type="parTrans" cxnId="{67DF09AD-DFA7-404C-869D-73D90CA93F53}">
      <dgm:prSet/>
      <dgm:spPr/>
      <dgm:t>
        <a:bodyPr/>
        <a:lstStyle/>
        <a:p>
          <a:endParaRPr lang="en-US"/>
        </a:p>
      </dgm:t>
    </dgm:pt>
    <dgm:pt modelId="{DA1AC354-CE94-4E0B-93DC-97E9D5D157AB}" type="sibTrans" cxnId="{67DF09AD-DFA7-404C-869D-73D90CA93F53}">
      <dgm:prSet/>
      <dgm:spPr/>
      <dgm:t>
        <a:bodyPr/>
        <a:lstStyle/>
        <a:p>
          <a:endParaRPr lang="en-US"/>
        </a:p>
      </dgm:t>
    </dgm:pt>
    <dgm:pt modelId="{E1B68C69-C298-4E11-9BBD-9C2FCE894895}">
      <dgm:prSet/>
      <dgm:spPr/>
      <dgm:t>
        <a:bodyPr/>
        <a:lstStyle/>
        <a:p>
          <a:r>
            <a:rPr lang="en-US" dirty="0"/>
            <a:t>**Romance Scams** Fraudulent dating profiles requesting money.</a:t>
          </a:r>
        </a:p>
      </dgm:t>
    </dgm:pt>
    <dgm:pt modelId="{B84EBF54-7DBB-4D45-96FF-9552B5A04C35}" type="parTrans" cxnId="{B6B70A8A-9845-4FF2-987A-F8FEC2D79E4B}">
      <dgm:prSet/>
      <dgm:spPr/>
      <dgm:t>
        <a:bodyPr/>
        <a:lstStyle/>
        <a:p>
          <a:endParaRPr lang="en-US"/>
        </a:p>
      </dgm:t>
    </dgm:pt>
    <dgm:pt modelId="{4E5849AF-2FF0-480E-A39E-514AB52A574B}" type="sibTrans" cxnId="{B6B70A8A-9845-4FF2-987A-F8FEC2D79E4B}">
      <dgm:prSet/>
      <dgm:spPr/>
      <dgm:t>
        <a:bodyPr/>
        <a:lstStyle/>
        <a:p>
          <a:endParaRPr lang="en-US"/>
        </a:p>
      </dgm:t>
    </dgm:pt>
    <dgm:pt modelId="{F311DA11-1F5C-4C8D-BB1B-FE155C27B6FE}">
      <dgm:prSet/>
      <dgm:spPr/>
      <dgm:t>
        <a:bodyPr/>
        <a:lstStyle/>
        <a:p>
          <a:r>
            <a:rPr lang="en-US" dirty="0"/>
            <a:t>**Investment Scams** 'Guaranteed' returns in cryptocurrency.</a:t>
          </a:r>
        </a:p>
      </dgm:t>
    </dgm:pt>
    <dgm:pt modelId="{4B5E1D6F-14BA-49B3-923F-FB3A4DC4A1F1}" type="parTrans" cxnId="{31F0DCA6-66D8-40A0-BDEE-B1A792B245D2}">
      <dgm:prSet/>
      <dgm:spPr/>
      <dgm:t>
        <a:bodyPr/>
        <a:lstStyle/>
        <a:p>
          <a:endParaRPr lang="en-US"/>
        </a:p>
      </dgm:t>
    </dgm:pt>
    <dgm:pt modelId="{61AAF54A-91DE-4E3A-B899-6F0A1E9E44F1}" type="sibTrans" cxnId="{31F0DCA6-66D8-40A0-BDEE-B1A792B245D2}">
      <dgm:prSet/>
      <dgm:spPr/>
      <dgm:t>
        <a:bodyPr/>
        <a:lstStyle/>
        <a:p>
          <a:endParaRPr lang="en-US"/>
        </a:p>
      </dgm:t>
    </dgm:pt>
    <dgm:pt modelId="{DE982BF5-38DC-4B1A-A9B0-FA3AE404622A}" type="pres">
      <dgm:prSet presAssocID="{0B3BC33B-6454-4EC1-AC4F-D664C145A1CB}" presName="diagram" presStyleCnt="0">
        <dgm:presLayoutVars>
          <dgm:dir/>
          <dgm:resizeHandles val="exact"/>
        </dgm:presLayoutVars>
      </dgm:prSet>
      <dgm:spPr/>
    </dgm:pt>
    <dgm:pt modelId="{9A319D6C-B8FC-43A5-8AF7-39E05AA9240A}" type="pres">
      <dgm:prSet presAssocID="{67FD9BF8-1DB6-4B2C-97EA-A83FA6812B61}" presName="node" presStyleLbl="node1" presStyleIdx="0" presStyleCnt="5">
        <dgm:presLayoutVars>
          <dgm:bulletEnabled val="1"/>
        </dgm:presLayoutVars>
      </dgm:prSet>
      <dgm:spPr/>
    </dgm:pt>
    <dgm:pt modelId="{86CA60E9-6C7B-4207-B368-6A6AF42EE7CE}" type="pres">
      <dgm:prSet presAssocID="{CC1E4A07-FD41-44DF-8D77-6A0A91B179FC}" presName="sibTrans" presStyleCnt="0"/>
      <dgm:spPr/>
    </dgm:pt>
    <dgm:pt modelId="{2895AD7C-0421-417B-A47C-D999C3F92462}" type="pres">
      <dgm:prSet presAssocID="{E08C851A-2B7C-490D-9C65-87E94EC2712F}" presName="node" presStyleLbl="node1" presStyleIdx="1" presStyleCnt="5">
        <dgm:presLayoutVars>
          <dgm:bulletEnabled val="1"/>
        </dgm:presLayoutVars>
      </dgm:prSet>
      <dgm:spPr/>
    </dgm:pt>
    <dgm:pt modelId="{EE605543-1442-41B3-A81F-A4444A371442}" type="pres">
      <dgm:prSet presAssocID="{8A4F6327-FC8D-4037-9367-9D81F422DFD1}" presName="sibTrans" presStyleCnt="0"/>
      <dgm:spPr/>
    </dgm:pt>
    <dgm:pt modelId="{65DFBCFC-A7A6-49E5-ABE4-A5A9F2DAE6DB}" type="pres">
      <dgm:prSet presAssocID="{230BDAFC-93E5-40A1-9613-B02CFDE249D0}" presName="node" presStyleLbl="node1" presStyleIdx="2" presStyleCnt="5">
        <dgm:presLayoutVars>
          <dgm:bulletEnabled val="1"/>
        </dgm:presLayoutVars>
      </dgm:prSet>
      <dgm:spPr/>
    </dgm:pt>
    <dgm:pt modelId="{BA8803BF-DBB2-4BF2-BE7B-82ADA8D38643}" type="pres">
      <dgm:prSet presAssocID="{DA1AC354-CE94-4E0B-93DC-97E9D5D157AB}" presName="sibTrans" presStyleCnt="0"/>
      <dgm:spPr/>
    </dgm:pt>
    <dgm:pt modelId="{6A5F1406-A6E2-4BF7-A70C-20F317A0E920}" type="pres">
      <dgm:prSet presAssocID="{E1B68C69-C298-4E11-9BBD-9C2FCE894895}" presName="node" presStyleLbl="node1" presStyleIdx="3" presStyleCnt="5">
        <dgm:presLayoutVars>
          <dgm:bulletEnabled val="1"/>
        </dgm:presLayoutVars>
      </dgm:prSet>
      <dgm:spPr/>
    </dgm:pt>
    <dgm:pt modelId="{04A2670F-9EBC-4847-9D91-594244BE6E22}" type="pres">
      <dgm:prSet presAssocID="{4E5849AF-2FF0-480E-A39E-514AB52A574B}" presName="sibTrans" presStyleCnt="0"/>
      <dgm:spPr/>
    </dgm:pt>
    <dgm:pt modelId="{8763C89D-6905-4E52-8B2F-697D00F6381B}" type="pres">
      <dgm:prSet presAssocID="{F311DA11-1F5C-4C8D-BB1B-FE155C27B6FE}" presName="node" presStyleLbl="node1" presStyleIdx="4" presStyleCnt="5">
        <dgm:presLayoutVars>
          <dgm:bulletEnabled val="1"/>
        </dgm:presLayoutVars>
      </dgm:prSet>
      <dgm:spPr/>
    </dgm:pt>
  </dgm:ptLst>
  <dgm:cxnLst>
    <dgm:cxn modelId="{F62C9410-49B4-43F9-84CF-802C2E09253D}" srcId="{0B3BC33B-6454-4EC1-AC4F-D664C145A1CB}" destId="{E08C851A-2B7C-490D-9C65-87E94EC2712F}" srcOrd="1" destOrd="0" parTransId="{E1DE829E-251B-4DA5-B630-56E19A7AC83F}" sibTransId="{8A4F6327-FC8D-4037-9367-9D81F422DFD1}"/>
    <dgm:cxn modelId="{912BE21D-71AA-4076-9DEC-7C5461F2633A}" type="presOf" srcId="{E1B68C69-C298-4E11-9BBD-9C2FCE894895}" destId="{6A5F1406-A6E2-4BF7-A70C-20F317A0E920}" srcOrd="0" destOrd="0" presId="urn:microsoft.com/office/officeart/2005/8/layout/default"/>
    <dgm:cxn modelId="{C91D4630-316F-4E95-AC4C-65B2DAE59474}" type="presOf" srcId="{E08C851A-2B7C-490D-9C65-87E94EC2712F}" destId="{2895AD7C-0421-417B-A47C-D999C3F92462}" srcOrd="0" destOrd="0" presId="urn:microsoft.com/office/officeart/2005/8/layout/default"/>
    <dgm:cxn modelId="{7F98FE3A-F9C8-4F2F-B408-276504E49279}" type="presOf" srcId="{67FD9BF8-1DB6-4B2C-97EA-A83FA6812B61}" destId="{9A319D6C-B8FC-43A5-8AF7-39E05AA9240A}" srcOrd="0" destOrd="0" presId="urn:microsoft.com/office/officeart/2005/8/layout/default"/>
    <dgm:cxn modelId="{EAD0AD65-B9CC-4555-A00D-DE900B46CCC1}" type="presOf" srcId="{F311DA11-1F5C-4C8D-BB1B-FE155C27B6FE}" destId="{8763C89D-6905-4E52-8B2F-697D00F6381B}" srcOrd="0" destOrd="0" presId="urn:microsoft.com/office/officeart/2005/8/layout/default"/>
    <dgm:cxn modelId="{A52FF880-40F2-4A6D-A05C-3DB64A8AE4D7}" type="presOf" srcId="{230BDAFC-93E5-40A1-9613-B02CFDE249D0}" destId="{65DFBCFC-A7A6-49E5-ABE4-A5A9F2DAE6DB}" srcOrd="0" destOrd="0" presId="urn:microsoft.com/office/officeart/2005/8/layout/default"/>
    <dgm:cxn modelId="{B6B70A8A-9845-4FF2-987A-F8FEC2D79E4B}" srcId="{0B3BC33B-6454-4EC1-AC4F-D664C145A1CB}" destId="{E1B68C69-C298-4E11-9BBD-9C2FCE894895}" srcOrd="3" destOrd="0" parTransId="{B84EBF54-7DBB-4D45-96FF-9552B5A04C35}" sibTransId="{4E5849AF-2FF0-480E-A39E-514AB52A574B}"/>
    <dgm:cxn modelId="{31F0DCA6-66D8-40A0-BDEE-B1A792B245D2}" srcId="{0B3BC33B-6454-4EC1-AC4F-D664C145A1CB}" destId="{F311DA11-1F5C-4C8D-BB1B-FE155C27B6FE}" srcOrd="4" destOrd="0" parTransId="{4B5E1D6F-14BA-49B3-923F-FB3A4DC4A1F1}" sibTransId="{61AAF54A-91DE-4E3A-B899-6F0A1E9E44F1}"/>
    <dgm:cxn modelId="{67DF09AD-DFA7-404C-869D-73D90CA93F53}" srcId="{0B3BC33B-6454-4EC1-AC4F-D664C145A1CB}" destId="{230BDAFC-93E5-40A1-9613-B02CFDE249D0}" srcOrd="2" destOrd="0" parTransId="{B64ACD92-1F4B-4CD9-AA44-FB046CFFB640}" sibTransId="{DA1AC354-CE94-4E0B-93DC-97E9D5D157AB}"/>
    <dgm:cxn modelId="{5E2DEFC7-E787-45B0-8D65-99DFB9F4FC3D}" srcId="{0B3BC33B-6454-4EC1-AC4F-D664C145A1CB}" destId="{67FD9BF8-1DB6-4B2C-97EA-A83FA6812B61}" srcOrd="0" destOrd="0" parTransId="{F21B902B-37B6-44BD-AE89-AC7E5DB2B4D4}" sibTransId="{CC1E4A07-FD41-44DF-8D77-6A0A91B179FC}"/>
    <dgm:cxn modelId="{B27E95E6-EE1B-4BC2-940A-0C95A590899E}" type="presOf" srcId="{0B3BC33B-6454-4EC1-AC4F-D664C145A1CB}" destId="{DE982BF5-38DC-4B1A-A9B0-FA3AE404622A}" srcOrd="0" destOrd="0" presId="urn:microsoft.com/office/officeart/2005/8/layout/default"/>
    <dgm:cxn modelId="{DDAC894A-5B54-48D8-AE7E-2ECA70A37ADD}" type="presParOf" srcId="{DE982BF5-38DC-4B1A-A9B0-FA3AE404622A}" destId="{9A319D6C-B8FC-43A5-8AF7-39E05AA9240A}" srcOrd="0" destOrd="0" presId="urn:microsoft.com/office/officeart/2005/8/layout/default"/>
    <dgm:cxn modelId="{0D3FE7E4-3D43-41BD-BB6C-DCFCD14D3980}" type="presParOf" srcId="{DE982BF5-38DC-4B1A-A9B0-FA3AE404622A}" destId="{86CA60E9-6C7B-4207-B368-6A6AF42EE7CE}" srcOrd="1" destOrd="0" presId="urn:microsoft.com/office/officeart/2005/8/layout/default"/>
    <dgm:cxn modelId="{732BE2E6-A0E5-4514-817C-9E939C183819}" type="presParOf" srcId="{DE982BF5-38DC-4B1A-A9B0-FA3AE404622A}" destId="{2895AD7C-0421-417B-A47C-D999C3F92462}" srcOrd="2" destOrd="0" presId="urn:microsoft.com/office/officeart/2005/8/layout/default"/>
    <dgm:cxn modelId="{C54DE2F0-A0D9-4070-A7F1-6D5747CE5B8A}" type="presParOf" srcId="{DE982BF5-38DC-4B1A-A9B0-FA3AE404622A}" destId="{EE605543-1442-41B3-A81F-A4444A371442}" srcOrd="3" destOrd="0" presId="urn:microsoft.com/office/officeart/2005/8/layout/default"/>
    <dgm:cxn modelId="{A51276EB-3AC8-4393-B5F4-7DF154C82451}" type="presParOf" srcId="{DE982BF5-38DC-4B1A-A9B0-FA3AE404622A}" destId="{65DFBCFC-A7A6-49E5-ABE4-A5A9F2DAE6DB}" srcOrd="4" destOrd="0" presId="urn:microsoft.com/office/officeart/2005/8/layout/default"/>
    <dgm:cxn modelId="{19F4C8BD-E61A-48EE-B4ED-6D71DEEB247A}" type="presParOf" srcId="{DE982BF5-38DC-4B1A-A9B0-FA3AE404622A}" destId="{BA8803BF-DBB2-4BF2-BE7B-82ADA8D38643}" srcOrd="5" destOrd="0" presId="urn:microsoft.com/office/officeart/2005/8/layout/default"/>
    <dgm:cxn modelId="{38CFEA3C-04DA-42A3-9176-B9AB01923066}" type="presParOf" srcId="{DE982BF5-38DC-4B1A-A9B0-FA3AE404622A}" destId="{6A5F1406-A6E2-4BF7-A70C-20F317A0E920}" srcOrd="6" destOrd="0" presId="urn:microsoft.com/office/officeart/2005/8/layout/default"/>
    <dgm:cxn modelId="{F3B81977-B55D-48F1-AA2E-928214D63719}" type="presParOf" srcId="{DE982BF5-38DC-4B1A-A9B0-FA3AE404622A}" destId="{04A2670F-9EBC-4847-9D91-594244BE6E22}" srcOrd="7" destOrd="0" presId="urn:microsoft.com/office/officeart/2005/8/layout/default"/>
    <dgm:cxn modelId="{1B817A89-94B2-4BC2-A932-D372A17B66CD}" type="presParOf" srcId="{DE982BF5-38DC-4B1A-A9B0-FA3AE404622A}" destId="{8763C89D-6905-4E52-8B2F-697D00F6381B}"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91BE60-5CEB-473F-BE89-68F44F334D9D}"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5C09B9B1-CD6D-4215-B5A4-66D2ACA8C2DE}">
      <dgm:prSet/>
      <dgm:spPr/>
      <dgm:t>
        <a:bodyPr/>
        <a:lstStyle/>
        <a:p>
          <a:r>
            <a:rPr lang="en-US" dirty="0"/>
            <a:t>Urgent action requests (e.g., “Pay now or lose access”).</a:t>
          </a:r>
        </a:p>
      </dgm:t>
    </dgm:pt>
    <dgm:pt modelId="{63EE5512-DCE4-4C70-9BAF-5B9789539D2C}" type="parTrans" cxnId="{559230F8-D0E6-410C-A3B5-88AC895EB9AE}">
      <dgm:prSet/>
      <dgm:spPr/>
      <dgm:t>
        <a:bodyPr/>
        <a:lstStyle/>
        <a:p>
          <a:endParaRPr lang="en-US"/>
        </a:p>
      </dgm:t>
    </dgm:pt>
    <dgm:pt modelId="{3210D4E4-A06B-4459-870A-BAA86F6D48FF}" type="sibTrans" cxnId="{559230F8-D0E6-410C-A3B5-88AC895EB9AE}">
      <dgm:prSet/>
      <dgm:spPr/>
      <dgm:t>
        <a:bodyPr/>
        <a:lstStyle/>
        <a:p>
          <a:endParaRPr lang="en-US"/>
        </a:p>
      </dgm:t>
    </dgm:pt>
    <dgm:pt modelId="{EA1C3E9D-AD59-449E-AB2E-2853EE86E99B}">
      <dgm:prSet/>
      <dgm:spPr/>
      <dgm:t>
        <a:bodyPr/>
        <a:lstStyle/>
        <a:p>
          <a:r>
            <a:rPr lang="en-US" dirty="0"/>
            <a:t>Unsolicited offers or prize notifications (1 in 4 adults targeted annually).</a:t>
          </a:r>
        </a:p>
      </dgm:t>
    </dgm:pt>
    <dgm:pt modelId="{601536B3-9B6E-4163-B45C-7ED93D958C90}" type="parTrans" cxnId="{F91F3304-20E1-4DC4-80BE-B7BE2262DCB2}">
      <dgm:prSet/>
      <dgm:spPr/>
      <dgm:t>
        <a:bodyPr/>
        <a:lstStyle/>
        <a:p>
          <a:endParaRPr lang="en-US"/>
        </a:p>
      </dgm:t>
    </dgm:pt>
    <dgm:pt modelId="{73D787FB-3FC9-46DA-A489-37E484338E39}" type="sibTrans" cxnId="{F91F3304-20E1-4DC4-80BE-B7BE2262DCB2}">
      <dgm:prSet/>
      <dgm:spPr/>
      <dgm:t>
        <a:bodyPr/>
        <a:lstStyle/>
        <a:p>
          <a:endParaRPr lang="en-US"/>
        </a:p>
      </dgm:t>
    </dgm:pt>
    <dgm:pt modelId="{43C6967D-85A3-4FF1-990D-3316758662F2}">
      <dgm:prSet/>
      <dgm:spPr/>
      <dgm:t>
        <a:bodyPr/>
        <a:lstStyle/>
        <a:p>
          <a:r>
            <a:rPr lang="en-US" dirty="0"/>
            <a:t>Payment requests via gift cards or wire transfers.</a:t>
          </a:r>
        </a:p>
      </dgm:t>
    </dgm:pt>
    <dgm:pt modelId="{937985B9-06E1-4E5E-9CA3-4A227267DA54}" type="parTrans" cxnId="{0FADC605-263D-4251-ACE5-BC7CAEB5813E}">
      <dgm:prSet/>
      <dgm:spPr/>
      <dgm:t>
        <a:bodyPr/>
        <a:lstStyle/>
        <a:p>
          <a:endParaRPr lang="en-US"/>
        </a:p>
      </dgm:t>
    </dgm:pt>
    <dgm:pt modelId="{7F91EE5A-24BA-454D-AB14-36C0DB9BD59E}" type="sibTrans" cxnId="{0FADC605-263D-4251-ACE5-BC7CAEB5813E}">
      <dgm:prSet/>
      <dgm:spPr/>
      <dgm:t>
        <a:bodyPr/>
        <a:lstStyle/>
        <a:p>
          <a:endParaRPr lang="en-US"/>
        </a:p>
      </dgm:t>
    </dgm:pt>
    <dgm:pt modelId="{A2458227-5F24-4E58-9D5C-4EF8AED08CD0}">
      <dgm:prSet/>
      <dgm:spPr/>
      <dgm:t>
        <a:bodyPr/>
        <a:lstStyle/>
        <a:p>
          <a:r>
            <a:rPr lang="en-US" dirty="0"/>
            <a:t>Grammar or spelling errors (75% of phishing emails).</a:t>
          </a:r>
        </a:p>
      </dgm:t>
    </dgm:pt>
    <dgm:pt modelId="{21DD241C-5456-4E4E-BC46-321FF198FB21}" type="parTrans" cxnId="{22B4F957-EAA8-48C2-8EC4-A7EF80D4C67A}">
      <dgm:prSet/>
      <dgm:spPr/>
      <dgm:t>
        <a:bodyPr/>
        <a:lstStyle/>
        <a:p>
          <a:endParaRPr lang="en-US"/>
        </a:p>
      </dgm:t>
    </dgm:pt>
    <dgm:pt modelId="{6EA90C38-37B9-40A9-AECD-5D45BF280F14}" type="sibTrans" cxnId="{22B4F957-EAA8-48C2-8EC4-A7EF80D4C67A}">
      <dgm:prSet/>
      <dgm:spPr/>
      <dgm:t>
        <a:bodyPr/>
        <a:lstStyle/>
        <a:p>
          <a:endParaRPr lang="en-US"/>
        </a:p>
      </dgm:t>
    </dgm:pt>
    <dgm:pt modelId="{8C033C9D-E1B1-43C4-9CE7-7FFBE9FA58F7}">
      <dgm:prSet/>
      <dgm:spPr/>
      <dgm:t>
        <a:bodyPr/>
        <a:lstStyle/>
        <a:p>
          <a:r>
            <a:rPr lang="en-US" dirty="0"/>
            <a:t>Spoofed caller IDs or fake websites (Over 40% of scams in 2022).</a:t>
          </a:r>
        </a:p>
      </dgm:t>
    </dgm:pt>
    <dgm:pt modelId="{561D0FB6-F80F-42A0-98E5-30056FD2D382}" type="parTrans" cxnId="{162D8A58-A3B9-49ED-9E7A-929B4A1F719D}">
      <dgm:prSet/>
      <dgm:spPr/>
      <dgm:t>
        <a:bodyPr/>
        <a:lstStyle/>
        <a:p>
          <a:endParaRPr lang="en-US"/>
        </a:p>
      </dgm:t>
    </dgm:pt>
    <dgm:pt modelId="{63ACCE02-A198-4B9D-A8D5-E33DF932ED58}" type="sibTrans" cxnId="{162D8A58-A3B9-49ED-9E7A-929B4A1F719D}">
      <dgm:prSet/>
      <dgm:spPr/>
      <dgm:t>
        <a:bodyPr/>
        <a:lstStyle/>
        <a:p>
          <a:endParaRPr lang="en-US"/>
        </a:p>
      </dgm:t>
    </dgm:pt>
    <dgm:pt modelId="{147E9A7A-C270-460D-8562-83DA0B611EBC}" type="pres">
      <dgm:prSet presAssocID="{0191BE60-5CEB-473F-BE89-68F44F334D9D}" presName="diagram" presStyleCnt="0">
        <dgm:presLayoutVars>
          <dgm:dir/>
          <dgm:resizeHandles val="exact"/>
        </dgm:presLayoutVars>
      </dgm:prSet>
      <dgm:spPr/>
    </dgm:pt>
    <dgm:pt modelId="{0A8C8401-9F23-4E39-8932-E181E814AC14}" type="pres">
      <dgm:prSet presAssocID="{5C09B9B1-CD6D-4215-B5A4-66D2ACA8C2DE}" presName="node" presStyleLbl="node1" presStyleIdx="0" presStyleCnt="5">
        <dgm:presLayoutVars>
          <dgm:bulletEnabled val="1"/>
        </dgm:presLayoutVars>
      </dgm:prSet>
      <dgm:spPr/>
    </dgm:pt>
    <dgm:pt modelId="{CE6B1F8B-DE07-4C0B-8227-8CA32081B707}" type="pres">
      <dgm:prSet presAssocID="{3210D4E4-A06B-4459-870A-BAA86F6D48FF}" presName="sibTrans" presStyleCnt="0"/>
      <dgm:spPr/>
    </dgm:pt>
    <dgm:pt modelId="{A5B5A3E0-44BD-4EE8-915F-1B7E1DABBEE0}" type="pres">
      <dgm:prSet presAssocID="{EA1C3E9D-AD59-449E-AB2E-2853EE86E99B}" presName="node" presStyleLbl="node1" presStyleIdx="1" presStyleCnt="5">
        <dgm:presLayoutVars>
          <dgm:bulletEnabled val="1"/>
        </dgm:presLayoutVars>
      </dgm:prSet>
      <dgm:spPr/>
    </dgm:pt>
    <dgm:pt modelId="{8F275625-F70F-4F15-93B7-CFE1BE54406D}" type="pres">
      <dgm:prSet presAssocID="{73D787FB-3FC9-46DA-A489-37E484338E39}" presName="sibTrans" presStyleCnt="0"/>
      <dgm:spPr/>
    </dgm:pt>
    <dgm:pt modelId="{285F8942-FB8F-4B4D-8D1F-8A70B13D49BD}" type="pres">
      <dgm:prSet presAssocID="{43C6967D-85A3-4FF1-990D-3316758662F2}" presName="node" presStyleLbl="node1" presStyleIdx="2" presStyleCnt="5">
        <dgm:presLayoutVars>
          <dgm:bulletEnabled val="1"/>
        </dgm:presLayoutVars>
      </dgm:prSet>
      <dgm:spPr/>
    </dgm:pt>
    <dgm:pt modelId="{B16B2D27-41E0-4AB7-8DC8-FD6D330F0CEA}" type="pres">
      <dgm:prSet presAssocID="{7F91EE5A-24BA-454D-AB14-36C0DB9BD59E}" presName="sibTrans" presStyleCnt="0"/>
      <dgm:spPr/>
    </dgm:pt>
    <dgm:pt modelId="{755F4CE1-62F9-4CC5-B885-ED5B0CBA00F5}" type="pres">
      <dgm:prSet presAssocID="{A2458227-5F24-4E58-9D5C-4EF8AED08CD0}" presName="node" presStyleLbl="node1" presStyleIdx="3" presStyleCnt="5">
        <dgm:presLayoutVars>
          <dgm:bulletEnabled val="1"/>
        </dgm:presLayoutVars>
      </dgm:prSet>
      <dgm:spPr/>
    </dgm:pt>
    <dgm:pt modelId="{A8004C5B-9D3F-49EC-B976-8A6865A8A803}" type="pres">
      <dgm:prSet presAssocID="{6EA90C38-37B9-40A9-AECD-5D45BF280F14}" presName="sibTrans" presStyleCnt="0"/>
      <dgm:spPr/>
    </dgm:pt>
    <dgm:pt modelId="{24670A0D-D3AD-4ABA-8BDC-06D59EA03106}" type="pres">
      <dgm:prSet presAssocID="{8C033C9D-E1B1-43C4-9CE7-7FFBE9FA58F7}" presName="node" presStyleLbl="node1" presStyleIdx="4" presStyleCnt="5">
        <dgm:presLayoutVars>
          <dgm:bulletEnabled val="1"/>
        </dgm:presLayoutVars>
      </dgm:prSet>
      <dgm:spPr/>
    </dgm:pt>
  </dgm:ptLst>
  <dgm:cxnLst>
    <dgm:cxn modelId="{F91F3304-20E1-4DC4-80BE-B7BE2262DCB2}" srcId="{0191BE60-5CEB-473F-BE89-68F44F334D9D}" destId="{EA1C3E9D-AD59-449E-AB2E-2853EE86E99B}" srcOrd="1" destOrd="0" parTransId="{601536B3-9B6E-4163-B45C-7ED93D958C90}" sibTransId="{73D787FB-3FC9-46DA-A489-37E484338E39}"/>
    <dgm:cxn modelId="{0FADC605-263D-4251-ACE5-BC7CAEB5813E}" srcId="{0191BE60-5CEB-473F-BE89-68F44F334D9D}" destId="{43C6967D-85A3-4FF1-990D-3316758662F2}" srcOrd="2" destOrd="0" parTransId="{937985B9-06E1-4E5E-9CA3-4A227267DA54}" sibTransId="{7F91EE5A-24BA-454D-AB14-36C0DB9BD59E}"/>
    <dgm:cxn modelId="{572E5018-800A-4728-91ED-E5A50F35EC63}" type="presOf" srcId="{A2458227-5F24-4E58-9D5C-4EF8AED08CD0}" destId="{755F4CE1-62F9-4CC5-B885-ED5B0CBA00F5}" srcOrd="0" destOrd="0" presId="urn:microsoft.com/office/officeart/2005/8/layout/default"/>
    <dgm:cxn modelId="{36C03443-F459-4189-B8A7-6E20001BBC4B}" type="presOf" srcId="{5C09B9B1-CD6D-4215-B5A4-66D2ACA8C2DE}" destId="{0A8C8401-9F23-4E39-8932-E181E814AC14}" srcOrd="0" destOrd="0" presId="urn:microsoft.com/office/officeart/2005/8/layout/default"/>
    <dgm:cxn modelId="{22B4F957-EAA8-48C2-8EC4-A7EF80D4C67A}" srcId="{0191BE60-5CEB-473F-BE89-68F44F334D9D}" destId="{A2458227-5F24-4E58-9D5C-4EF8AED08CD0}" srcOrd="3" destOrd="0" parTransId="{21DD241C-5456-4E4E-BC46-321FF198FB21}" sibTransId="{6EA90C38-37B9-40A9-AECD-5D45BF280F14}"/>
    <dgm:cxn modelId="{162D8A58-A3B9-49ED-9E7A-929B4A1F719D}" srcId="{0191BE60-5CEB-473F-BE89-68F44F334D9D}" destId="{8C033C9D-E1B1-43C4-9CE7-7FFBE9FA58F7}" srcOrd="4" destOrd="0" parTransId="{561D0FB6-F80F-42A0-98E5-30056FD2D382}" sibTransId="{63ACCE02-A198-4B9D-A8D5-E33DF932ED58}"/>
    <dgm:cxn modelId="{F449DC78-F90E-4A54-B63C-0C9FA6EBC808}" type="presOf" srcId="{EA1C3E9D-AD59-449E-AB2E-2853EE86E99B}" destId="{A5B5A3E0-44BD-4EE8-915F-1B7E1DABBEE0}" srcOrd="0" destOrd="0" presId="urn:microsoft.com/office/officeart/2005/8/layout/default"/>
    <dgm:cxn modelId="{558BD693-91B6-446A-9C2B-4DB790EF4E24}" type="presOf" srcId="{8C033C9D-E1B1-43C4-9CE7-7FFBE9FA58F7}" destId="{24670A0D-D3AD-4ABA-8BDC-06D59EA03106}" srcOrd="0" destOrd="0" presId="urn:microsoft.com/office/officeart/2005/8/layout/default"/>
    <dgm:cxn modelId="{586536C9-BCFC-412E-9AE9-3F8B9E188677}" type="presOf" srcId="{0191BE60-5CEB-473F-BE89-68F44F334D9D}" destId="{147E9A7A-C270-460D-8562-83DA0B611EBC}" srcOrd="0" destOrd="0" presId="urn:microsoft.com/office/officeart/2005/8/layout/default"/>
    <dgm:cxn modelId="{9C2AB2C9-E7A1-4651-AE51-75BAA378A477}" type="presOf" srcId="{43C6967D-85A3-4FF1-990D-3316758662F2}" destId="{285F8942-FB8F-4B4D-8D1F-8A70B13D49BD}" srcOrd="0" destOrd="0" presId="urn:microsoft.com/office/officeart/2005/8/layout/default"/>
    <dgm:cxn modelId="{559230F8-D0E6-410C-A3B5-88AC895EB9AE}" srcId="{0191BE60-5CEB-473F-BE89-68F44F334D9D}" destId="{5C09B9B1-CD6D-4215-B5A4-66D2ACA8C2DE}" srcOrd="0" destOrd="0" parTransId="{63EE5512-DCE4-4C70-9BAF-5B9789539D2C}" sibTransId="{3210D4E4-A06B-4459-870A-BAA86F6D48FF}"/>
    <dgm:cxn modelId="{0FB2ACEF-DEEB-4102-A07B-F75088190D48}" type="presParOf" srcId="{147E9A7A-C270-460D-8562-83DA0B611EBC}" destId="{0A8C8401-9F23-4E39-8932-E181E814AC14}" srcOrd="0" destOrd="0" presId="urn:microsoft.com/office/officeart/2005/8/layout/default"/>
    <dgm:cxn modelId="{4F689DB3-2005-4557-8150-5EF5F6676702}" type="presParOf" srcId="{147E9A7A-C270-460D-8562-83DA0B611EBC}" destId="{CE6B1F8B-DE07-4C0B-8227-8CA32081B707}" srcOrd="1" destOrd="0" presId="urn:microsoft.com/office/officeart/2005/8/layout/default"/>
    <dgm:cxn modelId="{765CA8B6-3665-4281-86C1-667823586047}" type="presParOf" srcId="{147E9A7A-C270-460D-8562-83DA0B611EBC}" destId="{A5B5A3E0-44BD-4EE8-915F-1B7E1DABBEE0}" srcOrd="2" destOrd="0" presId="urn:microsoft.com/office/officeart/2005/8/layout/default"/>
    <dgm:cxn modelId="{8820BD33-E867-4554-A22A-BDF9E9AC8964}" type="presParOf" srcId="{147E9A7A-C270-460D-8562-83DA0B611EBC}" destId="{8F275625-F70F-4F15-93B7-CFE1BE54406D}" srcOrd="3" destOrd="0" presId="urn:microsoft.com/office/officeart/2005/8/layout/default"/>
    <dgm:cxn modelId="{41FBF0A0-FA4B-400B-B618-3B5F7F0DB45F}" type="presParOf" srcId="{147E9A7A-C270-460D-8562-83DA0B611EBC}" destId="{285F8942-FB8F-4B4D-8D1F-8A70B13D49BD}" srcOrd="4" destOrd="0" presId="urn:microsoft.com/office/officeart/2005/8/layout/default"/>
    <dgm:cxn modelId="{EA2662DB-5CA6-4CCE-8B31-41CBBD604F8F}" type="presParOf" srcId="{147E9A7A-C270-460D-8562-83DA0B611EBC}" destId="{B16B2D27-41E0-4AB7-8DC8-FD6D330F0CEA}" srcOrd="5" destOrd="0" presId="urn:microsoft.com/office/officeart/2005/8/layout/default"/>
    <dgm:cxn modelId="{BEC23AF3-5AAA-4B47-90F5-CD0972E9F29A}" type="presParOf" srcId="{147E9A7A-C270-460D-8562-83DA0B611EBC}" destId="{755F4CE1-62F9-4CC5-B885-ED5B0CBA00F5}" srcOrd="6" destOrd="0" presId="urn:microsoft.com/office/officeart/2005/8/layout/default"/>
    <dgm:cxn modelId="{0FF702ED-A5F8-492A-9CC8-3BD1B0D11A4E}" type="presParOf" srcId="{147E9A7A-C270-460D-8562-83DA0B611EBC}" destId="{A8004C5B-9D3F-49EC-B976-8A6865A8A803}" srcOrd="7" destOrd="0" presId="urn:microsoft.com/office/officeart/2005/8/layout/default"/>
    <dgm:cxn modelId="{C8990707-0D12-4B2A-9D18-9059D086F904}" type="presParOf" srcId="{147E9A7A-C270-460D-8562-83DA0B611EBC}" destId="{24670A0D-D3AD-4ABA-8BDC-06D59EA03106}"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3EA2ED3-38AA-4E24-BC67-21183789060E}"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EBF1404-BC95-48FF-AEAD-2ACDD976CAFE}">
      <dgm:prSet/>
      <dgm:spPr/>
      <dgm:t>
        <a:bodyPr/>
        <a:lstStyle/>
        <a:p>
          <a:pPr>
            <a:lnSpc>
              <a:spcPct val="100000"/>
            </a:lnSpc>
            <a:defRPr cap="all"/>
          </a:pPr>
          <a:r>
            <a:rPr lang="en-US" dirty="0"/>
            <a:t>**Strong Passwords**: Avoid 'password123'; use phrases like 'GreenApples2024!'</a:t>
          </a:r>
        </a:p>
      </dgm:t>
    </dgm:pt>
    <dgm:pt modelId="{C90AD477-B642-4C1F-87D7-90970A25B861}" type="parTrans" cxnId="{B4F2B343-A617-40F8-A2EE-1C4970F59549}">
      <dgm:prSet/>
      <dgm:spPr/>
      <dgm:t>
        <a:bodyPr/>
        <a:lstStyle/>
        <a:p>
          <a:endParaRPr lang="en-US"/>
        </a:p>
      </dgm:t>
    </dgm:pt>
    <dgm:pt modelId="{BCF1573C-99E5-4AF7-9F0A-9E103EE84C41}" type="sibTrans" cxnId="{B4F2B343-A617-40F8-A2EE-1C4970F59549}">
      <dgm:prSet phldrT="1" phldr="0"/>
      <dgm:spPr/>
      <dgm:t>
        <a:bodyPr/>
        <a:lstStyle/>
        <a:p>
          <a:endParaRPr lang="en-US"/>
        </a:p>
      </dgm:t>
    </dgm:pt>
    <dgm:pt modelId="{884C2091-C831-43FC-BD96-683F56D435A4}">
      <dgm:prSet/>
      <dgm:spPr/>
      <dgm:t>
        <a:bodyPr/>
        <a:lstStyle/>
        <a:p>
          <a:pPr>
            <a:lnSpc>
              <a:spcPct val="100000"/>
            </a:lnSpc>
            <a:defRPr cap="all"/>
          </a:pPr>
          <a:r>
            <a:rPr lang="en-US" dirty="0"/>
            <a:t>**Two-Factor Authentication (2FA)**: Text codes or authenticator apps</a:t>
          </a:r>
        </a:p>
      </dgm:t>
    </dgm:pt>
    <dgm:pt modelId="{9A8B085A-D585-4626-A9D4-C2D8DE6FF005}" type="parTrans" cxnId="{B0E160E9-9775-4C38-AD1D-DF0BCCB06F1C}">
      <dgm:prSet/>
      <dgm:spPr/>
      <dgm:t>
        <a:bodyPr/>
        <a:lstStyle/>
        <a:p>
          <a:endParaRPr lang="en-US"/>
        </a:p>
      </dgm:t>
    </dgm:pt>
    <dgm:pt modelId="{6A0D8B17-CC1E-4F42-B02F-8DD237D031F7}" type="sibTrans" cxnId="{B0E160E9-9775-4C38-AD1D-DF0BCCB06F1C}">
      <dgm:prSet phldrT="2" phldr="0"/>
      <dgm:spPr/>
      <dgm:t>
        <a:bodyPr/>
        <a:lstStyle/>
        <a:p>
          <a:endParaRPr lang="en-US"/>
        </a:p>
      </dgm:t>
    </dgm:pt>
    <dgm:pt modelId="{453C5462-990C-41D6-8BCE-0A0C0EE42276}">
      <dgm:prSet/>
      <dgm:spPr/>
      <dgm:t>
        <a:bodyPr/>
        <a:lstStyle/>
        <a:p>
          <a:pPr>
            <a:lnSpc>
              <a:spcPct val="100000"/>
            </a:lnSpc>
            <a:defRPr cap="all"/>
          </a:pPr>
          <a:r>
            <a:rPr lang="en-US" dirty="0"/>
            <a:t>**Keep Updated**: Install security patches promptly (71% of attacks exploit old vulnerabilities)</a:t>
          </a:r>
        </a:p>
      </dgm:t>
    </dgm:pt>
    <dgm:pt modelId="{BD8552B5-C2CA-4909-88F2-5E7D15D5B676}" type="parTrans" cxnId="{6E81A7B4-C555-4DEB-B73B-70299EA1DDE3}">
      <dgm:prSet/>
      <dgm:spPr/>
      <dgm:t>
        <a:bodyPr/>
        <a:lstStyle/>
        <a:p>
          <a:endParaRPr lang="en-US"/>
        </a:p>
      </dgm:t>
    </dgm:pt>
    <dgm:pt modelId="{108885BA-1CE5-48B3-A4D3-C8EF6A57A1D8}" type="sibTrans" cxnId="{6E81A7B4-C555-4DEB-B73B-70299EA1DDE3}">
      <dgm:prSet phldrT="3" phldr="0"/>
      <dgm:spPr/>
      <dgm:t>
        <a:bodyPr/>
        <a:lstStyle/>
        <a:p>
          <a:endParaRPr lang="en-US"/>
        </a:p>
      </dgm:t>
    </dgm:pt>
    <dgm:pt modelId="{D5DF9F5E-B032-4C93-B82B-5D9E856CB4EA}">
      <dgm:prSet/>
      <dgm:spPr/>
      <dgm:t>
        <a:bodyPr/>
        <a:lstStyle/>
        <a:p>
          <a:pPr>
            <a:lnSpc>
              <a:spcPct val="100000"/>
            </a:lnSpc>
            <a:defRPr cap="all"/>
          </a:pPr>
          <a:r>
            <a:rPr lang="en-US" dirty="0"/>
            <a:t>**Avoid Public Wi-Fi**: Use VPNs for secure browsing</a:t>
          </a:r>
        </a:p>
      </dgm:t>
    </dgm:pt>
    <dgm:pt modelId="{B42F6DC9-58E1-422F-AB0D-791D9C8F2D8A}" type="parTrans" cxnId="{54DB031B-D0E6-42E9-B90F-0C049F26DBED}">
      <dgm:prSet/>
      <dgm:spPr/>
      <dgm:t>
        <a:bodyPr/>
        <a:lstStyle/>
        <a:p>
          <a:endParaRPr lang="en-US"/>
        </a:p>
      </dgm:t>
    </dgm:pt>
    <dgm:pt modelId="{3336EACA-0BC2-4C52-AC60-0A4A40B24154}" type="sibTrans" cxnId="{54DB031B-D0E6-42E9-B90F-0C049F26DBED}">
      <dgm:prSet phldrT="4" phldr="0"/>
      <dgm:spPr/>
      <dgm:t>
        <a:bodyPr/>
        <a:lstStyle/>
        <a:p>
          <a:endParaRPr lang="en-US"/>
        </a:p>
      </dgm:t>
    </dgm:pt>
    <dgm:pt modelId="{D6D5394D-BBF7-43BF-871F-F0F1E02B7717}" type="pres">
      <dgm:prSet presAssocID="{63EA2ED3-38AA-4E24-BC67-21183789060E}" presName="root" presStyleCnt="0">
        <dgm:presLayoutVars>
          <dgm:dir/>
          <dgm:resizeHandles val="exact"/>
        </dgm:presLayoutVars>
      </dgm:prSet>
      <dgm:spPr/>
    </dgm:pt>
    <dgm:pt modelId="{8B4DA16A-58D2-4176-91CB-8490D995CB1C}" type="pres">
      <dgm:prSet presAssocID="{7EBF1404-BC95-48FF-AEAD-2ACDD976CAFE}" presName="compNode" presStyleCnt="0"/>
      <dgm:spPr/>
    </dgm:pt>
    <dgm:pt modelId="{9E81C4D5-6BC1-4B6B-AF51-7DD3FD54E93F}" type="pres">
      <dgm:prSet presAssocID="{7EBF1404-BC95-48FF-AEAD-2ACDD976CAFE}" presName="iconBgRect" presStyleLbl="bgShp" presStyleIdx="0" presStyleCnt="4"/>
      <dgm:spPr/>
    </dgm:pt>
    <dgm:pt modelId="{266CAB7D-018C-457A-8C7F-3335825D6ED3}" type="pres">
      <dgm:prSet presAssocID="{7EBF1404-BC95-48FF-AEAD-2ACDD976CAF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btitles"/>
        </a:ext>
      </dgm:extLst>
    </dgm:pt>
    <dgm:pt modelId="{4DDF0311-3964-4A41-91BF-70E5F1C6333F}" type="pres">
      <dgm:prSet presAssocID="{7EBF1404-BC95-48FF-AEAD-2ACDD976CAFE}" presName="spaceRect" presStyleCnt="0"/>
      <dgm:spPr/>
    </dgm:pt>
    <dgm:pt modelId="{0235FDE0-32B1-49FA-81AD-106E7D9FB00A}" type="pres">
      <dgm:prSet presAssocID="{7EBF1404-BC95-48FF-AEAD-2ACDD976CAFE}" presName="textRect" presStyleLbl="revTx" presStyleIdx="0" presStyleCnt="4">
        <dgm:presLayoutVars>
          <dgm:chMax val="1"/>
          <dgm:chPref val="1"/>
        </dgm:presLayoutVars>
      </dgm:prSet>
      <dgm:spPr/>
    </dgm:pt>
    <dgm:pt modelId="{5B66F6EF-2234-4068-AB02-B55ED7BEE992}" type="pres">
      <dgm:prSet presAssocID="{BCF1573C-99E5-4AF7-9F0A-9E103EE84C41}" presName="sibTrans" presStyleCnt="0"/>
      <dgm:spPr/>
    </dgm:pt>
    <dgm:pt modelId="{6E66C8A5-CDEB-475E-B916-C3E73BA94F61}" type="pres">
      <dgm:prSet presAssocID="{884C2091-C831-43FC-BD96-683F56D435A4}" presName="compNode" presStyleCnt="0"/>
      <dgm:spPr/>
    </dgm:pt>
    <dgm:pt modelId="{4B8A94F9-281A-4568-95BE-C3244E055FC4}" type="pres">
      <dgm:prSet presAssocID="{884C2091-C831-43FC-BD96-683F56D435A4}" presName="iconBgRect" presStyleLbl="bgShp" presStyleIdx="1" presStyleCnt="4"/>
      <dgm:spPr/>
    </dgm:pt>
    <dgm:pt modelId="{9CB725A3-8BB0-47F5-BD48-51901C3E7B43}" type="pres">
      <dgm:prSet presAssocID="{884C2091-C831-43FC-BD96-683F56D435A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mployee Badge"/>
        </a:ext>
      </dgm:extLst>
    </dgm:pt>
    <dgm:pt modelId="{EF7E7057-5CF4-40B0-8859-E5841F281DF3}" type="pres">
      <dgm:prSet presAssocID="{884C2091-C831-43FC-BD96-683F56D435A4}" presName="spaceRect" presStyleCnt="0"/>
      <dgm:spPr/>
    </dgm:pt>
    <dgm:pt modelId="{99A23569-EDD3-46DA-AABA-4F845DE3596F}" type="pres">
      <dgm:prSet presAssocID="{884C2091-C831-43FC-BD96-683F56D435A4}" presName="textRect" presStyleLbl="revTx" presStyleIdx="1" presStyleCnt="4">
        <dgm:presLayoutVars>
          <dgm:chMax val="1"/>
          <dgm:chPref val="1"/>
        </dgm:presLayoutVars>
      </dgm:prSet>
      <dgm:spPr/>
    </dgm:pt>
    <dgm:pt modelId="{265163C2-1184-467B-A737-09FDEF1068B7}" type="pres">
      <dgm:prSet presAssocID="{6A0D8B17-CC1E-4F42-B02F-8DD237D031F7}" presName="sibTrans" presStyleCnt="0"/>
      <dgm:spPr/>
    </dgm:pt>
    <dgm:pt modelId="{148BBD72-F7AA-4D36-85EF-26F53A7414AA}" type="pres">
      <dgm:prSet presAssocID="{453C5462-990C-41D6-8BCE-0A0C0EE42276}" presName="compNode" presStyleCnt="0"/>
      <dgm:spPr/>
    </dgm:pt>
    <dgm:pt modelId="{C7E58076-9117-4A20-B716-3363CCA411B5}" type="pres">
      <dgm:prSet presAssocID="{453C5462-990C-41D6-8BCE-0A0C0EE42276}" presName="iconBgRect" presStyleLbl="bgShp" presStyleIdx="2" presStyleCnt="4"/>
      <dgm:spPr/>
    </dgm:pt>
    <dgm:pt modelId="{25113942-25C5-4ACA-979A-03FA3875823D}" type="pres">
      <dgm:prSet presAssocID="{453C5462-990C-41D6-8BCE-0A0C0EE4227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ock"/>
        </a:ext>
      </dgm:extLst>
    </dgm:pt>
    <dgm:pt modelId="{CEB4372B-EEF2-4564-B901-E9EAC30D66BC}" type="pres">
      <dgm:prSet presAssocID="{453C5462-990C-41D6-8BCE-0A0C0EE42276}" presName="spaceRect" presStyleCnt="0"/>
      <dgm:spPr/>
    </dgm:pt>
    <dgm:pt modelId="{930B7954-178D-40C9-B4EF-21FEEEE23C89}" type="pres">
      <dgm:prSet presAssocID="{453C5462-990C-41D6-8BCE-0A0C0EE42276}" presName="textRect" presStyleLbl="revTx" presStyleIdx="2" presStyleCnt="4">
        <dgm:presLayoutVars>
          <dgm:chMax val="1"/>
          <dgm:chPref val="1"/>
        </dgm:presLayoutVars>
      </dgm:prSet>
      <dgm:spPr/>
    </dgm:pt>
    <dgm:pt modelId="{F5A9D500-4F0E-4F12-ABD5-F90E4BCE779D}" type="pres">
      <dgm:prSet presAssocID="{108885BA-1CE5-48B3-A4D3-C8EF6A57A1D8}" presName="sibTrans" presStyleCnt="0"/>
      <dgm:spPr/>
    </dgm:pt>
    <dgm:pt modelId="{263BA0E6-D6D2-4AF9-A4BD-BB82E5500719}" type="pres">
      <dgm:prSet presAssocID="{D5DF9F5E-B032-4C93-B82B-5D9E856CB4EA}" presName="compNode" presStyleCnt="0"/>
      <dgm:spPr/>
    </dgm:pt>
    <dgm:pt modelId="{616C3AFC-14BC-4E2E-A8A1-7EFDA7CE02DF}" type="pres">
      <dgm:prSet presAssocID="{D5DF9F5E-B032-4C93-B82B-5D9E856CB4EA}" presName="iconBgRect" presStyleLbl="bgShp" presStyleIdx="3" presStyleCnt="4"/>
      <dgm:spPr/>
    </dgm:pt>
    <dgm:pt modelId="{330D78DA-D455-4AA9-96EB-03BCB01F11A1}" type="pres">
      <dgm:prSet presAssocID="{D5DF9F5E-B032-4C93-B82B-5D9E856CB4E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Wireless"/>
        </a:ext>
      </dgm:extLst>
    </dgm:pt>
    <dgm:pt modelId="{EF11ADE3-7BEF-4138-BB86-61004252988F}" type="pres">
      <dgm:prSet presAssocID="{D5DF9F5E-B032-4C93-B82B-5D9E856CB4EA}" presName="spaceRect" presStyleCnt="0"/>
      <dgm:spPr/>
    </dgm:pt>
    <dgm:pt modelId="{E604C1D4-B008-445D-8E88-172A975F0E78}" type="pres">
      <dgm:prSet presAssocID="{D5DF9F5E-B032-4C93-B82B-5D9E856CB4EA}" presName="textRect" presStyleLbl="revTx" presStyleIdx="3" presStyleCnt="4">
        <dgm:presLayoutVars>
          <dgm:chMax val="1"/>
          <dgm:chPref val="1"/>
        </dgm:presLayoutVars>
      </dgm:prSet>
      <dgm:spPr/>
    </dgm:pt>
  </dgm:ptLst>
  <dgm:cxnLst>
    <dgm:cxn modelId="{3431FC02-A44B-490E-A825-A39E3E147285}" type="presOf" srcId="{7EBF1404-BC95-48FF-AEAD-2ACDD976CAFE}" destId="{0235FDE0-32B1-49FA-81AD-106E7D9FB00A}" srcOrd="0" destOrd="0" presId="urn:microsoft.com/office/officeart/2018/5/layout/IconCircleLabelList"/>
    <dgm:cxn modelId="{54DB031B-D0E6-42E9-B90F-0C049F26DBED}" srcId="{63EA2ED3-38AA-4E24-BC67-21183789060E}" destId="{D5DF9F5E-B032-4C93-B82B-5D9E856CB4EA}" srcOrd="3" destOrd="0" parTransId="{B42F6DC9-58E1-422F-AB0D-791D9C8F2D8A}" sibTransId="{3336EACA-0BC2-4C52-AC60-0A4A40B24154}"/>
    <dgm:cxn modelId="{B4F2B343-A617-40F8-A2EE-1C4970F59549}" srcId="{63EA2ED3-38AA-4E24-BC67-21183789060E}" destId="{7EBF1404-BC95-48FF-AEAD-2ACDD976CAFE}" srcOrd="0" destOrd="0" parTransId="{C90AD477-B642-4C1F-87D7-90970A25B861}" sibTransId="{BCF1573C-99E5-4AF7-9F0A-9E103EE84C41}"/>
    <dgm:cxn modelId="{B2262347-A230-4BEC-BB65-00DF93C98658}" type="presOf" srcId="{63EA2ED3-38AA-4E24-BC67-21183789060E}" destId="{D6D5394D-BBF7-43BF-871F-F0F1E02B7717}" srcOrd="0" destOrd="0" presId="urn:microsoft.com/office/officeart/2018/5/layout/IconCircleLabelList"/>
    <dgm:cxn modelId="{A7E82967-47BF-4CC3-A974-74D362303C88}" type="presOf" srcId="{884C2091-C831-43FC-BD96-683F56D435A4}" destId="{99A23569-EDD3-46DA-AABA-4F845DE3596F}" srcOrd="0" destOrd="0" presId="urn:microsoft.com/office/officeart/2018/5/layout/IconCircleLabelList"/>
    <dgm:cxn modelId="{1E737BB0-173C-42B8-92C9-AE56AA88A039}" type="presOf" srcId="{453C5462-990C-41D6-8BCE-0A0C0EE42276}" destId="{930B7954-178D-40C9-B4EF-21FEEEE23C89}" srcOrd="0" destOrd="0" presId="urn:microsoft.com/office/officeart/2018/5/layout/IconCircleLabelList"/>
    <dgm:cxn modelId="{6E81A7B4-C555-4DEB-B73B-70299EA1DDE3}" srcId="{63EA2ED3-38AA-4E24-BC67-21183789060E}" destId="{453C5462-990C-41D6-8BCE-0A0C0EE42276}" srcOrd="2" destOrd="0" parTransId="{BD8552B5-C2CA-4909-88F2-5E7D15D5B676}" sibTransId="{108885BA-1CE5-48B3-A4D3-C8EF6A57A1D8}"/>
    <dgm:cxn modelId="{B0E160E9-9775-4C38-AD1D-DF0BCCB06F1C}" srcId="{63EA2ED3-38AA-4E24-BC67-21183789060E}" destId="{884C2091-C831-43FC-BD96-683F56D435A4}" srcOrd="1" destOrd="0" parTransId="{9A8B085A-D585-4626-A9D4-C2D8DE6FF005}" sibTransId="{6A0D8B17-CC1E-4F42-B02F-8DD237D031F7}"/>
    <dgm:cxn modelId="{2EC68CF6-DB11-4502-AFF4-84F031F59680}" type="presOf" srcId="{D5DF9F5E-B032-4C93-B82B-5D9E856CB4EA}" destId="{E604C1D4-B008-445D-8E88-172A975F0E78}" srcOrd="0" destOrd="0" presId="urn:microsoft.com/office/officeart/2018/5/layout/IconCircleLabelList"/>
    <dgm:cxn modelId="{45176F85-0B2D-4337-8DF9-6838990A2450}" type="presParOf" srcId="{D6D5394D-BBF7-43BF-871F-F0F1E02B7717}" destId="{8B4DA16A-58D2-4176-91CB-8490D995CB1C}" srcOrd="0" destOrd="0" presId="urn:microsoft.com/office/officeart/2018/5/layout/IconCircleLabelList"/>
    <dgm:cxn modelId="{D1342C0C-D24E-44DD-96C8-2CE2587458F6}" type="presParOf" srcId="{8B4DA16A-58D2-4176-91CB-8490D995CB1C}" destId="{9E81C4D5-6BC1-4B6B-AF51-7DD3FD54E93F}" srcOrd="0" destOrd="0" presId="urn:microsoft.com/office/officeart/2018/5/layout/IconCircleLabelList"/>
    <dgm:cxn modelId="{7BD7DF2B-9BB9-405A-A008-4C029A04EC83}" type="presParOf" srcId="{8B4DA16A-58D2-4176-91CB-8490D995CB1C}" destId="{266CAB7D-018C-457A-8C7F-3335825D6ED3}" srcOrd="1" destOrd="0" presId="urn:microsoft.com/office/officeart/2018/5/layout/IconCircleLabelList"/>
    <dgm:cxn modelId="{D6602346-CDEF-4CAE-BEF8-574C32B3B33B}" type="presParOf" srcId="{8B4DA16A-58D2-4176-91CB-8490D995CB1C}" destId="{4DDF0311-3964-4A41-91BF-70E5F1C6333F}" srcOrd="2" destOrd="0" presId="urn:microsoft.com/office/officeart/2018/5/layout/IconCircleLabelList"/>
    <dgm:cxn modelId="{33992E1A-8AC9-4A1A-A2CA-309EC4607A52}" type="presParOf" srcId="{8B4DA16A-58D2-4176-91CB-8490D995CB1C}" destId="{0235FDE0-32B1-49FA-81AD-106E7D9FB00A}" srcOrd="3" destOrd="0" presId="urn:microsoft.com/office/officeart/2018/5/layout/IconCircleLabelList"/>
    <dgm:cxn modelId="{D20387DA-8D0B-48CC-A22D-F71368BC3C7A}" type="presParOf" srcId="{D6D5394D-BBF7-43BF-871F-F0F1E02B7717}" destId="{5B66F6EF-2234-4068-AB02-B55ED7BEE992}" srcOrd="1" destOrd="0" presId="urn:microsoft.com/office/officeart/2018/5/layout/IconCircleLabelList"/>
    <dgm:cxn modelId="{B7CD3489-ECA6-48F9-9FFD-4839F2E2568E}" type="presParOf" srcId="{D6D5394D-BBF7-43BF-871F-F0F1E02B7717}" destId="{6E66C8A5-CDEB-475E-B916-C3E73BA94F61}" srcOrd="2" destOrd="0" presId="urn:microsoft.com/office/officeart/2018/5/layout/IconCircleLabelList"/>
    <dgm:cxn modelId="{DCC540F9-4FB4-4F6B-98AA-857B8BF73803}" type="presParOf" srcId="{6E66C8A5-CDEB-475E-B916-C3E73BA94F61}" destId="{4B8A94F9-281A-4568-95BE-C3244E055FC4}" srcOrd="0" destOrd="0" presId="urn:microsoft.com/office/officeart/2018/5/layout/IconCircleLabelList"/>
    <dgm:cxn modelId="{7844FC93-C1B0-45C6-9C8D-BDF0A5817BB8}" type="presParOf" srcId="{6E66C8A5-CDEB-475E-B916-C3E73BA94F61}" destId="{9CB725A3-8BB0-47F5-BD48-51901C3E7B43}" srcOrd="1" destOrd="0" presId="urn:microsoft.com/office/officeart/2018/5/layout/IconCircleLabelList"/>
    <dgm:cxn modelId="{70DB7D72-9B75-4064-A1D6-1C1FC13064A6}" type="presParOf" srcId="{6E66C8A5-CDEB-475E-B916-C3E73BA94F61}" destId="{EF7E7057-5CF4-40B0-8859-E5841F281DF3}" srcOrd="2" destOrd="0" presId="urn:microsoft.com/office/officeart/2018/5/layout/IconCircleLabelList"/>
    <dgm:cxn modelId="{D645EF7B-015A-4CCC-9854-ABE75B449357}" type="presParOf" srcId="{6E66C8A5-CDEB-475E-B916-C3E73BA94F61}" destId="{99A23569-EDD3-46DA-AABA-4F845DE3596F}" srcOrd="3" destOrd="0" presId="urn:microsoft.com/office/officeart/2018/5/layout/IconCircleLabelList"/>
    <dgm:cxn modelId="{4F76ED0A-87E0-4FA0-87A0-EDAD95D00104}" type="presParOf" srcId="{D6D5394D-BBF7-43BF-871F-F0F1E02B7717}" destId="{265163C2-1184-467B-A737-09FDEF1068B7}" srcOrd="3" destOrd="0" presId="urn:microsoft.com/office/officeart/2018/5/layout/IconCircleLabelList"/>
    <dgm:cxn modelId="{92F54A8B-64F2-4A2F-AD5F-80CD098B7207}" type="presParOf" srcId="{D6D5394D-BBF7-43BF-871F-F0F1E02B7717}" destId="{148BBD72-F7AA-4D36-85EF-26F53A7414AA}" srcOrd="4" destOrd="0" presId="urn:microsoft.com/office/officeart/2018/5/layout/IconCircleLabelList"/>
    <dgm:cxn modelId="{F9D13E74-363F-42BC-8588-0EE420888973}" type="presParOf" srcId="{148BBD72-F7AA-4D36-85EF-26F53A7414AA}" destId="{C7E58076-9117-4A20-B716-3363CCA411B5}" srcOrd="0" destOrd="0" presId="urn:microsoft.com/office/officeart/2018/5/layout/IconCircleLabelList"/>
    <dgm:cxn modelId="{F81F35CD-54CD-41B0-AD8C-3B4762F14986}" type="presParOf" srcId="{148BBD72-F7AA-4D36-85EF-26F53A7414AA}" destId="{25113942-25C5-4ACA-979A-03FA3875823D}" srcOrd="1" destOrd="0" presId="urn:microsoft.com/office/officeart/2018/5/layout/IconCircleLabelList"/>
    <dgm:cxn modelId="{33130738-7E29-43FB-9EEB-FBE877E5D376}" type="presParOf" srcId="{148BBD72-F7AA-4D36-85EF-26F53A7414AA}" destId="{CEB4372B-EEF2-4564-B901-E9EAC30D66BC}" srcOrd="2" destOrd="0" presId="urn:microsoft.com/office/officeart/2018/5/layout/IconCircleLabelList"/>
    <dgm:cxn modelId="{67877BC7-9A49-498E-9E92-6141226BF398}" type="presParOf" srcId="{148BBD72-F7AA-4D36-85EF-26F53A7414AA}" destId="{930B7954-178D-40C9-B4EF-21FEEEE23C89}" srcOrd="3" destOrd="0" presId="urn:microsoft.com/office/officeart/2018/5/layout/IconCircleLabelList"/>
    <dgm:cxn modelId="{7E2A695B-8162-4738-BC3F-57E8FA655565}" type="presParOf" srcId="{D6D5394D-BBF7-43BF-871F-F0F1E02B7717}" destId="{F5A9D500-4F0E-4F12-ABD5-F90E4BCE779D}" srcOrd="5" destOrd="0" presId="urn:microsoft.com/office/officeart/2018/5/layout/IconCircleLabelList"/>
    <dgm:cxn modelId="{4A1B5ACB-F5B4-4149-B2E2-E2494A35B821}" type="presParOf" srcId="{D6D5394D-BBF7-43BF-871F-F0F1E02B7717}" destId="{263BA0E6-D6D2-4AF9-A4BD-BB82E5500719}" srcOrd="6" destOrd="0" presId="urn:microsoft.com/office/officeart/2018/5/layout/IconCircleLabelList"/>
    <dgm:cxn modelId="{64A9906B-1B4A-4189-B13E-1359303991C4}" type="presParOf" srcId="{263BA0E6-D6D2-4AF9-A4BD-BB82E5500719}" destId="{616C3AFC-14BC-4E2E-A8A1-7EFDA7CE02DF}" srcOrd="0" destOrd="0" presId="urn:microsoft.com/office/officeart/2018/5/layout/IconCircleLabelList"/>
    <dgm:cxn modelId="{3F032476-5B6F-4506-B34D-C6CB20D06EBE}" type="presParOf" srcId="{263BA0E6-D6D2-4AF9-A4BD-BB82E5500719}" destId="{330D78DA-D455-4AA9-96EB-03BCB01F11A1}" srcOrd="1" destOrd="0" presId="urn:microsoft.com/office/officeart/2018/5/layout/IconCircleLabelList"/>
    <dgm:cxn modelId="{ED778A30-657C-4352-8C54-AF4E348DEDB4}" type="presParOf" srcId="{263BA0E6-D6D2-4AF9-A4BD-BB82E5500719}" destId="{EF11ADE3-7BEF-4138-BB86-61004252988F}" srcOrd="2" destOrd="0" presId="urn:microsoft.com/office/officeart/2018/5/layout/IconCircleLabelList"/>
    <dgm:cxn modelId="{F3983A19-B31B-49A8-A2E8-09098B243240}" type="presParOf" srcId="{263BA0E6-D6D2-4AF9-A4BD-BB82E5500719}" destId="{E604C1D4-B008-445D-8E88-172A975F0E78}"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F889E6A-68FD-4CC2-9F13-D609D8D4A86C}" type="doc">
      <dgm:prSet loTypeId="urn:microsoft.com/office/officeart/2016/7/layout/BasicLinearProcessNumbered" loCatId="process" qsTypeId="urn:microsoft.com/office/officeart/2005/8/quickstyle/simple4" qsCatId="simple" csTypeId="urn:microsoft.com/office/officeart/2005/8/colors/colorful1" csCatId="colorful" phldr="1"/>
      <dgm:spPr/>
      <dgm:t>
        <a:bodyPr/>
        <a:lstStyle/>
        <a:p>
          <a:endParaRPr lang="en-US"/>
        </a:p>
      </dgm:t>
    </dgm:pt>
    <dgm:pt modelId="{D1D95405-17E0-4B2D-8593-6B7AA2CB0957}">
      <dgm:prSet/>
      <dgm:spPr/>
      <dgm:t>
        <a:bodyPr/>
        <a:lstStyle/>
        <a:p>
          <a:r>
            <a:rPr lang="en-US" dirty="0"/>
            <a:t>Avoid oversharing on social media (e.g., birthday, address).</a:t>
          </a:r>
        </a:p>
      </dgm:t>
    </dgm:pt>
    <dgm:pt modelId="{6C3F7696-DE89-449B-9468-38C0A731DC73}" type="parTrans" cxnId="{275B7698-0A6B-404A-A999-74F5AF35D2CB}">
      <dgm:prSet/>
      <dgm:spPr/>
      <dgm:t>
        <a:bodyPr/>
        <a:lstStyle/>
        <a:p>
          <a:endParaRPr lang="en-US"/>
        </a:p>
      </dgm:t>
    </dgm:pt>
    <dgm:pt modelId="{8E25E3A1-5396-4750-AF2F-4C561EB9816E}" type="sibTrans" cxnId="{275B7698-0A6B-404A-A999-74F5AF35D2CB}">
      <dgm:prSet phldrT="1" phldr="0"/>
      <dgm:spPr/>
      <dgm:t>
        <a:bodyPr/>
        <a:lstStyle/>
        <a:p>
          <a:r>
            <a:rPr lang="en-US" dirty="0"/>
            <a:t>1</a:t>
          </a:r>
        </a:p>
      </dgm:t>
    </dgm:pt>
    <dgm:pt modelId="{82E7798E-1A90-4D06-9C66-7C0854E1B092}">
      <dgm:prSet/>
      <dgm:spPr/>
      <dgm:t>
        <a:bodyPr/>
        <a:lstStyle/>
        <a:p>
          <a:r>
            <a:rPr lang="en-US" dirty="0"/>
            <a:t>Monitor financial accounts for unauthorized charges.</a:t>
          </a:r>
        </a:p>
      </dgm:t>
    </dgm:pt>
    <dgm:pt modelId="{93520CB1-3A7C-4DFF-8B84-08B1F2CF35A2}" type="parTrans" cxnId="{6DE1F20B-E811-4D24-B4AD-1456429770D4}">
      <dgm:prSet/>
      <dgm:spPr/>
      <dgm:t>
        <a:bodyPr/>
        <a:lstStyle/>
        <a:p>
          <a:endParaRPr lang="en-US"/>
        </a:p>
      </dgm:t>
    </dgm:pt>
    <dgm:pt modelId="{5A0E858D-98EA-4F6E-BB9B-A247AB8AF52C}" type="sibTrans" cxnId="{6DE1F20B-E811-4D24-B4AD-1456429770D4}">
      <dgm:prSet phldrT="2" phldr="0"/>
      <dgm:spPr/>
      <dgm:t>
        <a:bodyPr/>
        <a:lstStyle/>
        <a:p>
          <a:r>
            <a:rPr lang="en-US" dirty="0"/>
            <a:t>2</a:t>
          </a:r>
        </a:p>
      </dgm:t>
    </dgm:pt>
    <dgm:pt modelId="{B723AD58-5885-451C-8B0A-47C95D15CBF5}">
      <dgm:prSet/>
      <dgm:spPr/>
      <dgm:t>
        <a:bodyPr/>
        <a:lstStyle/>
        <a:p>
          <a:r>
            <a:rPr lang="en-US" dirty="0"/>
            <a:t>Shred documents like bank statements or medical bills before discarding.</a:t>
          </a:r>
        </a:p>
      </dgm:t>
    </dgm:pt>
    <dgm:pt modelId="{5B68BF7E-912F-4E35-B12C-56A9D11FDFA0}" type="parTrans" cxnId="{B525820B-FC1C-4CBD-AA29-D54B34F8C0D8}">
      <dgm:prSet/>
      <dgm:spPr/>
      <dgm:t>
        <a:bodyPr/>
        <a:lstStyle/>
        <a:p>
          <a:endParaRPr lang="en-US"/>
        </a:p>
      </dgm:t>
    </dgm:pt>
    <dgm:pt modelId="{3BB332D3-B8D6-4683-A4AB-5AC3332221A2}" type="sibTrans" cxnId="{B525820B-FC1C-4CBD-AA29-D54B34F8C0D8}">
      <dgm:prSet phldrT="3" phldr="0"/>
      <dgm:spPr/>
      <dgm:t>
        <a:bodyPr/>
        <a:lstStyle/>
        <a:p>
          <a:r>
            <a:rPr lang="en-US" dirty="0"/>
            <a:t>3</a:t>
          </a:r>
        </a:p>
      </dgm:t>
    </dgm:pt>
    <dgm:pt modelId="{11DFDB6C-D06E-4B34-AD88-3383E1DAC788}" type="pres">
      <dgm:prSet presAssocID="{6F889E6A-68FD-4CC2-9F13-D609D8D4A86C}" presName="Name0" presStyleCnt="0">
        <dgm:presLayoutVars>
          <dgm:animLvl val="lvl"/>
          <dgm:resizeHandles val="exact"/>
        </dgm:presLayoutVars>
      </dgm:prSet>
      <dgm:spPr/>
    </dgm:pt>
    <dgm:pt modelId="{3775277C-77A6-45F9-B6FC-2AC5A09C98F0}" type="pres">
      <dgm:prSet presAssocID="{D1D95405-17E0-4B2D-8593-6B7AA2CB0957}" presName="compositeNode" presStyleCnt="0">
        <dgm:presLayoutVars>
          <dgm:bulletEnabled val="1"/>
        </dgm:presLayoutVars>
      </dgm:prSet>
      <dgm:spPr/>
    </dgm:pt>
    <dgm:pt modelId="{8B6C9333-820A-49E4-9D4D-78638A4F5D8E}" type="pres">
      <dgm:prSet presAssocID="{D1D95405-17E0-4B2D-8593-6B7AA2CB0957}" presName="bgRect" presStyleLbl="bgAccFollowNode1" presStyleIdx="0" presStyleCnt="3"/>
      <dgm:spPr/>
    </dgm:pt>
    <dgm:pt modelId="{0811169B-DB58-43D2-B0A3-1EFA8B08BC83}" type="pres">
      <dgm:prSet presAssocID="{8E25E3A1-5396-4750-AF2F-4C561EB9816E}" presName="sibTransNodeCircle" presStyleLbl="alignNode1" presStyleIdx="0" presStyleCnt="6">
        <dgm:presLayoutVars>
          <dgm:chMax val="0"/>
          <dgm:bulletEnabled/>
        </dgm:presLayoutVars>
      </dgm:prSet>
      <dgm:spPr/>
    </dgm:pt>
    <dgm:pt modelId="{87D0C1E6-CFF5-4400-A329-0BC57342A469}" type="pres">
      <dgm:prSet presAssocID="{D1D95405-17E0-4B2D-8593-6B7AA2CB0957}" presName="bottomLine" presStyleLbl="alignNode1" presStyleIdx="1" presStyleCnt="6">
        <dgm:presLayoutVars/>
      </dgm:prSet>
      <dgm:spPr/>
    </dgm:pt>
    <dgm:pt modelId="{BE5361D1-DE31-4751-97B4-E80C28AE86DF}" type="pres">
      <dgm:prSet presAssocID="{D1D95405-17E0-4B2D-8593-6B7AA2CB0957}" presName="nodeText" presStyleLbl="bgAccFollowNode1" presStyleIdx="0" presStyleCnt="3">
        <dgm:presLayoutVars>
          <dgm:bulletEnabled val="1"/>
        </dgm:presLayoutVars>
      </dgm:prSet>
      <dgm:spPr/>
    </dgm:pt>
    <dgm:pt modelId="{E4C6E561-4BBA-4EA0-AEF4-C9CCF9DBA1DE}" type="pres">
      <dgm:prSet presAssocID="{8E25E3A1-5396-4750-AF2F-4C561EB9816E}" presName="sibTrans" presStyleCnt="0"/>
      <dgm:spPr/>
    </dgm:pt>
    <dgm:pt modelId="{A61C4ED6-7ACA-4D83-A5D4-94C74C7688EA}" type="pres">
      <dgm:prSet presAssocID="{82E7798E-1A90-4D06-9C66-7C0854E1B092}" presName="compositeNode" presStyleCnt="0">
        <dgm:presLayoutVars>
          <dgm:bulletEnabled val="1"/>
        </dgm:presLayoutVars>
      </dgm:prSet>
      <dgm:spPr/>
    </dgm:pt>
    <dgm:pt modelId="{8065F55E-7A81-4102-ADAC-AD6E2BF829F1}" type="pres">
      <dgm:prSet presAssocID="{82E7798E-1A90-4D06-9C66-7C0854E1B092}" presName="bgRect" presStyleLbl="bgAccFollowNode1" presStyleIdx="1" presStyleCnt="3"/>
      <dgm:spPr/>
    </dgm:pt>
    <dgm:pt modelId="{7859B2D0-58A9-4EA2-A277-43FC9E1BC7D2}" type="pres">
      <dgm:prSet presAssocID="{5A0E858D-98EA-4F6E-BB9B-A247AB8AF52C}" presName="sibTransNodeCircle" presStyleLbl="alignNode1" presStyleIdx="2" presStyleCnt="6">
        <dgm:presLayoutVars>
          <dgm:chMax val="0"/>
          <dgm:bulletEnabled/>
        </dgm:presLayoutVars>
      </dgm:prSet>
      <dgm:spPr/>
    </dgm:pt>
    <dgm:pt modelId="{CFF1B0D9-927A-468B-AA39-5568AF90F228}" type="pres">
      <dgm:prSet presAssocID="{82E7798E-1A90-4D06-9C66-7C0854E1B092}" presName="bottomLine" presStyleLbl="alignNode1" presStyleIdx="3" presStyleCnt="6">
        <dgm:presLayoutVars/>
      </dgm:prSet>
      <dgm:spPr/>
    </dgm:pt>
    <dgm:pt modelId="{D97CF589-403C-432D-863E-3084D3A4387F}" type="pres">
      <dgm:prSet presAssocID="{82E7798E-1A90-4D06-9C66-7C0854E1B092}" presName="nodeText" presStyleLbl="bgAccFollowNode1" presStyleIdx="1" presStyleCnt="3">
        <dgm:presLayoutVars>
          <dgm:bulletEnabled val="1"/>
        </dgm:presLayoutVars>
      </dgm:prSet>
      <dgm:spPr/>
    </dgm:pt>
    <dgm:pt modelId="{968D33AF-8595-4EFA-A8D5-B21F7F9F8066}" type="pres">
      <dgm:prSet presAssocID="{5A0E858D-98EA-4F6E-BB9B-A247AB8AF52C}" presName="sibTrans" presStyleCnt="0"/>
      <dgm:spPr/>
    </dgm:pt>
    <dgm:pt modelId="{B66B0DD7-BF4F-40CF-936F-DF6950863CC1}" type="pres">
      <dgm:prSet presAssocID="{B723AD58-5885-451C-8B0A-47C95D15CBF5}" presName="compositeNode" presStyleCnt="0">
        <dgm:presLayoutVars>
          <dgm:bulletEnabled val="1"/>
        </dgm:presLayoutVars>
      </dgm:prSet>
      <dgm:spPr/>
    </dgm:pt>
    <dgm:pt modelId="{AC974F1E-4854-43CA-A4EE-AD1F9B1B5C6C}" type="pres">
      <dgm:prSet presAssocID="{B723AD58-5885-451C-8B0A-47C95D15CBF5}" presName="bgRect" presStyleLbl="bgAccFollowNode1" presStyleIdx="2" presStyleCnt="3"/>
      <dgm:spPr/>
    </dgm:pt>
    <dgm:pt modelId="{77D143F6-D5C1-4A0C-8D0A-C9CC958760A7}" type="pres">
      <dgm:prSet presAssocID="{3BB332D3-B8D6-4683-A4AB-5AC3332221A2}" presName="sibTransNodeCircle" presStyleLbl="alignNode1" presStyleIdx="4" presStyleCnt="6">
        <dgm:presLayoutVars>
          <dgm:chMax val="0"/>
          <dgm:bulletEnabled/>
        </dgm:presLayoutVars>
      </dgm:prSet>
      <dgm:spPr/>
    </dgm:pt>
    <dgm:pt modelId="{0E6A3411-F179-407D-BE54-9555D1AA95C4}" type="pres">
      <dgm:prSet presAssocID="{B723AD58-5885-451C-8B0A-47C95D15CBF5}" presName="bottomLine" presStyleLbl="alignNode1" presStyleIdx="5" presStyleCnt="6">
        <dgm:presLayoutVars/>
      </dgm:prSet>
      <dgm:spPr/>
    </dgm:pt>
    <dgm:pt modelId="{CB7E9187-37DC-42F2-9A60-54DA0E50D094}" type="pres">
      <dgm:prSet presAssocID="{B723AD58-5885-451C-8B0A-47C95D15CBF5}" presName="nodeText" presStyleLbl="bgAccFollowNode1" presStyleIdx="2" presStyleCnt="3">
        <dgm:presLayoutVars>
          <dgm:bulletEnabled val="1"/>
        </dgm:presLayoutVars>
      </dgm:prSet>
      <dgm:spPr/>
    </dgm:pt>
  </dgm:ptLst>
  <dgm:cxnLst>
    <dgm:cxn modelId="{B525820B-FC1C-4CBD-AA29-D54B34F8C0D8}" srcId="{6F889E6A-68FD-4CC2-9F13-D609D8D4A86C}" destId="{B723AD58-5885-451C-8B0A-47C95D15CBF5}" srcOrd="2" destOrd="0" parTransId="{5B68BF7E-912F-4E35-B12C-56A9D11FDFA0}" sibTransId="{3BB332D3-B8D6-4683-A4AB-5AC3332221A2}"/>
    <dgm:cxn modelId="{6DE1F20B-E811-4D24-B4AD-1456429770D4}" srcId="{6F889E6A-68FD-4CC2-9F13-D609D8D4A86C}" destId="{82E7798E-1A90-4D06-9C66-7C0854E1B092}" srcOrd="1" destOrd="0" parTransId="{93520CB1-3A7C-4DFF-8B84-08B1F2CF35A2}" sibTransId="{5A0E858D-98EA-4F6E-BB9B-A247AB8AF52C}"/>
    <dgm:cxn modelId="{72CE3E1B-9435-4F79-BB21-B2ED204B81B7}" type="presOf" srcId="{82E7798E-1A90-4D06-9C66-7C0854E1B092}" destId="{8065F55E-7A81-4102-ADAC-AD6E2BF829F1}" srcOrd="0" destOrd="0" presId="urn:microsoft.com/office/officeart/2016/7/layout/BasicLinearProcessNumbered"/>
    <dgm:cxn modelId="{8EECB945-6A2F-479B-BFF7-72D91BC3C91C}" type="presOf" srcId="{8E25E3A1-5396-4750-AF2F-4C561EB9816E}" destId="{0811169B-DB58-43D2-B0A3-1EFA8B08BC83}" srcOrd="0" destOrd="0" presId="urn:microsoft.com/office/officeart/2016/7/layout/BasicLinearProcessNumbered"/>
    <dgm:cxn modelId="{9FDFF76B-8C8F-445E-B526-81EB2CBE847F}" type="presOf" srcId="{6F889E6A-68FD-4CC2-9F13-D609D8D4A86C}" destId="{11DFDB6C-D06E-4B34-AD88-3383E1DAC788}" srcOrd="0" destOrd="0" presId="urn:microsoft.com/office/officeart/2016/7/layout/BasicLinearProcessNumbered"/>
    <dgm:cxn modelId="{DE9D0C71-191B-4ADB-B4F0-CFF8E59A7932}" type="presOf" srcId="{3BB332D3-B8D6-4683-A4AB-5AC3332221A2}" destId="{77D143F6-D5C1-4A0C-8D0A-C9CC958760A7}" srcOrd="0" destOrd="0" presId="urn:microsoft.com/office/officeart/2016/7/layout/BasicLinearProcessNumbered"/>
    <dgm:cxn modelId="{0C85AC52-38DD-46E1-9F02-86827F93A0FB}" type="presOf" srcId="{82E7798E-1A90-4D06-9C66-7C0854E1B092}" destId="{D97CF589-403C-432D-863E-3084D3A4387F}" srcOrd="1" destOrd="0" presId="urn:microsoft.com/office/officeart/2016/7/layout/BasicLinearProcessNumbered"/>
    <dgm:cxn modelId="{275B7698-0A6B-404A-A999-74F5AF35D2CB}" srcId="{6F889E6A-68FD-4CC2-9F13-D609D8D4A86C}" destId="{D1D95405-17E0-4B2D-8593-6B7AA2CB0957}" srcOrd="0" destOrd="0" parTransId="{6C3F7696-DE89-449B-9468-38C0A731DC73}" sibTransId="{8E25E3A1-5396-4750-AF2F-4C561EB9816E}"/>
    <dgm:cxn modelId="{49B5D19A-CBC6-46DE-9C28-663D7EF2C3D2}" type="presOf" srcId="{D1D95405-17E0-4B2D-8593-6B7AA2CB0957}" destId="{BE5361D1-DE31-4751-97B4-E80C28AE86DF}" srcOrd="1" destOrd="0" presId="urn:microsoft.com/office/officeart/2016/7/layout/BasicLinearProcessNumbered"/>
    <dgm:cxn modelId="{EC7376A6-E9A8-442A-B651-6C36E714EFB4}" type="presOf" srcId="{B723AD58-5885-451C-8B0A-47C95D15CBF5}" destId="{AC974F1E-4854-43CA-A4EE-AD1F9B1B5C6C}" srcOrd="0" destOrd="0" presId="urn:microsoft.com/office/officeart/2016/7/layout/BasicLinearProcessNumbered"/>
    <dgm:cxn modelId="{E5F87BB4-5445-4661-BFA8-83B58E8318DC}" type="presOf" srcId="{D1D95405-17E0-4B2D-8593-6B7AA2CB0957}" destId="{8B6C9333-820A-49E4-9D4D-78638A4F5D8E}" srcOrd="0" destOrd="0" presId="urn:microsoft.com/office/officeart/2016/7/layout/BasicLinearProcessNumbered"/>
    <dgm:cxn modelId="{425D75B9-C00B-47E7-AE5E-E65E5FEDF148}" type="presOf" srcId="{B723AD58-5885-451C-8B0A-47C95D15CBF5}" destId="{CB7E9187-37DC-42F2-9A60-54DA0E50D094}" srcOrd="1" destOrd="0" presId="urn:microsoft.com/office/officeart/2016/7/layout/BasicLinearProcessNumbered"/>
    <dgm:cxn modelId="{58EEFDF3-B5B3-42B3-9D1F-0888DB70A6BD}" type="presOf" srcId="{5A0E858D-98EA-4F6E-BB9B-A247AB8AF52C}" destId="{7859B2D0-58A9-4EA2-A277-43FC9E1BC7D2}" srcOrd="0" destOrd="0" presId="urn:microsoft.com/office/officeart/2016/7/layout/BasicLinearProcessNumbered"/>
    <dgm:cxn modelId="{37C7B4DE-EDE2-484A-9C74-F70D5E661E88}" type="presParOf" srcId="{11DFDB6C-D06E-4B34-AD88-3383E1DAC788}" destId="{3775277C-77A6-45F9-B6FC-2AC5A09C98F0}" srcOrd="0" destOrd="0" presId="urn:microsoft.com/office/officeart/2016/7/layout/BasicLinearProcessNumbered"/>
    <dgm:cxn modelId="{39D3882F-57BB-4DB4-A63E-2A1DF28A4F4C}" type="presParOf" srcId="{3775277C-77A6-45F9-B6FC-2AC5A09C98F0}" destId="{8B6C9333-820A-49E4-9D4D-78638A4F5D8E}" srcOrd="0" destOrd="0" presId="urn:microsoft.com/office/officeart/2016/7/layout/BasicLinearProcessNumbered"/>
    <dgm:cxn modelId="{246ED560-341C-4AD7-BC0E-30C96B56EB2F}" type="presParOf" srcId="{3775277C-77A6-45F9-B6FC-2AC5A09C98F0}" destId="{0811169B-DB58-43D2-B0A3-1EFA8B08BC83}" srcOrd="1" destOrd="0" presId="urn:microsoft.com/office/officeart/2016/7/layout/BasicLinearProcessNumbered"/>
    <dgm:cxn modelId="{810FE889-FBBF-4416-AE2F-A687AF77E99C}" type="presParOf" srcId="{3775277C-77A6-45F9-B6FC-2AC5A09C98F0}" destId="{87D0C1E6-CFF5-4400-A329-0BC57342A469}" srcOrd="2" destOrd="0" presId="urn:microsoft.com/office/officeart/2016/7/layout/BasicLinearProcessNumbered"/>
    <dgm:cxn modelId="{74E084C2-A811-4231-ADAB-33A35CAA1FA1}" type="presParOf" srcId="{3775277C-77A6-45F9-B6FC-2AC5A09C98F0}" destId="{BE5361D1-DE31-4751-97B4-E80C28AE86DF}" srcOrd="3" destOrd="0" presId="urn:microsoft.com/office/officeart/2016/7/layout/BasicLinearProcessNumbered"/>
    <dgm:cxn modelId="{FC75610D-7FC7-4127-9813-75435DF25458}" type="presParOf" srcId="{11DFDB6C-D06E-4B34-AD88-3383E1DAC788}" destId="{E4C6E561-4BBA-4EA0-AEF4-C9CCF9DBA1DE}" srcOrd="1" destOrd="0" presId="urn:microsoft.com/office/officeart/2016/7/layout/BasicLinearProcessNumbered"/>
    <dgm:cxn modelId="{10E526F8-1D6A-4C59-907E-CB77F641357F}" type="presParOf" srcId="{11DFDB6C-D06E-4B34-AD88-3383E1DAC788}" destId="{A61C4ED6-7ACA-4D83-A5D4-94C74C7688EA}" srcOrd="2" destOrd="0" presId="urn:microsoft.com/office/officeart/2016/7/layout/BasicLinearProcessNumbered"/>
    <dgm:cxn modelId="{3DC6A24A-E21C-4161-82FC-49D177C7D2AC}" type="presParOf" srcId="{A61C4ED6-7ACA-4D83-A5D4-94C74C7688EA}" destId="{8065F55E-7A81-4102-ADAC-AD6E2BF829F1}" srcOrd="0" destOrd="0" presId="urn:microsoft.com/office/officeart/2016/7/layout/BasicLinearProcessNumbered"/>
    <dgm:cxn modelId="{1F3653C9-6B8D-4843-B2CA-4096150E898A}" type="presParOf" srcId="{A61C4ED6-7ACA-4D83-A5D4-94C74C7688EA}" destId="{7859B2D0-58A9-4EA2-A277-43FC9E1BC7D2}" srcOrd="1" destOrd="0" presId="urn:microsoft.com/office/officeart/2016/7/layout/BasicLinearProcessNumbered"/>
    <dgm:cxn modelId="{844B9D86-32BB-4F16-A464-88E03578BD8D}" type="presParOf" srcId="{A61C4ED6-7ACA-4D83-A5D4-94C74C7688EA}" destId="{CFF1B0D9-927A-468B-AA39-5568AF90F228}" srcOrd="2" destOrd="0" presId="urn:microsoft.com/office/officeart/2016/7/layout/BasicLinearProcessNumbered"/>
    <dgm:cxn modelId="{7663A29D-02E8-4925-B99E-C70E77933231}" type="presParOf" srcId="{A61C4ED6-7ACA-4D83-A5D4-94C74C7688EA}" destId="{D97CF589-403C-432D-863E-3084D3A4387F}" srcOrd="3" destOrd="0" presId="urn:microsoft.com/office/officeart/2016/7/layout/BasicLinearProcessNumbered"/>
    <dgm:cxn modelId="{0ED7B380-E977-4245-9CE8-0F81B7A856C6}" type="presParOf" srcId="{11DFDB6C-D06E-4B34-AD88-3383E1DAC788}" destId="{968D33AF-8595-4EFA-A8D5-B21F7F9F8066}" srcOrd="3" destOrd="0" presId="urn:microsoft.com/office/officeart/2016/7/layout/BasicLinearProcessNumbered"/>
    <dgm:cxn modelId="{E75697BB-90A2-4E16-B750-19AF2D0138E4}" type="presParOf" srcId="{11DFDB6C-D06E-4B34-AD88-3383E1DAC788}" destId="{B66B0DD7-BF4F-40CF-936F-DF6950863CC1}" srcOrd="4" destOrd="0" presId="urn:microsoft.com/office/officeart/2016/7/layout/BasicLinearProcessNumbered"/>
    <dgm:cxn modelId="{1B0FBBDF-9E8B-4DAA-891D-B3EC924FECB7}" type="presParOf" srcId="{B66B0DD7-BF4F-40CF-936F-DF6950863CC1}" destId="{AC974F1E-4854-43CA-A4EE-AD1F9B1B5C6C}" srcOrd="0" destOrd="0" presId="urn:microsoft.com/office/officeart/2016/7/layout/BasicLinearProcessNumbered"/>
    <dgm:cxn modelId="{29F9CABC-E7A8-403D-A6CD-030190E87BD4}" type="presParOf" srcId="{B66B0DD7-BF4F-40CF-936F-DF6950863CC1}" destId="{77D143F6-D5C1-4A0C-8D0A-C9CC958760A7}" srcOrd="1" destOrd="0" presId="urn:microsoft.com/office/officeart/2016/7/layout/BasicLinearProcessNumbered"/>
    <dgm:cxn modelId="{B2DC85B1-EDFD-41EF-B757-6DEFAA67FEF4}" type="presParOf" srcId="{B66B0DD7-BF4F-40CF-936F-DF6950863CC1}" destId="{0E6A3411-F179-407D-BE54-9555D1AA95C4}" srcOrd="2" destOrd="0" presId="urn:microsoft.com/office/officeart/2016/7/layout/BasicLinearProcessNumbered"/>
    <dgm:cxn modelId="{C05C96B0-F52E-4FC1-B4AE-93ABCF732848}" type="presParOf" srcId="{B66B0DD7-BF4F-40CF-936F-DF6950863CC1}" destId="{CB7E9187-37DC-42F2-9A60-54DA0E50D094}"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9CB1E5B-807A-459D-9647-830121E2029F}" type="doc">
      <dgm:prSet loTypeId="urn:microsoft.com/office/officeart/2016/7/layout/LinearBlockProcessNumbered" loCatId="process" qsTypeId="urn:microsoft.com/office/officeart/2005/8/quickstyle/simple4" qsCatId="simple" csTypeId="urn:microsoft.com/office/officeart/2005/8/colors/colorful1" csCatId="colorful" phldr="1"/>
      <dgm:spPr/>
      <dgm:t>
        <a:bodyPr/>
        <a:lstStyle/>
        <a:p>
          <a:endParaRPr lang="en-US"/>
        </a:p>
      </dgm:t>
    </dgm:pt>
    <dgm:pt modelId="{22D4DB59-E51A-476F-8D58-1786A55FD156}">
      <dgm:prSet/>
      <dgm:spPr/>
      <dgm:t>
        <a:bodyPr/>
        <a:lstStyle/>
        <a:p>
          <a:r>
            <a:rPr lang="en-US" dirty="0"/>
            <a:t>**Reporting**: </a:t>
          </a:r>
        </a:p>
        <a:p>
          <a:r>
            <a:rPr lang="en-US" dirty="0"/>
            <a:t>File complaints with FTC, IC3 (Internet Crime Complaint Center), and local authorities. </a:t>
          </a:r>
        </a:p>
      </dgm:t>
    </dgm:pt>
    <dgm:pt modelId="{DD9206C7-F28C-4DE0-BDEB-E4E3375FCD1E}" type="parTrans" cxnId="{4C4FA99D-B845-4651-8CFE-338BDBC35D03}">
      <dgm:prSet/>
      <dgm:spPr/>
      <dgm:t>
        <a:bodyPr/>
        <a:lstStyle/>
        <a:p>
          <a:endParaRPr lang="en-US"/>
        </a:p>
      </dgm:t>
    </dgm:pt>
    <dgm:pt modelId="{3A6EB3CE-F102-4467-A575-D947B7DAEF10}" type="sibTrans" cxnId="{4C4FA99D-B845-4651-8CFE-338BDBC35D03}">
      <dgm:prSet phldrT="01" phldr="0"/>
      <dgm:spPr/>
      <dgm:t>
        <a:bodyPr/>
        <a:lstStyle/>
        <a:p>
          <a:r>
            <a:rPr lang="en-US" dirty="0"/>
            <a:t>01</a:t>
          </a:r>
        </a:p>
      </dgm:t>
    </dgm:pt>
    <dgm:pt modelId="{93E628FE-FCF6-4F89-B0CF-9C63DCFC60A4}">
      <dgm:prSet/>
      <dgm:spPr/>
      <dgm:t>
        <a:bodyPr/>
        <a:lstStyle/>
        <a:p>
          <a:r>
            <a:rPr lang="en-US" dirty="0"/>
            <a:t>**Immediate Action**: </a:t>
          </a:r>
        </a:p>
        <a:p>
          <a:r>
            <a:rPr lang="en-US" dirty="0"/>
            <a:t>Notify your bank or credit card company within 24 hours of fraud.</a:t>
          </a:r>
        </a:p>
      </dgm:t>
    </dgm:pt>
    <dgm:pt modelId="{2E87A61A-4203-487E-8F32-ADA4B7ECF665}" type="parTrans" cxnId="{662922CB-5A30-4E4A-AC47-B47040E0F9BB}">
      <dgm:prSet/>
      <dgm:spPr/>
      <dgm:t>
        <a:bodyPr/>
        <a:lstStyle/>
        <a:p>
          <a:endParaRPr lang="en-US"/>
        </a:p>
      </dgm:t>
    </dgm:pt>
    <dgm:pt modelId="{5DCDEE3B-08F8-45FE-9990-597AAB547F8A}" type="sibTrans" cxnId="{662922CB-5A30-4E4A-AC47-B47040E0F9BB}">
      <dgm:prSet phldrT="02" phldr="0"/>
      <dgm:spPr/>
      <dgm:t>
        <a:bodyPr/>
        <a:lstStyle/>
        <a:p>
          <a:r>
            <a:rPr lang="en-US" dirty="0"/>
            <a:t>02</a:t>
          </a:r>
        </a:p>
      </dgm:t>
    </dgm:pt>
    <dgm:pt modelId="{35695EE1-C1AF-4699-AB58-B0C6E8A08254}">
      <dgm:prSet/>
      <dgm:spPr/>
      <dgm:t>
        <a:bodyPr/>
        <a:lstStyle/>
        <a:p>
          <a:r>
            <a:rPr lang="en-US" dirty="0"/>
            <a:t>**Freezing Credit**: </a:t>
          </a:r>
        </a:p>
        <a:p>
          <a:r>
            <a:rPr lang="en-US" dirty="0"/>
            <a:t>Contact Experian, TransUnion, and Equifax.</a:t>
          </a:r>
        </a:p>
      </dgm:t>
    </dgm:pt>
    <dgm:pt modelId="{2A893585-AA1B-466F-AE80-5C64D688D016}" type="parTrans" cxnId="{C0C30D69-BB45-4FA6-904F-541D3B45F638}">
      <dgm:prSet/>
      <dgm:spPr/>
      <dgm:t>
        <a:bodyPr/>
        <a:lstStyle/>
        <a:p>
          <a:endParaRPr lang="en-US"/>
        </a:p>
      </dgm:t>
    </dgm:pt>
    <dgm:pt modelId="{8242C5F6-306F-49DB-A57C-4585FE0CD98C}" type="sibTrans" cxnId="{C0C30D69-BB45-4FA6-904F-541D3B45F638}">
      <dgm:prSet phldrT="03" phldr="0"/>
      <dgm:spPr/>
      <dgm:t>
        <a:bodyPr/>
        <a:lstStyle/>
        <a:p>
          <a:r>
            <a:rPr lang="en-US" dirty="0"/>
            <a:t>03</a:t>
          </a:r>
        </a:p>
      </dgm:t>
    </dgm:pt>
    <dgm:pt modelId="{A7E9280C-3097-4ABF-9315-ADB694806184}">
      <dgm:prSet/>
      <dgm:spPr/>
      <dgm:t>
        <a:bodyPr/>
        <a:lstStyle/>
        <a:p>
          <a:r>
            <a:rPr lang="en-US" dirty="0"/>
            <a:t>**Password Reset**: </a:t>
          </a:r>
        </a:p>
        <a:p>
          <a:r>
            <a:rPr lang="en-US" dirty="0"/>
            <a:t>Use secure recovery options for accounts then change password and add MFA (Multi-Factor Authentication)</a:t>
          </a:r>
        </a:p>
      </dgm:t>
    </dgm:pt>
    <dgm:pt modelId="{DE7CC1E9-BFD0-46DC-A317-D4CBB20E1463}" type="parTrans" cxnId="{B92AB418-34FB-4024-9944-6F48FFB89FF2}">
      <dgm:prSet/>
      <dgm:spPr/>
      <dgm:t>
        <a:bodyPr/>
        <a:lstStyle/>
        <a:p>
          <a:endParaRPr lang="en-US"/>
        </a:p>
      </dgm:t>
    </dgm:pt>
    <dgm:pt modelId="{4BDE8E9E-F8B4-4B20-975C-EC5BCAA73AA6}" type="sibTrans" cxnId="{B92AB418-34FB-4024-9944-6F48FFB89FF2}">
      <dgm:prSet phldrT="04" phldr="0"/>
      <dgm:spPr/>
      <dgm:t>
        <a:bodyPr/>
        <a:lstStyle/>
        <a:p>
          <a:r>
            <a:rPr lang="en-US" dirty="0"/>
            <a:t>04</a:t>
          </a:r>
        </a:p>
      </dgm:t>
    </dgm:pt>
    <dgm:pt modelId="{3FA9AFBA-508D-40C8-B914-D049FAC15293}" type="pres">
      <dgm:prSet presAssocID="{39CB1E5B-807A-459D-9647-830121E2029F}" presName="Name0" presStyleCnt="0">
        <dgm:presLayoutVars>
          <dgm:animLvl val="lvl"/>
          <dgm:resizeHandles val="exact"/>
        </dgm:presLayoutVars>
      </dgm:prSet>
      <dgm:spPr/>
    </dgm:pt>
    <dgm:pt modelId="{9F7B7A0C-832B-4FED-B013-7BF0E317CCAE}" type="pres">
      <dgm:prSet presAssocID="{22D4DB59-E51A-476F-8D58-1786A55FD156}" presName="compositeNode" presStyleCnt="0">
        <dgm:presLayoutVars>
          <dgm:bulletEnabled val="1"/>
        </dgm:presLayoutVars>
      </dgm:prSet>
      <dgm:spPr/>
    </dgm:pt>
    <dgm:pt modelId="{EC0A9CFF-9F15-43ED-9DEA-7AE545752ABF}" type="pres">
      <dgm:prSet presAssocID="{22D4DB59-E51A-476F-8D58-1786A55FD156}" presName="bgRect" presStyleLbl="alignNode1" presStyleIdx="0" presStyleCnt="4"/>
      <dgm:spPr/>
    </dgm:pt>
    <dgm:pt modelId="{C4C4B282-CBE2-4682-9910-EF8B629E07DE}" type="pres">
      <dgm:prSet presAssocID="{3A6EB3CE-F102-4467-A575-D947B7DAEF10}" presName="sibTransNodeRect" presStyleLbl="alignNode1" presStyleIdx="0" presStyleCnt="4">
        <dgm:presLayoutVars>
          <dgm:chMax val="0"/>
          <dgm:bulletEnabled val="1"/>
        </dgm:presLayoutVars>
      </dgm:prSet>
      <dgm:spPr/>
    </dgm:pt>
    <dgm:pt modelId="{CA6EFC95-2642-4063-A4B3-861987F7739C}" type="pres">
      <dgm:prSet presAssocID="{22D4DB59-E51A-476F-8D58-1786A55FD156}" presName="nodeRect" presStyleLbl="alignNode1" presStyleIdx="0" presStyleCnt="4">
        <dgm:presLayoutVars>
          <dgm:bulletEnabled val="1"/>
        </dgm:presLayoutVars>
      </dgm:prSet>
      <dgm:spPr/>
    </dgm:pt>
    <dgm:pt modelId="{AD791CCF-1322-4524-AC33-6BC01941FA49}" type="pres">
      <dgm:prSet presAssocID="{3A6EB3CE-F102-4467-A575-D947B7DAEF10}" presName="sibTrans" presStyleCnt="0"/>
      <dgm:spPr/>
    </dgm:pt>
    <dgm:pt modelId="{66B84E96-6773-45D7-A266-33B0BE535C33}" type="pres">
      <dgm:prSet presAssocID="{93E628FE-FCF6-4F89-B0CF-9C63DCFC60A4}" presName="compositeNode" presStyleCnt="0">
        <dgm:presLayoutVars>
          <dgm:bulletEnabled val="1"/>
        </dgm:presLayoutVars>
      </dgm:prSet>
      <dgm:spPr/>
    </dgm:pt>
    <dgm:pt modelId="{22FDBA0E-32D1-486C-95F4-230099D9236F}" type="pres">
      <dgm:prSet presAssocID="{93E628FE-FCF6-4F89-B0CF-9C63DCFC60A4}" presName="bgRect" presStyleLbl="alignNode1" presStyleIdx="1" presStyleCnt="4"/>
      <dgm:spPr/>
    </dgm:pt>
    <dgm:pt modelId="{AABF0985-DC1C-4085-BBC6-45611219C355}" type="pres">
      <dgm:prSet presAssocID="{5DCDEE3B-08F8-45FE-9990-597AAB547F8A}" presName="sibTransNodeRect" presStyleLbl="alignNode1" presStyleIdx="1" presStyleCnt="4">
        <dgm:presLayoutVars>
          <dgm:chMax val="0"/>
          <dgm:bulletEnabled val="1"/>
        </dgm:presLayoutVars>
      </dgm:prSet>
      <dgm:spPr/>
    </dgm:pt>
    <dgm:pt modelId="{451DB1F6-F9E1-401D-9E11-59FD081735D4}" type="pres">
      <dgm:prSet presAssocID="{93E628FE-FCF6-4F89-B0CF-9C63DCFC60A4}" presName="nodeRect" presStyleLbl="alignNode1" presStyleIdx="1" presStyleCnt="4">
        <dgm:presLayoutVars>
          <dgm:bulletEnabled val="1"/>
        </dgm:presLayoutVars>
      </dgm:prSet>
      <dgm:spPr/>
    </dgm:pt>
    <dgm:pt modelId="{162360B2-9F80-4620-BE35-92E18F5751BB}" type="pres">
      <dgm:prSet presAssocID="{5DCDEE3B-08F8-45FE-9990-597AAB547F8A}" presName="sibTrans" presStyleCnt="0"/>
      <dgm:spPr/>
    </dgm:pt>
    <dgm:pt modelId="{33E100C0-4874-4CB8-9E4A-0BEE90D3D4E2}" type="pres">
      <dgm:prSet presAssocID="{35695EE1-C1AF-4699-AB58-B0C6E8A08254}" presName="compositeNode" presStyleCnt="0">
        <dgm:presLayoutVars>
          <dgm:bulletEnabled val="1"/>
        </dgm:presLayoutVars>
      </dgm:prSet>
      <dgm:spPr/>
    </dgm:pt>
    <dgm:pt modelId="{3308C9A6-6680-4CB7-9C7C-21B1C2C65C4E}" type="pres">
      <dgm:prSet presAssocID="{35695EE1-C1AF-4699-AB58-B0C6E8A08254}" presName="bgRect" presStyleLbl="alignNode1" presStyleIdx="2" presStyleCnt="4"/>
      <dgm:spPr/>
    </dgm:pt>
    <dgm:pt modelId="{58ABB098-16C8-4267-9B53-603622C3D2A4}" type="pres">
      <dgm:prSet presAssocID="{8242C5F6-306F-49DB-A57C-4585FE0CD98C}" presName="sibTransNodeRect" presStyleLbl="alignNode1" presStyleIdx="2" presStyleCnt="4">
        <dgm:presLayoutVars>
          <dgm:chMax val="0"/>
          <dgm:bulletEnabled val="1"/>
        </dgm:presLayoutVars>
      </dgm:prSet>
      <dgm:spPr/>
    </dgm:pt>
    <dgm:pt modelId="{7D111EB9-67AC-407F-9037-722ED60551E5}" type="pres">
      <dgm:prSet presAssocID="{35695EE1-C1AF-4699-AB58-B0C6E8A08254}" presName="nodeRect" presStyleLbl="alignNode1" presStyleIdx="2" presStyleCnt="4">
        <dgm:presLayoutVars>
          <dgm:bulletEnabled val="1"/>
        </dgm:presLayoutVars>
      </dgm:prSet>
      <dgm:spPr/>
    </dgm:pt>
    <dgm:pt modelId="{077B8FE1-5AEA-4494-837F-5930726FE231}" type="pres">
      <dgm:prSet presAssocID="{8242C5F6-306F-49DB-A57C-4585FE0CD98C}" presName="sibTrans" presStyleCnt="0"/>
      <dgm:spPr/>
    </dgm:pt>
    <dgm:pt modelId="{2E2BFA2A-C956-4A85-A55A-1696B5463CA3}" type="pres">
      <dgm:prSet presAssocID="{A7E9280C-3097-4ABF-9315-ADB694806184}" presName="compositeNode" presStyleCnt="0">
        <dgm:presLayoutVars>
          <dgm:bulletEnabled val="1"/>
        </dgm:presLayoutVars>
      </dgm:prSet>
      <dgm:spPr/>
    </dgm:pt>
    <dgm:pt modelId="{5BFE5174-B6CA-40AA-94D2-D2C886D1AAF8}" type="pres">
      <dgm:prSet presAssocID="{A7E9280C-3097-4ABF-9315-ADB694806184}" presName="bgRect" presStyleLbl="alignNode1" presStyleIdx="3" presStyleCnt="4"/>
      <dgm:spPr/>
    </dgm:pt>
    <dgm:pt modelId="{E72B7B38-C9A8-40E5-9282-8F1127324F9D}" type="pres">
      <dgm:prSet presAssocID="{4BDE8E9E-F8B4-4B20-975C-EC5BCAA73AA6}" presName="sibTransNodeRect" presStyleLbl="alignNode1" presStyleIdx="3" presStyleCnt="4">
        <dgm:presLayoutVars>
          <dgm:chMax val="0"/>
          <dgm:bulletEnabled val="1"/>
        </dgm:presLayoutVars>
      </dgm:prSet>
      <dgm:spPr/>
    </dgm:pt>
    <dgm:pt modelId="{4656F92F-040E-4D4F-B3C5-38CE69FDA916}" type="pres">
      <dgm:prSet presAssocID="{A7E9280C-3097-4ABF-9315-ADB694806184}" presName="nodeRect" presStyleLbl="alignNode1" presStyleIdx="3" presStyleCnt="4">
        <dgm:presLayoutVars>
          <dgm:bulletEnabled val="1"/>
        </dgm:presLayoutVars>
      </dgm:prSet>
      <dgm:spPr/>
    </dgm:pt>
  </dgm:ptLst>
  <dgm:cxnLst>
    <dgm:cxn modelId="{8A31C803-ED79-4970-997F-DB9193B45134}" type="presOf" srcId="{93E628FE-FCF6-4F89-B0CF-9C63DCFC60A4}" destId="{22FDBA0E-32D1-486C-95F4-230099D9236F}" srcOrd="0" destOrd="0" presId="urn:microsoft.com/office/officeart/2016/7/layout/LinearBlockProcessNumbered"/>
    <dgm:cxn modelId="{A0DCEB0F-D866-467C-9A38-73FE5510BB68}" type="presOf" srcId="{A7E9280C-3097-4ABF-9315-ADB694806184}" destId="{4656F92F-040E-4D4F-B3C5-38CE69FDA916}" srcOrd="1" destOrd="0" presId="urn:microsoft.com/office/officeart/2016/7/layout/LinearBlockProcessNumbered"/>
    <dgm:cxn modelId="{B92AB418-34FB-4024-9944-6F48FFB89FF2}" srcId="{39CB1E5B-807A-459D-9647-830121E2029F}" destId="{A7E9280C-3097-4ABF-9315-ADB694806184}" srcOrd="3" destOrd="0" parTransId="{DE7CC1E9-BFD0-46DC-A317-D4CBB20E1463}" sibTransId="{4BDE8E9E-F8B4-4B20-975C-EC5BCAA73AA6}"/>
    <dgm:cxn modelId="{148FE033-D862-40D6-8B07-82D62735D47F}" type="presOf" srcId="{4BDE8E9E-F8B4-4B20-975C-EC5BCAA73AA6}" destId="{E72B7B38-C9A8-40E5-9282-8F1127324F9D}" srcOrd="0" destOrd="0" presId="urn:microsoft.com/office/officeart/2016/7/layout/LinearBlockProcessNumbered"/>
    <dgm:cxn modelId="{E6D4843B-AA5C-48D7-A44C-A213941D8779}" type="presOf" srcId="{5DCDEE3B-08F8-45FE-9990-597AAB547F8A}" destId="{AABF0985-DC1C-4085-BBC6-45611219C355}" srcOrd="0" destOrd="0" presId="urn:microsoft.com/office/officeart/2016/7/layout/LinearBlockProcessNumbered"/>
    <dgm:cxn modelId="{C9D37A60-1BBF-4071-93D0-A02950836DE2}" type="presOf" srcId="{22D4DB59-E51A-476F-8D58-1786A55FD156}" destId="{CA6EFC95-2642-4063-A4B3-861987F7739C}" srcOrd="1" destOrd="0" presId="urn:microsoft.com/office/officeart/2016/7/layout/LinearBlockProcessNumbered"/>
    <dgm:cxn modelId="{41E2F144-B9B3-4055-872D-11408F708EB4}" type="presOf" srcId="{A7E9280C-3097-4ABF-9315-ADB694806184}" destId="{5BFE5174-B6CA-40AA-94D2-D2C886D1AAF8}" srcOrd="0" destOrd="0" presId="urn:microsoft.com/office/officeart/2016/7/layout/LinearBlockProcessNumbered"/>
    <dgm:cxn modelId="{0358FB66-0690-4F29-A0DB-3F8827F441C9}" type="presOf" srcId="{35695EE1-C1AF-4699-AB58-B0C6E8A08254}" destId="{3308C9A6-6680-4CB7-9C7C-21B1C2C65C4E}" srcOrd="0" destOrd="0" presId="urn:microsoft.com/office/officeart/2016/7/layout/LinearBlockProcessNumbered"/>
    <dgm:cxn modelId="{C621BE47-EFF5-4E2F-9980-4FF0F6B9B980}" type="presOf" srcId="{35695EE1-C1AF-4699-AB58-B0C6E8A08254}" destId="{7D111EB9-67AC-407F-9037-722ED60551E5}" srcOrd="1" destOrd="0" presId="urn:microsoft.com/office/officeart/2016/7/layout/LinearBlockProcessNumbered"/>
    <dgm:cxn modelId="{C0C30D69-BB45-4FA6-904F-541D3B45F638}" srcId="{39CB1E5B-807A-459D-9647-830121E2029F}" destId="{35695EE1-C1AF-4699-AB58-B0C6E8A08254}" srcOrd="2" destOrd="0" parTransId="{2A893585-AA1B-466F-AE80-5C64D688D016}" sibTransId="{8242C5F6-306F-49DB-A57C-4585FE0CD98C}"/>
    <dgm:cxn modelId="{5B1BB273-2995-46B7-81D3-1B2889832760}" type="presOf" srcId="{93E628FE-FCF6-4F89-B0CF-9C63DCFC60A4}" destId="{451DB1F6-F9E1-401D-9E11-59FD081735D4}" srcOrd="1" destOrd="0" presId="urn:microsoft.com/office/officeart/2016/7/layout/LinearBlockProcessNumbered"/>
    <dgm:cxn modelId="{39985499-198F-4613-AEE7-927FBCD29057}" type="presOf" srcId="{8242C5F6-306F-49DB-A57C-4585FE0CD98C}" destId="{58ABB098-16C8-4267-9B53-603622C3D2A4}" srcOrd="0" destOrd="0" presId="urn:microsoft.com/office/officeart/2016/7/layout/LinearBlockProcessNumbered"/>
    <dgm:cxn modelId="{4C4FA99D-B845-4651-8CFE-338BDBC35D03}" srcId="{39CB1E5B-807A-459D-9647-830121E2029F}" destId="{22D4DB59-E51A-476F-8D58-1786A55FD156}" srcOrd="0" destOrd="0" parTransId="{DD9206C7-F28C-4DE0-BDEB-E4E3375FCD1E}" sibTransId="{3A6EB3CE-F102-4467-A575-D947B7DAEF10}"/>
    <dgm:cxn modelId="{DE8B5CA8-39B5-49AA-92B4-8BA4F4B7F07C}" type="presOf" srcId="{39CB1E5B-807A-459D-9647-830121E2029F}" destId="{3FA9AFBA-508D-40C8-B914-D049FAC15293}" srcOrd="0" destOrd="0" presId="urn:microsoft.com/office/officeart/2016/7/layout/LinearBlockProcessNumbered"/>
    <dgm:cxn modelId="{662922CB-5A30-4E4A-AC47-B47040E0F9BB}" srcId="{39CB1E5B-807A-459D-9647-830121E2029F}" destId="{93E628FE-FCF6-4F89-B0CF-9C63DCFC60A4}" srcOrd="1" destOrd="0" parTransId="{2E87A61A-4203-487E-8F32-ADA4B7ECF665}" sibTransId="{5DCDEE3B-08F8-45FE-9990-597AAB547F8A}"/>
    <dgm:cxn modelId="{BA2A5DCE-2C0E-4092-8930-7AAED249B345}" type="presOf" srcId="{22D4DB59-E51A-476F-8D58-1786A55FD156}" destId="{EC0A9CFF-9F15-43ED-9DEA-7AE545752ABF}" srcOrd="0" destOrd="0" presId="urn:microsoft.com/office/officeart/2016/7/layout/LinearBlockProcessNumbered"/>
    <dgm:cxn modelId="{5A80A7E8-5CDF-451A-B430-B8748AC6EB32}" type="presOf" srcId="{3A6EB3CE-F102-4467-A575-D947B7DAEF10}" destId="{C4C4B282-CBE2-4682-9910-EF8B629E07DE}" srcOrd="0" destOrd="0" presId="urn:microsoft.com/office/officeart/2016/7/layout/LinearBlockProcessNumbered"/>
    <dgm:cxn modelId="{B9DC8960-FD7B-4A39-938F-7AA966472D7D}" type="presParOf" srcId="{3FA9AFBA-508D-40C8-B914-D049FAC15293}" destId="{9F7B7A0C-832B-4FED-B013-7BF0E317CCAE}" srcOrd="0" destOrd="0" presId="urn:microsoft.com/office/officeart/2016/7/layout/LinearBlockProcessNumbered"/>
    <dgm:cxn modelId="{E54547C2-084A-47AE-A695-AF10E7461B0B}" type="presParOf" srcId="{9F7B7A0C-832B-4FED-B013-7BF0E317CCAE}" destId="{EC0A9CFF-9F15-43ED-9DEA-7AE545752ABF}" srcOrd="0" destOrd="0" presId="urn:microsoft.com/office/officeart/2016/7/layout/LinearBlockProcessNumbered"/>
    <dgm:cxn modelId="{40B9DC14-569F-4DA0-A918-C803E2C465D2}" type="presParOf" srcId="{9F7B7A0C-832B-4FED-B013-7BF0E317CCAE}" destId="{C4C4B282-CBE2-4682-9910-EF8B629E07DE}" srcOrd="1" destOrd="0" presId="urn:microsoft.com/office/officeart/2016/7/layout/LinearBlockProcessNumbered"/>
    <dgm:cxn modelId="{A10A07FD-7B00-45CA-9DFB-2C615E39FB5E}" type="presParOf" srcId="{9F7B7A0C-832B-4FED-B013-7BF0E317CCAE}" destId="{CA6EFC95-2642-4063-A4B3-861987F7739C}" srcOrd="2" destOrd="0" presId="urn:microsoft.com/office/officeart/2016/7/layout/LinearBlockProcessNumbered"/>
    <dgm:cxn modelId="{1A2B1837-2C92-4398-BE0A-04BD2379EE71}" type="presParOf" srcId="{3FA9AFBA-508D-40C8-B914-D049FAC15293}" destId="{AD791CCF-1322-4524-AC33-6BC01941FA49}" srcOrd="1" destOrd="0" presId="urn:microsoft.com/office/officeart/2016/7/layout/LinearBlockProcessNumbered"/>
    <dgm:cxn modelId="{4B2B08E9-AC5E-430D-8B87-86B2CD9D4F00}" type="presParOf" srcId="{3FA9AFBA-508D-40C8-B914-D049FAC15293}" destId="{66B84E96-6773-45D7-A266-33B0BE535C33}" srcOrd="2" destOrd="0" presId="urn:microsoft.com/office/officeart/2016/7/layout/LinearBlockProcessNumbered"/>
    <dgm:cxn modelId="{CA7FFE59-BC30-45B4-B04C-524F587BAF91}" type="presParOf" srcId="{66B84E96-6773-45D7-A266-33B0BE535C33}" destId="{22FDBA0E-32D1-486C-95F4-230099D9236F}" srcOrd="0" destOrd="0" presId="urn:microsoft.com/office/officeart/2016/7/layout/LinearBlockProcessNumbered"/>
    <dgm:cxn modelId="{B5147128-D520-4DE4-92CC-291D7BAE3DE3}" type="presParOf" srcId="{66B84E96-6773-45D7-A266-33B0BE535C33}" destId="{AABF0985-DC1C-4085-BBC6-45611219C355}" srcOrd="1" destOrd="0" presId="urn:microsoft.com/office/officeart/2016/7/layout/LinearBlockProcessNumbered"/>
    <dgm:cxn modelId="{E86786E8-733F-4E6D-9C87-71C999A894C5}" type="presParOf" srcId="{66B84E96-6773-45D7-A266-33B0BE535C33}" destId="{451DB1F6-F9E1-401D-9E11-59FD081735D4}" srcOrd="2" destOrd="0" presId="urn:microsoft.com/office/officeart/2016/7/layout/LinearBlockProcessNumbered"/>
    <dgm:cxn modelId="{3B315468-43B3-4D4A-BBF7-DD6E60A441A9}" type="presParOf" srcId="{3FA9AFBA-508D-40C8-B914-D049FAC15293}" destId="{162360B2-9F80-4620-BE35-92E18F5751BB}" srcOrd="3" destOrd="0" presId="urn:microsoft.com/office/officeart/2016/7/layout/LinearBlockProcessNumbered"/>
    <dgm:cxn modelId="{325C15D5-3251-45A7-A823-9ED2DEF729C2}" type="presParOf" srcId="{3FA9AFBA-508D-40C8-B914-D049FAC15293}" destId="{33E100C0-4874-4CB8-9E4A-0BEE90D3D4E2}" srcOrd="4" destOrd="0" presId="urn:microsoft.com/office/officeart/2016/7/layout/LinearBlockProcessNumbered"/>
    <dgm:cxn modelId="{B87D31C4-258B-4EC7-9F80-87610B0F3806}" type="presParOf" srcId="{33E100C0-4874-4CB8-9E4A-0BEE90D3D4E2}" destId="{3308C9A6-6680-4CB7-9C7C-21B1C2C65C4E}" srcOrd="0" destOrd="0" presId="urn:microsoft.com/office/officeart/2016/7/layout/LinearBlockProcessNumbered"/>
    <dgm:cxn modelId="{EBD47676-D689-4A48-B159-E6E9C8EB2582}" type="presParOf" srcId="{33E100C0-4874-4CB8-9E4A-0BEE90D3D4E2}" destId="{58ABB098-16C8-4267-9B53-603622C3D2A4}" srcOrd="1" destOrd="0" presId="urn:microsoft.com/office/officeart/2016/7/layout/LinearBlockProcessNumbered"/>
    <dgm:cxn modelId="{EC73BDBA-9025-453D-8B74-EEEBFA50CE3E}" type="presParOf" srcId="{33E100C0-4874-4CB8-9E4A-0BEE90D3D4E2}" destId="{7D111EB9-67AC-407F-9037-722ED60551E5}" srcOrd="2" destOrd="0" presId="urn:microsoft.com/office/officeart/2016/7/layout/LinearBlockProcessNumbered"/>
    <dgm:cxn modelId="{CA2ADE9B-DBC5-4B88-A8E8-BD64966206F9}" type="presParOf" srcId="{3FA9AFBA-508D-40C8-B914-D049FAC15293}" destId="{077B8FE1-5AEA-4494-837F-5930726FE231}" srcOrd="5" destOrd="0" presId="urn:microsoft.com/office/officeart/2016/7/layout/LinearBlockProcessNumbered"/>
    <dgm:cxn modelId="{09223FD6-86DA-4EB7-93A8-0113D6A7F9C8}" type="presParOf" srcId="{3FA9AFBA-508D-40C8-B914-D049FAC15293}" destId="{2E2BFA2A-C956-4A85-A55A-1696B5463CA3}" srcOrd="6" destOrd="0" presId="urn:microsoft.com/office/officeart/2016/7/layout/LinearBlockProcessNumbered"/>
    <dgm:cxn modelId="{F6F6EF34-ADED-4544-829C-27A382C8E526}" type="presParOf" srcId="{2E2BFA2A-C956-4A85-A55A-1696B5463CA3}" destId="{5BFE5174-B6CA-40AA-94D2-D2C886D1AAF8}" srcOrd="0" destOrd="0" presId="urn:microsoft.com/office/officeart/2016/7/layout/LinearBlockProcessNumbered"/>
    <dgm:cxn modelId="{6B2E1276-6050-40C1-AD37-F5C870A1F0B2}" type="presParOf" srcId="{2E2BFA2A-C956-4A85-A55A-1696B5463CA3}" destId="{E72B7B38-C9A8-40E5-9282-8F1127324F9D}" srcOrd="1" destOrd="0" presId="urn:microsoft.com/office/officeart/2016/7/layout/LinearBlockProcessNumbered"/>
    <dgm:cxn modelId="{9E155DA4-7721-4C5C-859C-8CD8462FC180}" type="presParOf" srcId="{2E2BFA2A-C956-4A85-A55A-1696B5463CA3}" destId="{4656F92F-040E-4D4F-B3C5-38CE69FDA916}"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0079F6-8A98-4E3A-B922-652BDB19DD7B}"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52BAB42-55EB-4687-83C6-F2A614B068A0}">
      <dgm:prSet/>
      <dgm:spPr/>
      <dgm:t>
        <a:bodyPr/>
        <a:lstStyle/>
        <a:p>
          <a:pPr>
            <a:defRPr cap="all"/>
          </a:pPr>
          <a:r>
            <a:rPr lang="en-US" dirty="0"/>
            <a:t>Federal Trade Commission (FTC): www.ftc.gov</a:t>
          </a:r>
        </a:p>
      </dgm:t>
    </dgm:pt>
    <dgm:pt modelId="{5E18F465-2FA2-4065-8936-FC7AEDA15BE5}" type="parTrans" cxnId="{7E178AFC-07E1-45D9-8CDC-B852825D3CFA}">
      <dgm:prSet/>
      <dgm:spPr/>
      <dgm:t>
        <a:bodyPr/>
        <a:lstStyle/>
        <a:p>
          <a:endParaRPr lang="en-US"/>
        </a:p>
      </dgm:t>
    </dgm:pt>
    <dgm:pt modelId="{31022A6A-60DA-4D74-A24C-16726A619204}" type="sibTrans" cxnId="{7E178AFC-07E1-45D9-8CDC-B852825D3CFA}">
      <dgm:prSet/>
      <dgm:spPr/>
      <dgm:t>
        <a:bodyPr/>
        <a:lstStyle/>
        <a:p>
          <a:endParaRPr lang="en-US"/>
        </a:p>
      </dgm:t>
    </dgm:pt>
    <dgm:pt modelId="{21284FDB-23DC-4112-BB44-0BACED4D4C44}">
      <dgm:prSet/>
      <dgm:spPr/>
      <dgm:t>
        <a:bodyPr/>
        <a:lstStyle/>
        <a:p>
          <a:pPr>
            <a:defRPr cap="all"/>
          </a:pPr>
          <a:r>
            <a:rPr lang="en-US" dirty="0"/>
            <a:t>Better Business Bureau (BBB): www.bbb.org</a:t>
          </a:r>
        </a:p>
      </dgm:t>
    </dgm:pt>
    <dgm:pt modelId="{39AE957C-95FC-488C-B4C8-AE8C2C5DD0AC}" type="parTrans" cxnId="{72969006-80B6-4916-A0D4-72EF6785C1CB}">
      <dgm:prSet/>
      <dgm:spPr/>
      <dgm:t>
        <a:bodyPr/>
        <a:lstStyle/>
        <a:p>
          <a:endParaRPr lang="en-US"/>
        </a:p>
      </dgm:t>
    </dgm:pt>
    <dgm:pt modelId="{2CBFCBEE-D1FA-4559-A82C-0656E75E6639}" type="sibTrans" cxnId="{72969006-80B6-4916-A0D4-72EF6785C1CB}">
      <dgm:prSet/>
      <dgm:spPr/>
      <dgm:t>
        <a:bodyPr/>
        <a:lstStyle/>
        <a:p>
          <a:endParaRPr lang="en-US"/>
        </a:p>
      </dgm:t>
    </dgm:pt>
    <dgm:pt modelId="{C8813CAC-4E8D-41E0-AF67-E9EAB53E001B}">
      <dgm:prSet/>
      <dgm:spPr/>
      <dgm:t>
        <a:bodyPr/>
        <a:lstStyle/>
        <a:p>
          <a:pPr>
            <a:defRPr cap="all"/>
          </a:pPr>
          <a:r>
            <a:rPr lang="en-US" dirty="0"/>
            <a:t>Local law enforcement contacts.</a:t>
          </a:r>
        </a:p>
      </dgm:t>
    </dgm:pt>
    <dgm:pt modelId="{A91F9441-8792-49AB-B142-CCC258FE88BE}" type="parTrans" cxnId="{6F81AFAB-FC9C-4FF3-A619-CE0A47A9C17D}">
      <dgm:prSet/>
      <dgm:spPr/>
      <dgm:t>
        <a:bodyPr/>
        <a:lstStyle/>
        <a:p>
          <a:endParaRPr lang="en-US"/>
        </a:p>
      </dgm:t>
    </dgm:pt>
    <dgm:pt modelId="{A01F2314-6A02-4CB8-A597-1DCEF299D98F}" type="sibTrans" cxnId="{6F81AFAB-FC9C-4FF3-A619-CE0A47A9C17D}">
      <dgm:prSet/>
      <dgm:spPr/>
      <dgm:t>
        <a:bodyPr/>
        <a:lstStyle/>
        <a:p>
          <a:endParaRPr lang="en-US"/>
        </a:p>
      </dgm:t>
    </dgm:pt>
    <dgm:pt modelId="{C4CF1EF1-E7AB-4551-B2FE-15988DD3D554}">
      <dgm:prSet/>
      <dgm:spPr/>
      <dgm:t>
        <a:bodyPr/>
        <a:lstStyle/>
        <a:p>
          <a:pPr>
            <a:defRPr cap="all"/>
          </a:pPr>
          <a:r>
            <a:rPr lang="en-US" dirty="0"/>
            <a:t>Cybersecurity resources like haveibeenpwned.com.</a:t>
          </a:r>
        </a:p>
      </dgm:t>
    </dgm:pt>
    <dgm:pt modelId="{E288EDBE-42AE-494B-ACE3-0087DAB2B8BF}" type="parTrans" cxnId="{AE278F92-DF37-41DF-AF81-8A4524C60865}">
      <dgm:prSet/>
      <dgm:spPr/>
      <dgm:t>
        <a:bodyPr/>
        <a:lstStyle/>
        <a:p>
          <a:endParaRPr lang="en-US"/>
        </a:p>
      </dgm:t>
    </dgm:pt>
    <dgm:pt modelId="{DE61E7E9-F0D2-4B0D-A1A9-9EB8F130A75F}" type="sibTrans" cxnId="{AE278F92-DF37-41DF-AF81-8A4524C60865}">
      <dgm:prSet/>
      <dgm:spPr/>
      <dgm:t>
        <a:bodyPr/>
        <a:lstStyle/>
        <a:p>
          <a:endParaRPr lang="en-US"/>
        </a:p>
      </dgm:t>
    </dgm:pt>
    <dgm:pt modelId="{93B0F2FB-D014-45CE-A30F-EB634E9F7F47}" type="pres">
      <dgm:prSet presAssocID="{4A0079F6-8A98-4E3A-B922-652BDB19DD7B}" presName="root" presStyleCnt="0">
        <dgm:presLayoutVars>
          <dgm:dir/>
          <dgm:resizeHandles val="exact"/>
        </dgm:presLayoutVars>
      </dgm:prSet>
      <dgm:spPr/>
    </dgm:pt>
    <dgm:pt modelId="{E8E391A7-AB76-4ABE-A081-617BA2D50839}" type="pres">
      <dgm:prSet presAssocID="{F52BAB42-55EB-4687-83C6-F2A614B068A0}" presName="compNode" presStyleCnt="0"/>
      <dgm:spPr/>
    </dgm:pt>
    <dgm:pt modelId="{679F1B4B-9103-43C6-9E38-975DAE4102B6}" type="pres">
      <dgm:prSet presAssocID="{F52BAB42-55EB-4687-83C6-F2A614B068A0}" presName="iconBgRect" presStyleLbl="bgShp" presStyleIdx="0" presStyleCnt="4"/>
      <dgm:spPr>
        <a:prstGeom prst="round2DiagRect">
          <a:avLst>
            <a:gd name="adj1" fmla="val 29727"/>
            <a:gd name="adj2" fmla="val 0"/>
          </a:avLst>
        </a:prstGeom>
      </dgm:spPr>
    </dgm:pt>
    <dgm:pt modelId="{4EA2F464-00C6-4DAC-A53A-30B56738BCB0}" type="pres">
      <dgm:prSet presAssocID="{F52BAB42-55EB-4687-83C6-F2A614B068A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799E06EA-A4A5-4947-837E-4193E1C787F8}" type="pres">
      <dgm:prSet presAssocID="{F52BAB42-55EB-4687-83C6-F2A614B068A0}" presName="spaceRect" presStyleCnt="0"/>
      <dgm:spPr/>
    </dgm:pt>
    <dgm:pt modelId="{222AC227-6B6B-4030-A2B9-62E2449A48E0}" type="pres">
      <dgm:prSet presAssocID="{F52BAB42-55EB-4687-83C6-F2A614B068A0}" presName="textRect" presStyleLbl="revTx" presStyleIdx="0" presStyleCnt="4">
        <dgm:presLayoutVars>
          <dgm:chMax val="1"/>
          <dgm:chPref val="1"/>
        </dgm:presLayoutVars>
      </dgm:prSet>
      <dgm:spPr/>
    </dgm:pt>
    <dgm:pt modelId="{03F25CB3-1900-49AA-89F2-5A508AF01647}" type="pres">
      <dgm:prSet presAssocID="{31022A6A-60DA-4D74-A24C-16726A619204}" presName="sibTrans" presStyleCnt="0"/>
      <dgm:spPr/>
    </dgm:pt>
    <dgm:pt modelId="{94A62BA9-175D-441F-96AE-2931920829C4}" type="pres">
      <dgm:prSet presAssocID="{21284FDB-23DC-4112-BB44-0BACED4D4C44}" presName="compNode" presStyleCnt="0"/>
      <dgm:spPr/>
    </dgm:pt>
    <dgm:pt modelId="{452661E0-27DF-4C5E-B847-5502805264AB}" type="pres">
      <dgm:prSet presAssocID="{21284FDB-23DC-4112-BB44-0BACED4D4C44}" presName="iconBgRect" presStyleLbl="bgShp" presStyleIdx="1" presStyleCnt="4"/>
      <dgm:spPr>
        <a:prstGeom prst="round2DiagRect">
          <a:avLst>
            <a:gd name="adj1" fmla="val 29727"/>
            <a:gd name="adj2" fmla="val 0"/>
          </a:avLst>
        </a:prstGeom>
      </dgm:spPr>
    </dgm:pt>
    <dgm:pt modelId="{236B92A7-80DC-4EBF-A859-FEDFA9E5413C}" type="pres">
      <dgm:prSet presAssocID="{21284FDB-23DC-4112-BB44-0BACED4D4C4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11F3BAAA-3EDB-4E12-A1A4-E841A8BB6A95}" type="pres">
      <dgm:prSet presAssocID="{21284FDB-23DC-4112-BB44-0BACED4D4C44}" presName="spaceRect" presStyleCnt="0"/>
      <dgm:spPr/>
    </dgm:pt>
    <dgm:pt modelId="{726FB6C1-E509-490D-8935-A30A6491A614}" type="pres">
      <dgm:prSet presAssocID="{21284FDB-23DC-4112-BB44-0BACED4D4C44}" presName="textRect" presStyleLbl="revTx" presStyleIdx="1" presStyleCnt="4">
        <dgm:presLayoutVars>
          <dgm:chMax val="1"/>
          <dgm:chPref val="1"/>
        </dgm:presLayoutVars>
      </dgm:prSet>
      <dgm:spPr/>
    </dgm:pt>
    <dgm:pt modelId="{62575093-DAF9-4A31-B859-1A42E3A3026F}" type="pres">
      <dgm:prSet presAssocID="{2CBFCBEE-D1FA-4559-A82C-0656E75E6639}" presName="sibTrans" presStyleCnt="0"/>
      <dgm:spPr/>
    </dgm:pt>
    <dgm:pt modelId="{72C4AEC3-D948-44B0-81F5-DA5B3CE88C5B}" type="pres">
      <dgm:prSet presAssocID="{C8813CAC-4E8D-41E0-AF67-E9EAB53E001B}" presName="compNode" presStyleCnt="0"/>
      <dgm:spPr/>
    </dgm:pt>
    <dgm:pt modelId="{2AAF75D6-412C-4280-A1F5-36DAA393A8AC}" type="pres">
      <dgm:prSet presAssocID="{C8813CAC-4E8D-41E0-AF67-E9EAB53E001B}" presName="iconBgRect" presStyleLbl="bgShp" presStyleIdx="2" presStyleCnt="4"/>
      <dgm:spPr>
        <a:prstGeom prst="round2DiagRect">
          <a:avLst>
            <a:gd name="adj1" fmla="val 29727"/>
            <a:gd name="adj2" fmla="val 0"/>
          </a:avLst>
        </a:prstGeom>
      </dgm:spPr>
    </dgm:pt>
    <dgm:pt modelId="{94632ED7-C5DA-4203-B4B7-C36CA7B2AA7E}" type="pres">
      <dgm:prSet presAssocID="{C8813CAC-4E8D-41E0-AF67-E9EAB53E001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all center"/>
        </a:ext>
      </dgm:extLst>
    </dgm:pt>
    <dgm:pt modelId="{158E45DF-1E8A-4645-A347-CB841F69322D}" type="pres">
      <dgm:prSet presAssocID="{C8813CAC-4E8D-41E0-AF67-E9EAB53E001B}" presName="spaceRect" presStyleCnt="0"/>
      <dgm:spPr/>
    </dgm:pt>
    <dgm:pt modelId="{634A3F57-00AF-4E72-828F-5377B9D2B4A9}" type="pres">
      <dgm:prSet presAssocID="{C8813CAC-4E8D-41E0-AF67-E9EAB53E001B}" presName="textRect" presStyleLbl="revTx" presStyleIdx="2" presStyleCnt="4">
        <dgm:presLayoutVars>
          <dgm:chMax val="1"/>
          <dgm:chPref val="1"/>
        </dgm:presLayoutVars>
      </dgm:prSet>
      <dgm:spPr/>
    </dgm:pt>
    <dgm:pt modelId="{597752FD-692D-4892-A9AF-08ABF21D30E1}" type="pres">
      <dgm:prSet presAssocID="{A01F2314-6A02-4CB8-A597-1DCEF299D98F}" presName="sibTrans" presStyleCnt="0"/>
      <dgm:spPr/>
    </dgm:pt>
    <dgm:pt modelId="{FDD40E94-7492-4016-A881-EFA2DE1778D4}" type="pres">
      <dgm:prSet presAssocID="{C4CF1EF1-E7AB-4551-B2FE-15988DD3D554}" presName="compNode" presStyleCnt="0"/>
      <dgm:spPr/>
    </dgm:pt>
    <dgm:pt modelId="{7DCD9E89-825A-4784-A582-0E2464652313}" type="pres">
      <dgm:prSet presAssocID="{C4CF1EF1-E7AB-4551-B2FE-15988DD3D554}" presName="iconBgRect" presStyleLbl="bgShp" presStyleIdx="3" presStyleCnt="4"/>
      <dgm:spPr>
        <a:prstGeom prst="round2DiagRect">
          <a:avLst>
            <a:gd name="adj1" fmla="val 29727"/>
            <a:gd name="adj2" fmla="val 0"/>
          </a:avLst>
        </a:prstGeom>
      </dgm:spPr>
    </dgm:pt>
    <dgm:pt modelId="{17C32AFB-DFF0-455A-A38B-33361DEE0492}" type="pres">
      <dgm:prSet presAssocID="{C4CF1EF1-E7AB-4551-B2FE-15988DD3D55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nlock"/>
        </a:ext>
      </dgm:extLst>
    </dgm:pt>
    <dgm:pt modelId="{80E2450A-56DA-40D8-AF5E-6EE0D059C078}" type="pres">
      <dgm:prSet presAssocID="{C4CF1EF1-E7AB-4551-B2FE-15988DD3D554}" presName="spaceRect" presStyleCnt="0"/>
      <dgm:spPr/>
    </dgm:pt>
    <dgm:pt modelId="{7FBD364B-9354-4198-9C16-138D33B3F0BD}" type="pres">
      <dgm:prSet presAssocID="{C4CF1EF1-E7AB-4551-B2FE-15988DD3D554}" presName="textRect" presStyleLbl="revTx" presStyleIdx="3" presStyleCnt="4">
        <dgm:presLayoutVars>
          <dgm:chMax val="1"/>
          <dgm:chPref val="1"/>
        </dgm:presLayoutVars>
      </dgm:prSet>
      <dgm:spPr/>
    </dgm:pt>
  </dgm:ptLst>
  <dgm:cxnLst>
    <dgm:cxn modelId="{72969006-80B6-4916-A0D4-72EF6785C1CB}" srcId="{4A0079F6-8A98-4E3A-B922-652BDB19DD7B}" destId="{21284FDB-23DC-4112-BB44-0BACED4D4C44}" srcOrd="1" destOrd="0" parTransId="{39AE957C-95FC-488C-B4C8-AE8C2C5DD0AC}" sibTransId="{2CBFCBEE-D1FA-4559-A82C-0656E75E6639}"/>
    <dgm:cxn modelId="{D7641058-4F30-4C22-995B-D1D946280534}" type="presOf" srcId="{F52BAB42-55EB-4687-83C6-F2A614B068A0}" destId="{222AC227-6B6B-4030-A2B9-62E2449A48E0}" srcOrd="0" destOrd="0" presId="urn:microsoft.com/office/officeart/2018/5/layout/IconLeafLabelList"/>
    <dgm:cxn modelId="{AE278F92-DF37-41DF-AF81-8A4524C60865}" srcId="{4A0079F6-8A98-4E3A-B922-652BDB19DD7B}" destId="{C4CF1EF1-E7AB-4551-B2FE-15988DD3D554}" srcOrd="3" destOrd="0" parTransId="{E288EDBE-42AE-494B-ACE3-0087DAB2B8BF}" sibTransId="{DE61E7E9-F0D2-4B0D-A1A9-9EB8F130A75F}"/>
    <dgm:cxn modelId="{4DDB3098-48B1-4559-9D9C-1A1D844C1ECE}" type="presOf" srcId="{4A0079F6-8A98-4E3A-B922-652BDB19DD7B}" destId="{93B0F2FB-D014-45CE-A30F-EB634E9F7F47}" srcOrd="0" destOrd="0" presId="urn:microsoft.com/office/officeart/2018/5/layout/IconLeafLabelList"/>
    <dgm:cxn modelId="{6F81AFAB-FC9C-4FF3-A619-CE0A47A9C17D}" srcId="{4A0079F6-8A98-4E3A-B922-652BDB19DD7B}" destId="{C8813CAC-4E8D-41E0-AF67-E9EAB53E001B}" srcOrd="2" destOrd="0" parTransId="{A91F9441-8792-49AB-B142-CCC258FE88BE}" sibTransId="{A01F2314-6A02-4CB8-A597-1DCEF299D98F}"/>
    <dgm:cxn modelId="{6CDA28C0-D1E4-4B3E-A213-FAA7DC254575}" type="presOf" srcId="{21284FDB-23DC-4112-BB44-0BACED4D4C44}" destId="{726FB6C1-E509-490D-8935-A30A6491A614}" srcOrd="0" destOrd="0" presId="urn:microsoft.com/office/officeart/2018/5/layout/IconLeafLabelList"/>
    <dgm:cxn modelId="{150D7CCB-4D04-4B9B-88F3-F371590E663A}" type="presOf" srcId="{C4CF1EF1-E7AB-4551-B2FE-15988DD3D554}" destId="{7FBD364B-9354-4198-9C16-138D33B3F0BD}" srcOrd="0" destOrd="0" presId="urn:microsoft.com/office/officeart/2018/5/layout/IconLeafLabelList"/>
    <dgm:cxn modelId="{989BCDE4-2B0C-40EF-A454-88928279BCF6}" type="presOf" srcId="{C8813CAC-4E8D-41E0-AF67-E9EAB53E001B}" destId="{634A3F57-00AF-4E72-828F-5377B9D2B4A9}" srcOrd="0" destOrd="0" presId="urn:microsoft.com/office/officeart/2018/5/layout/IconLeafLabelList"/>
    <dgm:cxn modelId="{7E178AFC-07E1-45D9-8CDC-B852825D3CFA}" srcId="{4A0079F6-8A98-4E3A-B922-652BDB19DD7B}" destId="{F52BAB42-55EB-4687-83C6-F2A614B068A0}" srcOrd="0" destOrd="0" parTransId="{5E18F465-2FA2-4065-8936-FC7AEDA15BE5}" sibTransId="{31022A6A-60DA-4D74-A24C-16726A619204}"/>
    <dgm:cxn modelId="{54FC1986-4A70-4127-A7AA-12D025C71754}" type="presParOf" srcId="{93B0F2FB-D014-45CE-A30F-EB634E9F7F47}" destId="{E8E391A7-AB76-4ABE-A081-617BA2D50839}" srcOrd="0" destOrd="0" presId="urn:microsoft.com/office/officeart/2018/5/layout/IconLeafLabelList"/>
    <dgm:cxn modelId="{D677EA9B-8A87-48C2-8CD0-D76AFBD83635}" type="presParOf" srcId="{E8E391A7-AB76-4ABE-A081-617BA2D50839}" destId="{679F1B4B-9103-43C6-9E38-975DAE4102B6}" srcOrd="0" destOrd="0" presId="urn:microsoft.com/office/officeart/2018/5/layout/IconLeafLabelList"/>
    <dgm:cxn modelId="{77119BBD-5E05-4EAD-A017-7A739EDBACB7}" type="presParOf" srcId="{E8E391A7-AB76-4ABE-A081-617BA2D50839}" destId="{4EA2F464-00C6-4DAC-A53A-30B56738BCB0}" srcOrd="1" destOrd="0" presId="urn:microsoft.com/office/officeart/2018/5/layout/IconLeafLabelList"/>
    <dgm:cxn modelId="{4F66F073-193E-4872-9E11-D1CE02D5F051}" type="presParOf" srcId="{E8E391A7-AB76-4ABE-A081-617BA2D50839}" destId="{799E06EA-A4A5-4947-837E-4193E1C787F8}" srcOrd="2" destOrd="0" presId="urn:microsoft.com/office/officeart/2018/5/layout/IconLeafLabelList"/>
    <dgm:cxn modelId="{AEF8890E-D74D-4516-A45C-DE53A62E6C86}" type="presParOf" srcId="{E8E391A7-AB76-4ABE-A081-617BA2D50839}" destId="{222AC227-6B6B-4030-A2B9-62E2449A48E0}" srcOrd="3" destOrd="0" presId="urn:microsoft.com/office/officeart/2018/5/layout/IconLeafLabelList"/>
    <dgm:cxn modelId="{0B524183-63D0-4057-9CDD-55BF45546ABB}" type="presParOf" srcId="{93B0F2FB-D014-45CE-A30F-EB634E9F7F47}" destId="{03F25CB3-1900-49AA-89F2-5A508AF01647}" srcOrd="1" destOrd="0" presId="urn:microsoft.com/office/officeart/2018/5/layout/IconLeafLabelList"/>
    <dgm:cxn modelId="{3CB2EC4A-4E98-489D-BEF0-7ABE0224E662}" type="presParOf" srcId="{93B0F2FB-D014-45CE-A30F-EB634E9F7F47}" destId="{94A62BA9-175D-441F-96AE-2931920829C4}" srcOrd="2" destOrd="0" presId="urn:microsoft.com/office/officeart/2018/5/layout/IconLeafLabelList"/>
    <dgm:cxn modelId="{894D63EA-15FD-4688-B17E-823C3314D66C}" type="presParOf" srcId="{94A62BA9-175D-441F-96AE-2931920829C4}" destId="{452661E0-27DF-4C5E-B847-5502805264AB}" srcOrd="0" destOrd="0" presId="urn:microsoft.com/office/officeart/2018/5/layout/IconLeafLabelList"/>
    <dgm:cxn modelId="{84C9406B-4DBD-404A-86D5-9FC876ED45E7}" type="presParOf" srcId="{94A62BA9-175D-441F-96AE-2931920829C4}" destId="{236B92A7-80DC-4EBF-A859-FEDFA9E5413C}" srcOrd="1" destOrd="0" presId="urn:microsoft.com/office/officeart/2018/5/layout/IconLeafLabelList"/>
    <dgm:cxn modelId="{D55BD297-1AEE-4A1F-9A7C-94A6E43A70EE}" type="presParOf" srcId="{94A62BA9-175D-441F-96AE-2931920829C4}" destId="{11F3BAAA-3EDB-4E12-A1A4-E841A8BB6A95}" srcOrd="2" destOrd="0" presId="urn:microsoft.com/office/officeart/2018/5/layout/IconLeafLabelList"/>
    <dgm:cxn modelId="{6523E463-CB09-49BC-93C0-FDED28BA5A6F}" type="presParOf" srcId="{94A62BA9-175D-441F-96AE-2931920829C4}" destId="{726FB6C1-E509-490D-8935-A30A6491A614}" srcOrd="3" destOrd="0" presId="urn:microsoft.com/office/officeart/2018/5/layout/IconLeafLabelList"/>
    <dgm:cxn modelId="{A69D4BEE-F023-479C-B617-D5BED16E154E}" type="presParOf" srcId="{93B0F2FB-D014-45CE-A30F-EB634E9F7F47}" destId="{62575093-DAF9-4A31-B859-1A42E3A3026F}" srcOrd="3" destOrd="0" presId="urn:microsoft.com/office/officeart/2018/5/layout/IconLeafLabelList"/>
    <dgm:cxn modelId="{1909B247-863F-48A5-A840-3A7E0836688F}" type="presParOf" srcId="{93B0F2FB-D014-45CE-A30F-EB634E9F7F47}" destId="{72C4AEC3-D948-44B0-81F5-DA5B3CE88C5B}" srcOrd="4" destOrd="0" presId="urn:microsoft.com/office/officeart/2018/5/layout/IconLeafLabelList"/>
    <dgm:cxn modelId="{289211F4-1068-45AF-A5F4-50C3DDEB59C5}" type="presParOf" srcId="{72C4AEC3-D948-44B0-81F5-DA5B3CE88C5B}" destId="{2AAF75D6-412C-4280-A1F5-36DAA393A8AC}" srcOrd="0" destOrd="0" presId="urn:microsoft.com/office/officeart/2018/5/layout/IconLeafLabelList"/>
    <dgm:cxn modelId="{B3960649-9D29-4283-BCFB-BA0221298755}" type="presParOf" srcId="{72C4AEC3-D948-44B0-81F5-DA5B3CE88C5B}" destId="{94632ED7-C5DA-4203-B4B7-C36CA7B2AA7E}" srcOrd="1" destOrd="0" presId="urn:microsoft.com/office/officeart/2018/5/layout/IconLeafLabelList"/>
    <dgm:cxn modelId="{4E3689C2-33DD-42E6-AD3B-2493615F8DE8}" type="presParOf" srcId="{72C4AEC3-D948-44B0-81F5-DA5B3CE88C5B}" destId="{158E45DF-1E8A-4645-A347-CB841F69322D}" srcOrd="2" destOrd="0" presId="urn:microsoft.com/office/officeart/2018/5/layout/IconLeafLabelList"/>
    <dgm:cxn modelId="{B641720B-120F-4ED4-8D92-D98F18A75BE4}" type="presParOf" srcId="{72C4AEC3-D948-44B0-81F5-DA5B3CE88C5B}" destId="{634A3F57-00AF-4E72-828F-5377B9D2B4A9}" srcOrd="3" destOrd="0" presId="urn:microsoft.com/office/officeart/2018/5/layout/IconLeafLabelList"/>
    <dgm:cxn modelId="{3540995E-5BB1-45F3-AAE3-EFB8BF136F6B}" type="presParOf" srcId="{93B0F2FB-D014-45CE-A30F-EB634E9F7F47}" destId="{597752FD-692D-4892-A9AF-08ABF21D30E1}" srcOrd="5" destOrd="0" presId="urn:microsoft.com/office/officeart/2018/5/layout/IconLeafLabelList"/>
    <dgm:cxn modelId="{EE7D5812-C7A8-4811-97D8-6DBBD0BDC7B8}" type="presParOf" srcId="{93B0F2FB-D014-45CE-A30F-EB634E9F7F47}" destId="{FDD40E94-7492-4016-A881-EFA2DE1778D4}" srcOrd="6" destOrd="0" presId="urn:microsoft.com/office/officeart/2018/5/layout/IconLeafLabelList"/>
    <dgm:cxn modelId="{2BBC037B-15B8-4EB0-9CA0-1AB83A4BE4B9}" type="presParOf" srcId="{FDD40E94-7492-4016-A881-EFA2DE1778D4}" destId="{7DCD9E89-825A-4784-A582-0E2464652313}" srcOrd="0" destOrd="0" presId="urn:microsoft.com/office/officeart/2018/5/layout/IconLeafLabelList"/>
    <dgm:cxn modelId="{81FA18D7-550E-4F93-9F2A-ED9684138E24}" type="presParOf" srcId="{FDD40E94-7492-4016-A881-EFA2DE1778D4}" destId="{17C32AFB-DFF0-455A-A38B-33361DEE0492}" srcOrd="1" destOrd="0" presId="urn:microsoft.com/office/officeart/2018/5/layout/IconLeafLabelList"/>
    <dgm:cxn modelId="{9AE0C078-06D7-43F4-8EB7-F8A0E117C440}" type="presParOf" srcId="{FDD40E94-7492-4016-A881-EFA2DE1778D4}" destId="{80E2450A-56DA-40D8-AF5E-6EE0D059C078}" srcOrd="2" destOrd="0" presId="urn:microsoft.com/office/officeart/2018/5/layout/IconLeafLabelList"/>
    <dgm:cxn modelId="{F0DF6432-D3E3-4432-9466-6CEF5D743EBB}" type="presParOf" srcId="{FDD40E94-7492-4016-A881-EFA2DE1778D4}" destId="{7FBD364B-9354-4198-9C16-138D33B3F0BD}"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5C8187C-E27F-452F-8083-CDB901A9293C}" type="doc">
      <dgm:prSet loTypeId="urn:microsoft.com/office/officeart/2005/8/layout/process4" loCatId="process" qsTypeId="urn:microsoft.com/office/officeart/2005/8/quickstyle/simple1" qsCatId="simple" csTypeId="urn:microsoft.com/office/officeart/2005/8/colors/colorful1" csCatId="colorful" phldr="1"/>
      <dgm:spPr/>
      <dgm:t>
        <a:bodyPr/>
        <a:lstStyle/>
        <a:p>
          <a:endParaRPr lang="en-US"/>
        </a:p>
      </dgm:t>
    </dgm:pt>
    <dgm:pt modelId="{AB95111A-4581-4F25-9E89-FC0A7F8CE752}">
      <dgm:prSet/>
      <dgm:spPr/>
      <dgm:t>
        <a:bodyPr/>
        <a:lstStyle/>
        <a:p>
          <a:r>
            <a:rPr lang="en-US" dirty="0"/>
            <a:t>Recognize, Protect, Report.</a:t>
          </a:r>
        </a:p>
      </dgm:t>
    </dgm:pt>
    <dgm:pt modelId="{4B0F45F8-3394-4DFC-BE9C-65610859513E}" type="parTrans" cxnId="{3CA22F21-90B0-4D3D-A6AF-9D90CF9FA32C}">
      <dgm:prSet/>
      <dgm:spPr/>
      <dgm:t>
        <a:bodyPr/>
        <a:lstStyle/>
        <a:p>
          <a:endParaRPr lang="en-US"/>
        </a:p>
      </dgm:t>
    </dgm:pt>
    <dgm:pt modelId="{BB17A2D4-370E-40B4-84E7-749E7D256A8F}" type="sibTrans" cxnId="{3CA22F21-90B0-4D3D-A6AF-9D90CF9FA32C}">
      <dgm:prSet/>
      <dgm:spPr/>
      <dgm:t>
        <a:bodyPr/>
        <a:lstStyle/>
        <a:p>
          <a:endParaRPr lang="en-US"/>
        </a:p>
      </dgm:t>
    </dgm:pt>
    <dgm:pt modelId="{1B6FAB77-1683-460E-97CA-B832C6F21D6E}">
      <dgm:prSet/>
      <dgm:spPr/>
      <dgm:t>
        <a:bodyPr/>
        <a:lstStyle/>
        <a:p>
          <a:r>
            <a:rPr lang="en-US" dirty="0"/>
            <a:t>Share this knowledge with family and friends.</a:t>
          </a:r>
        </a:p>
      </dgm:t>
    </dgm:pt>
    <dgm:pt modelId="{9700D76E-AA33-480B-8C33-2EEFCAC76792}" type="parTrans" cxnId="{A279133B-259F-4408-8413-8D14FF7D9448}">
      <dgm:prSet/>
      <dgm:spPr/>
      <dgm:t>
        <a:bodyPr/>
        <a:lstStyle/>
        <a:p>
          <a:endParaRPr lang="en-US"/>
        </a:p>
      </dgm:t>
    </dgm:pt>
    <dgm:pt modelId="{1C801A58-4700-45F7-9752-EAC12D6C144D}" type="sibTrans" cxnId="{A279133B-259F-4408-8413-8D14FF7D9448}">
      <dgm:prSet/>
      <dgm:spPr/>
      <dgm:t>
        <a:bodyPr/>
        <a:lstStyle/>
        <a:p>
          <a:endParaRPr lang="en-US"/>
        </a:p>
      </dgm:t>
    </dgm:pt>
    <dgm:pt modelId="{31DDD3BD-A139-4B48-A100-E889FEE16644}">
      <dgm:prSet/>
      <dgm:spPr/>
      <dgm:t>
        <a:bodyPr/>
        <a:lstStyle/>
        <a:p>
          <a:r>
            <a:rPr lang="en-US" dirty="0"/>
            <a:t>Thank you for your attention.</a:t>
          </a:r>
        </a:p>
      </dgm:t>
    </dgm:pt>
    <dgm:pt modelId="{9392916A-6AF4-4366-A62A-6C946AE5C29A}" type="parTrans" cxnId="{6BF0A84B-F6FC-423F-ABFB-0EEBA87E71F7}">
      <dgm:prSet/>
      <dgm:spPr/>
      <dgm:t>
        <a:bodyPr/>
        <a:lstStyle/>
        <a:p>
          <a:endParaRPr lang="en-US"/>
        </a:p>
      </dgm:t>
    </dgm:pt>
    <dgm:pt modelId="{928AE30A-9677-48C9-BCD3-2C3B5F73E965}" type="sibTrans" cxnId="{6BF0A84B-F6FC-423F-ABFB-0EEBA87E71F7}">
      <dgm:prSet/>
      <dgm:spPr/>
      <dgm:t>
        <a:bodyPr/>
        <a:lstStyle/>
        <a:p>
          <a:endParaRPr lang="en-US"/>
        </a:p>
      </dgm:t>
    </dgm:pt>
    <dgm:pt modelId="{A52D22E4-F931-425B-AE9C-BB189C6EA52E}" type="pres">
      <dgm:prSet presAssocID="{95C8187C-E27F-452F-8083-CDB901A9293C}" presName="Name0" presStyleCnt="0">
        <dgm:presLayoutVars>
          <dgm:dir/>
          <dgm:animLvl val="lvl"/>
          <dgm:resizeHandles val="exact"/>
        </dgm:presLayoutVars>
      </dgm:prSet>
      <dgm:spPr/>
    </dgm:pt>
    <dgm:pt modelId="{D20F131A-B6F8-4BF6-9AE6-542182706E7F}" type="pres">
      <dgm:prSet presAssocID="{31DDD3BD-A139-4B48-A100-E889FEE16644}" presName="boxAndChildren" presStyleCnt="0"/>
      <dgm:spPr/>
    </dgm:pt>
    <dgm:pt modelId="{35344892-6391-4FB6-A11E-1A45D9F38909}" type="pres">
      <dgm:prSet presAssocID="{31DDD3BD-A139-4B48-A100-E889FEE16644}" presName="parentTextBox" presStyleLbl="node1" presStyleIdx="0" presStyleCnt="3"/>
      <dgm:spPr/>
    </dgm:pt>
    <dgm:pt modelId="{1C5E3D30-DD7A-42CC-BC5D-267E9C957859}" type="pres">
      <dgm:prSet presAssocID="{1C801A58-4700-45F7-9752-EAC12D6C144D}" presName="sp" presStyleCnt="0"/>
      <dgm:spPr/>
    </dgm:pt>
    <dgm:pt modelId="{0B4BB7C4-0CBC-4FAB-8038-7C1578E3AA39}" type="pres">
      <dgm:prSet presAssocID="{1B6FAB77-1683-460E-97CA-B832C6F21D6E}" presName="arrowAndChildren" presStyleCnt="0"/>
      <dgm:spPr/>
    </dgm:pt>
    <dgm:pt modelId="{A30071ED-7AE7-4781-AFC4-88270E780846}" type="pres">
      <dgm:prSet presAssocID="{1B6FAB77-1683-460E-97CA-B832C6F21D6E}" presName="parentTextArrow" presStyleLbl="node1" presStyleIdx="1" presStyleCnt="3"/>
      <dgm:spPr/>
    </dgm:pt>
    <dgm:pt modelId="{5F27CFF1-58DC-43C7-9F79-AF3D5F3B4C33}" type="pres">
      <dgm:prSet presAssocID="{BB17A2D4-370E-40B4-84E7-749E7D256A8F}" presName="sp" presStyleCnt="0"/>
      <dgm:spPr/>
    </dgm:pt>
    <dgm:pt modelId="{9B3AAA5C-30E6-48E2-A5FF-754C42875BC1}" type="pres">
      <dgm:prSet presAssocID="{AB95111A-4581-4F25-9E89-FC0A7F8CE752}" presName="arrowAndChildren" presStyleCnt="0"/>
      <dgm:spPr/>
    </dgm:pt>
    <dgm:pt modelId="{581D1B14-753D-4628-B112-299C182C2B8D}" type="pres">
      <dgm:prSet presAssocID="{AB95111A-4581-4F25-9E89-FC0A7F8CE752}" presName="parentTextArrow" presStyleLbl="node1" presStyleIdx="2" presStyleCnt="3"/>
      <dgm:spPr/>
    </dgm:pt>
  </dgm:ptLst>
  <dgm:cxnLst>
    <dgm:cxn modelId="{450A8F14-3F4B-48CE-85FB-3EAC7F1A3D9A}" type="presOf" srcId="{95C8187C-E27F-452F-8083-CDB901A9293C}" destId="{A52D22E4-F931-425B-AE9C-BB189C6EA52E}" srcOrd="0" destOrd="0" presId="urn:microsoft.com/office/officeart/2005/8/layout/process4"/>
    <dgm:cxn modelId="{3CA22F21-90B0-4D3D-A6AF-9D90CF9FA32C}" srcId="{95C8187C-E27F-452F-8083-CDB901A9293C}" destId="{AB95111A-4581-4F25-9E89-FC0A7F8CE752}" srcOrd="0" destOrd="0" parTransId="{4B0F45F8-3394-4DFC-BE9C-65610859513E}" sibTransId="{BB17A2D4-370E-40B4-84E7-749E7D256A8F}"/>
    <dgm:cxn modelId="{A279133B-259F-4408-8413-8D14FF7D9448}" srcId="{95C8187C-E27F-452F-8083-CDB901A9293C}" destId="{1B6FAB77-1683-460E-97CA-B832C6F21D6E}" srcOrd="1" destOrd="0" parTransId="{9700D76E-AA33-480B-8C33-2EEFCAC76792}" sibTransId="{1C801A58-4700-45F7-9752-EAC12D6C144D}"/>
    <dgm:cxn modelId="{9D088849-96D4-49F2-AC7A-E5C7F3E08047}" type="presOf" srcId="{1B6FAB77-1683-460E-97CA-B832C6F21D6E}" destId="{A30071ED-7AE7-4781-AFC4-88270E780846}" srcOrd="0" destOrd="0" presId="urn:microsoft.com/office/officeart/2005/8/layout/process4"/>
    <dgm:cxn modelId="{6BF0A84B-F6FC-423F-ABFB-0EEBA87E71F7}" srcId="{95C8187C-E27F-452F-8083-CDB901A9293C}" destId="{31DDD3BD-A139-4B48-A100-E889FEE16644}" srcOrd="2" destOrd="0" parTransId="{9392916A-6AF4-4366-A62A-6C946AE5C29A}" sibTransId="{928AE30A-9677-48C9-BCD3-2C3B5F73E965}"/>
    <dgm:cxn modelId="{65C18982-9BDF-4A6E-B259-E9845FB7CB21}" type="presOf" srcId="{AB95111A-4581-4F25-9E89-FC0A7F8CE752}" destId="{581D1B14-753D-4628-B112-299C182C2B8D}" srcOrd="0" destOrd="0" presId="urn:microsoft.com/office/officeart/2005/8/layout/process4"/>
    <dgm:cxn modelId="{CB1312DB-DED6-4ABE-8BD9-2056DF3D48D1}" type="presOf" srcId="{31DDD3BD-A139-4B48-A100-E889FEE16644}" destId="{35344892-6391-4FB6-A11E-1A45D9F38909}" srcOrd="0" destOrd="0" presId="urn:microsoft.com/office/officeart/2005/8/layout/process4"/>
    <dgm:cxn modelId="{333AF325-0BD9-4056-B9DD-054786D48642}" type="presParOf" srcId="{A52D22E4-F931-425B-AE9C-BB189C6EA52E}" destId="{D20F131A-B6F8-4BF6-9AE6-542182706E7F}" srcOrd="0" destOrd="0" presId="urn:microsoft.com/office/officeart/2005/8/layout/process4"/>
    <dgm:cxn modelId="{1B08A6D9-2E24-4ED0-90E5-06BE89BC4C68}" type="presParOf" srcId="{D20F131A-B6F8-4BF6-9AE6-542182706E7F}" destId="{35344892-6391-4FB6-A11E-1A45D9F38909}" srcOrd="0" destOrd="0" presId="urn:microsoft.com/office/officeart/2005/8/layout/process4"/>
    <dgm:cxn modelId="{40432764-3578-4183-B751-E5E63EDA93DC}" type="presParOf" srcId="{A52D22E4-F931-425B-AE9C-BB189C6EA52E}" destId="{1C5E3D30-DD7A-42CC-BC5D-267E9C957859}" srcOrd="1" destOrd="0" presId="urn:microsoft.com/office/officeart/2005/8/layout/process4"/>
    <dgm:cxn modelId="{62880537-B37A-4501-8263-396C3374C3AF}" type="presParOf" srcId="{A52D22E4-F931-425B-AE9C-BB189C6EA52E}" destId="{0B4BB7C4-0CBC-4FAB-8038-7C1578E3AA39}" srcOrd="2" destOrd="0" presId="urn:microsoft.com/office/officeart/2005/8/layout/process4"/>
    <dgm:cxn modelId="{84A71FB1-2DE2-4356-B2CC-120BDCBB5009}" type="presParOf" srcId="{0B4BB7C4-0CBC-4FAB-8038-7C1578E3AA39}" destId="{A30071ED-7AE7-4781-AFC4-88270E780846}" srcOrd="0" destOrd="0" presId="urn:microsoft.com/office/officeart/2005/8/layout/process4"/>
    <dgm:cxn modelId="{26F55D3C-7CF3-4FC9-8300-689D24E557D1}" type="presParOf" srcId="{A52D22E4-F931-425B-AE9C-BB189C6EA52E}" destId="{5F27CFF1-58DC-43C7-9F79-AF3D5F3B4C33}" srcOrd="3" destOrd="0" presId="urn:microsoft.com/office/officeart/2005/8/layout/process4"/>
    <dgm:cxn modelId="{4CBC0E51-AAE1-43E2-9E34-B010665E5F68}" type="presParOf" srcId="{A52D22E4-F931-425B-AE9C-BB189C6EA52E}" destId="{9B3AAA5C-30E6-48E2-A5FF-754C42875BC1}" srcOrd="4" destOrd="0" presId="urn:microsoft.com/office/officeart/2005/8/layout/process4"/>
    <dgm:cxn modelId="{4610E800-A9B9-4916-B127-C3263C5E0A26}" type="presParOf" srcId="{9B3AAA5C-30E6-48E2-A5FF-754C42875BC1}" destId="{581D1B14-753D-4628-B112-299C182C2B8D}"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4824A6-E512-47F3-AC05-29B3991AEF7B}">
      <dsp:nvSpPr>
        <dsp:cNvPr id="0" name=""/>
        <dsp:cNvSpPr/>
      </dsp:nvSpPr>
      <dsp:spPr>
        <a:xfrm>
          <a:off x="0" y="2261"/>
          <a:ext cx="4717669" cy="11459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414C6F-3B74-46ED-9186-68B8F9CF456E}">
      <dsp:nvSpPr>
        <dsp:cNvPr id="0" name=""/>
        <dsp:cNvSpPr/>
      </dsp:nvSpPr>
      <dsp:spPr>
        <a:xfrm>
          <a:off x="346647" y="260097"/>
          <a:ext cx="630267" cy="63026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6DD0716-4391-4CC5-AE3D-9CF42323CE52}">
      <dsp:nvSpPr>
        <dsp:cNvPr id="0" name=""/>
        <dsp:cNvSpPr/>
      </dsp:nvSpPr>
      <dsp:spPr>
        <a:xfrm>
          <a:off x="1323562" y="2261"/>
          <a:ext cx="3394106" cy="1145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279" tIns="121279" rIns="121279" bIns="121279" numCol="1" spcCol="1270" anchor="ctr" anchorCtr="0">
          <a:noAutofit/>
        </a:bodyPr>
        <a:lstStyle/>
        <a:p>
          <a:pPr marL="0" lvl="0" indent="0" algn="l" defTabSz="933450">
            <a:lnSpc>
              <a:spcPct val="90000"/>
            </a:lnSpc>
            <a:spcBef>
              <a:spcPct val="0"/>
            </a:spcBef>
            <a:spcAft>
              <a:spcPct val="35000"/>
            </a:spcAft>
            <a:buNone/>
          </a:pPr>
          <a:r>
            <a:rPr lang="en-US" sz="2100" kern="1200" dirty="0"/>
            <a:t>Scams and cyber threats are widespread.</a:t>
          </a:r>
        </a:p>
      </dsp:txBody>
      <dsp:txXfrm>
        <a:off x="1323562" y="2261"/>
        <a:ext cx="3394106" cy="1145941"/>
      </dsp:txXfrm>
    </dsp:sp>
    <dsp:sp modelId="{B6B0CA62-C1D0-4A05-B93B-B576F9DA7D4B}">
      <dsp:nvSpPr>
        <dsp:cNvPr id="0" name=""/>
        <dsp:cNvSpPr/>
      </dsp:nvSpPr>
      <dsp:spPr>
        <a:xfrm>
          <a:off x="0" y="1434688"/>
          <a:ext cx="4717669" cy="11459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4C1E37-AEE1-42EE-9A38-92C4E3B3F72B}">
      <dsp:nvSpPr>
        <dsp:cNvPr id="0" name=""/>
        <dsp:cNvSpPr/>
      </dsp:nvSpPr>
      <dsp:spPr>
        <a:xfrm>
          <a:off x="346647" y="1692524"/>
          <a:ext cx="630267" cy="63026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A68014C-8277-474D-8F26-638BEB1C88F3}">
      <dsp:nvSpPr>
        <dsp:cNvPr id="0" name=""/>
        <dsp:cNvSpPr/>
      </dsp:nvSpPr>
      <dsp:spPr>
        <a:xfrm>
          <a:off x="1323562" y="1434688"/>
          <a:ext cx="3394106" cy="1145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279" tIns="121279" rIns="121279" bIns="121279" numCol="1" spcCol="1270" anchor="ctr" anchorCtr="0">
          <a:noAutofit/>
        </a:bodyPr>
        <a:lstStyle/>
        <a:p>
          <a:pPr marL="0" lvl="0" indent="0" algn="l" defTabSz="933450">
            <a:lnSpc>
              <a:spcPct val="90000"/>
            </a:lnSpc>
            <a:spcBef>
              <a:spcPct val="0"/>
            </a:spcBef>
            <a:spcAft>
              <a:spcPct val="35000"/>
            </a:spcAft>
            <a:buNone/>
          </a:pPr>
          <a:r>
            <a:rPr lang="en-US" sz="2100" kern="1200" dirty="0"/>
            <a:t>Over $12.5 billion lost to scams in 2023 (FBI Internet Crime Report).</a:t>
          </a:r>
        </a:p>
      </dsp:txBody>
      <dsp:txXfrm>
        <a:off x="1323562" y="1434688"/>
        <a:ext cx="3394106" cy="1145941"/>
      </dsp:txXfrm>
    </dsp:sp>
    <dsp:sp modelId="{AEE42E28-B8BC-4343-81CD-8257285154F5}">
      <dsp:nvSpPr>
        <dsp:cNvPr id="0" name=""/>
        <dsp:cNvSpPr/>
      </dsp:nvSpPr>
      <dsp:spPr>
        <a:xfrm>
          <a:off x="0" y="2867115"/>
          <a:ext cx="4717669" cy="11459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D8B087-DC2D-42AB-B60A-93CB68512E43}">
      <dsp:nvSpPr>
        <dsp:cNvPr id="0" name=""/>
        <dsp:cNvSpPr/>
      </dsp:nvSpPr>
      <dsp:spPr>
        <a:xfrm>
          <a:off x="346647" y="3124952"/>
          <a:ext cx="630267" cy="63026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B1022A2-EEFB-4A08-9D58-3B45DE5007D1}">
      <dsp:nvSpPr>
        <dsp:cNvPr id="0" name=""/>
        <dsp:cNvSpPr/>
      </dsp:nvSpPr>
      <dsp:spPr>
        <a:xfrm>
          <a:off x="1323562" y="2867115"/>
          <a:ext cx="3394106" cy="1145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279" tIns="121279" rIns="121279" bIns="121279" numCol="1" spcCol="1270" anchor="ctr" anchorCtr="0">
          <a:noAutofit/>
        </a:bodyPr>
        <a:lstStyle/>
        <a:p>
          <a:pPr marL="0" lvl="0" indent="0" algn="l" defTabSz="933450">
            <a:lnSpc>
              <a:spcPct val="90000"/>
            </a:lnSpc>
            <a:spcBef>
              <a:spcPct val="0"/>
            </a:spcBef>
            <a:spcAft>
              <a:spcPct val="35000"/>
            </a:spcAft>
            <a:buNone/>
          </a:pPr>
          <a:r>
            <a:rPr lang="en-US" sz="2100" kern="1200" dirty="0"/>
            <a:t>Financial and emotional impacts can be devastating.</a:t>
          </a:r>
        </a:p>
      </dsp:txBody>
      <dsp:txXfrm>
        <a:off x="1323562" y="2867115"/>
        <a:ext cx="3394106" cy="1145941"/>
      </dsp:txXfrm>
    </dsp:sp>
    <dsp:sp modelId="{FFC0C693-0B68-4B51-9425-54E119F7B6CF}">
      <dsp:nvSpPr>
        <dsp:cNvPr id="0" name=""/>
        <dsp:cNvSpPr/>
      </dsp:nvSpPr>
      <dsp:spPr>
        <a:xfrm>
          <a:off x="0" y="4299542"/>
          <a:ext cx="4717669" cy="11459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AF5574-5107-45B6-A3EB-F636427EF759}">
      <dsp:nvSpPr>
        <dsp:cNvPr id="0" name=""/>
        <dsp:cNvSpPr/>
      </dsp:nvSpPr>
      <dsp:spPr>
        <a:xfrm>
          <a:off x="346647" y="4557379"/>
          <a:ext cx="630267" cy="63026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F04C408-60E5-4C03-BCDE-563F88C68981}">
      <dsp:nvSpPr>
        <dsp:cNvPr id="0" name=""/>
        <dsp:cNvSpPr/>
      </dsp:nvSpPr>
      <dsp:spPr>
        <a:xfrm>
          <a:off x="1323562" y="4299542"/>
          <a:ext cx="3394106" cy="1145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279" tIns="121279" rIns="121279" bIns="121279" numCol="1" spcCol="1270" anchor="ctr" anchorCtr="0">
          <a:noAutofit/>
        </a:bodyPr>
        <a:lstStyle/>
        <a:p>
          <a:pPr marL="0" lvl="0" indent="0" algn="l" defTabSz="933450">
            <a:lnSpc>
              <a:spcPct val="90000"/>
            </a:lnSpc>
            <a:spcBef>
              <a:spcPct val="0"/>
            </a:spcBef>
            <a:spcAft>
              <a:spcPct val="35000"/>
            </a:spcAft>
            <a:buNone/>
          </a:pPr>
          <a:r>
            <a:rPr lang="en-US" sz="2100" kern="1200" dirty="0"/>
            <a:t>Staying informed is essential to protect yourself.</a:t>
          </a:r>
        </a:p>
      </dsp:txBody>
      <dsp:txXfrm>
        <a:off x="1323562" y="4299542"/>
        <a:ext cx="3394106" cy="11459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319D6C-B8FC-43A5-8AF7-39E05AA9240A}">
      <dsp:nvSpPr>
        <dsp:cNvPr id="0" name=""/>
        <dsp:cNvSpPr/>
      </dsp:nvSpPr>
      <dsp:spPr>
        <a:xfrm>
          <a:off x="0" y="418623"/>
          <a:ext cx="2486024" cy="14916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**Phone Scams** IRS impersonation claiming back taxes owed.</a:t>
          </a:r>
        </a:p>
      </dsp:txBody>
      <dsp:txXfrm>
        <a:off x="0" y="418623"/>
        <a:ext cx="2486024" cy="1491615"/>
      </dsp:txXfrm>
    </dsp:sp>
    <dsp:sp modelId="{2895AD7C-0421-417B-A47C-D999C3F92462}">
      <dsp:nvSpPr>
        <dsp:cNvPr id="0" name=""/>
        <dsp:cNvSpPr/>
      </dsp:nvSpPr>
      <dsp:spPr>
        <a:xfrm>
          <a:off x="2734627" y="418623"/>
          <a:ext cx="2486024" cy="14916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**Email Phishing** Fake PayPal notice asking to verify account.</a:t>
          </a:r>
        </a:p>
      </dsp:txBody>
      <dsp:txXfrm>
        <a:off x="2734627" y="418623"/>
        <a:ext cx="2486024" cy="1491615"/>
      </dsp:txXfrm>
    </dsp:sp>
    <dsp:sp modelId="{65DFBCFC-A7A6-49E5-ABE4-A5A9F2DAE6DB}">
      <dsp:nvSpPr>
        <dsp:cNvPr id="0" name=""/>
        <dsp:cNvSpPr/>
      </dsp:nvSpPr>
      <dsp:spPr>
        <a:xfrm>
          <a:off x="5469254" y="418623"/>
          <a:ext cx="2486024" cy="14916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**Online Shopping Scams**</a:t>
          </a:r>
        </a:p>
        <a:p>
          <a:pPr marL="0" lvl="0" indent="0" algn="ctr" defTabSz="800100">
            <a:lnSpc>
              <a:spcPct val="90000"/>
            </a:lnSpc>
            <a:spcBef>
              <a:spcPct val="0"/>
            </a:spcBef>
            <a:spcAft>
              <a:spcPct val="35000"/>
            </a:spcAft>
            <a:buNone/>
          </a:pPr>
          <a:r>
            <a:rPr lang="en-US" sz="1800" kern="1200" dirty="0"/>
            <a:t>Counterfeit goods sold on social media.</a:t>
          </a:r>
        </a:p>
      </dsp:txBody>
      <dsp:txXfrm>
        <a:off x="5469254" y="418623"/>
        <a:ext cx="2486024" cy="1491615"/>
      </dsp:txXfrm>
    </dsp:sp>
    <dsp:sp modelId="{6A5F1406-A6E2-4BF7-A70C-20F317A0E920}">
      <dsp:nvSpPr>
        <dsp:cNvPr id="0" name=""/>
        <dsp:cNvSpPr/>
      </dsp:nvSpPr>
      <dsp:spPr>
        <a:xfrm>
          <a:off x="1367313" y="2158841"/>
          <a:ext cx="2486024" cy="14916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**Romance Scams** Fraudulent dating profiles requesting money.</a:t>
          </a:r>
        </a:p>
      </dsp:txBody>
      <dsp:txXfrm>
        <a:off x="1367313" y="2158841"/>
        <a:ext cx="2486024" cy="1491615"/>
      </dsp:txXfrm>
    </dsp:sp>
    <dsp:sp modelId="{8763C89D-6905-4E52-8B2F-697D00F6381B}">
      <dsp:nvSpPr>
        <dsp:cNvPr id="0" name=""/>
        <dsp:cNvSpPr/>
      </dsp:nvSpPr>
      <dsp:spPr>
        <a:xfrm>
          <a:off x="4101941" y="2158841"/>
          <a:ext cx="2486024" cy="14916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**Investment Scams** 'Guaranteed' returns in cryptocurrency.</a:t>
          </a:r>
        </a:p>
      </dsp:txBody>
      <dsp:txXfrm>
        <a:off x="4101941" y="2158841"/>
        <a:ext cx="2486024" cy="14916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8C8401-9F23-4E39-8932-E181E814AC14}">
      <dsp:nvSpPr>
        <dsp:cNvPr id="0" name=""/>
        <dsp:cNvSpPr/>
      </dsp:nvSpPr>
      <dsp:spPr>
        <a:xfrm>
          <a:off x="586" y="257122"/>
          <a:ext cx="2286582" cy="1371949"/>
        </a:xfrm>
        <a:prstGeom prst="rect">
          <a:avLst/>
        </a:prstGeom>
        <a:gradFill rotWithShape="0">
          <a:gsLst>
            <a:gs pos="0">
              <a:schemeClr val="accent1">
                <a:hueOff val="0"/>
                <a:satOff val="0"/>
                <a:lumOff val="0"/>
                <a:alphaOff val="0"/>
                <a:tint val="96000"/>
                <a:satMod val="100000"/>
                <a:lumMod val="104000"/>
              </a:schemeClr>
            </a:gs>
            <a:gs pos="78000">
              <a:schemeClr val="accent1">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Urgent action requests (e.g., “Pay now or lose access”).</a:t>
          </a:r>
        </a:p>
      </dsp:txBody>
      <dsp:txXfrm>
        <a:off x="586" y="257122"/>
        <a:ext cx="2286582" cy="1371949"/>
      </dsp:txXfrm>
    </dsp:sp>
    <dsp:sp modelId="{A5B5A3E0-44BD-4EE8-915F-1B7E1DABBEE0}">
      <dsp:nvSpPr>
        <dsp:cNvPr id="0" name=""/>
        <dsp:cNvSpPr/>
      </dsp:nvSpPr>
      <dsp:spPr>
        <a:xfrm>
          <a:off x="2515826" y="257122"/>
          <a:ext cx="2286582" cy="1371949"/>
        </a:xfrm>
        <a:prstGeom prst="rect">
          <a:avLst/>
        </a:prstGeom>
        <a:gradFill rotWithShape="0">
          <a:gsLst>
            <a:gs pos="0">
              <a:schemeClr val="accent1">
                <a:hueOff val="0"/>
                <a:satOff val="0"/>
                <a:lumOff val="0"/>
                <a:alphaOff val="0"/>
                <a:tint val="96000"/>
                <a:satMod val="100000"/>
                <a:lumMod val="104000"/>
              </a:schemeClr>
            </a:gs>
            <a:gs pos="78000">
              <a:schemeClr val="accent1">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Unsolicited offers or prize notifications (1 in 4 adults targeted annually).</a:t>
          </a:r>
        </a:p>
      </dsp:txBody>
      <dsp:txXfrm>
        <a:off x="2515826" y="257122"/>
        <a:ext cx="2286582" cy="1371949"/>
      </dsp:txXfrm>
    </dsp:sp>
    <dsp:sp modelId="{285F8942-FB8F-4B4D-8D1F-8A70B13D49BD}">
      <dsp:nvSpPr>
        <dsp:cNvPr id="0" name=""/>
        <dsp:cNvSpPr/>
      </dsp:nvSpPr>
      <dsp:spPr>
        <a:xfrm>
          <a:off x="586" y="1857729"/>
          <a:ext cx="2286582" cy="1371949"/>
        </a:xfrm>
        <a:prstGeom prst="rect">
          <a:avLst/>
        </a:prstGeom>
        <a:gradFill rotWithShape="0">
          <a:gsLst>
            <a:gs pos="0">
              <a:schemeClr val="accent1">
                <a:hueOff val="0"/>
                <a:satOff val="0"/>
                <a:lumOff val="0"/>
                <a:alphaOff val="0"/>
                <a:tint val="96000"/>
                <a:satMod val="100000"/>
                <a:lumMod val="104000"/>
              </a:schemeClr>
            </a:gs>
            <a:gs pos="78000">
              <a:schemeClr val="accent1">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Payment requests via gift cards or wire transfers.</a:t>
          </a:r>
        </a:p>
      </dsp:txBody>
      <dsp:txXfrm>
        <a:off x="586" y="1857729"/>
        <a:ext cx="2286582" cy="1371949"/>
      </dsp:txXfrm>
    </dsp:sp>
    <dsp:sp modelId="{755F4CE1-62F9-4CC5-B885-ED5B0CBA00F5}">
      <dsp:nvSpPr>
        <dsp:cNvPr id="0" name=""/>
        <dsp:cNvSpPr/>
      </dsp:nvSpPr>
      <dsp:spPr>
        <a:xfrm>
          <a:off x="2515826" y="1857729"/>
          <a:ext cx="2286582" cy="1371949"/>
        </a:xfrm>
        <a:prstGeom prst="rect">
          <a:avLst/>
        </a:prstGeom>
        <a:gradFill rotWithShape="0">
          <a:gsLst>
            <a:gs pos="0">
              <a:schemeClr val="accent1">
                <a:hueOff val="0"/>
                <a:satOff val="0"/>
                <a:lumOff val="0"/>
                <a:alphaOff val="0"/>
                <a:tint val="96000"/>
                <a:satMod val="100000"/>
                <a:lumMod val="104000"/>
              </a:schemeClr>
            </a:gs>
            <a:gs pos="78000">
              <a:schemeClr val="accent1">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Grammar or spelling errors (75% of phishing emails).</a:t>
          </a:r>
        </a:p>
      </dsp:txBody>
      <dsp:txXfrm>
        <a:off x="2515826" y="1857729"/>
        <a:ext cx="2286582" cy="1371949"/>
      </dsp:txXfrm>
    </dsp:sp>
    <dsp:sp modelId="{24670A0D-D3AD-4ABA-8BDC-06D59EA03106}">
      <dsp:nvSpPr>
        <dsp:cNvPr id="0" name=""/>
        <dsp:cNvSpPr/>
      </dsp:nvSpPr>
      <dsp:spPr>
        <a:xfrm>
          <a:off x="1258206" y="3458337"/>
          <a:ext cx="2286582" cy="1371949"/>
        </a:xfrm>
        <a:prstGeom prst="rect">
          <a:avLst/>
        </a:prstGeom>
        <a:gradFill rotWithShape="0">
          <a:gsLst>
            <a:gs pos="0">
              <a:schemeClr val="accent1">
                <a:hueOff val="0"/>
                <a:satOff val="0"/>
                <a:lumOff val="0"/>
                <a:alphaOff val="0"/>
                <a:tint val="96000"/>
                <a:satMod val="100000"/>
                <a:lumMod val="104000"/>
              </a:schemeClr>
            </a:gs>
            <a:gs pos="78000">
              <a:schemeClr val="accent1">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Spoofed caller IDs or fake websites (Over 40% of scams in 2022).</a:t>
          </a:r>
        </a:p>
      </dsp:txBody>
      <dsp:txXfrm>
        <a:off x="1258206" y="3458337"/>
        <a:ext cx="2286582" cy="137194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81C4D5-6BC1-4B6B-AF51-7DD3FD54E93F}">
      <dsp:nvSpPr>
        <dsp:cNvPr id="0" name=""/>
        <dsp:cNvSpPr/>
      </dsp:nvSpPr>
      <dsp:spPr>
        <a:xfrm>
          <a:off x="350687" y="610807"/>
          <a:ext cx="1093710" cy="109371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6CAB7D-018C-457A-8C7F-3335825D6ED3}">
      <dsp:nvSpPr>
        <dsp:cNvPr id="0" name=""/>
        <dsp:cNvSpPr/>
      </dsp:nvSpPr>
      <dsp:spPr>
        <a:xfrm>
          <a:off x="583773" y="843893"/>
          <a:ext cx="627539" cy="6275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235FDE0-32B1-49FA-81AD-106E7D9FB00A}">
      <dsp:nvSpPr>
        <dsp:cNvPr id="0" name=""/>
        <dsp:cNvSpPr/>
      </dsp:nvSpPr>
      <dsp:spPr>
        <a:xfrm>
          <a:off x="1058" y="2045182"/>
          <a:ext cx="1792968" cy="8740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**Strong Passwords**: Avoid 'password123'; use phrases like 'GreenApples2024!'</a:t>
          </a:r>
        </a:p>
      </dsp:txBody>
      <dsp:txXfrm>
        <a:off x="1058" y="2045182"/>
        <a:ext cx="1792968" cy="874072"/>
      </dsp:txXfrm>
    </dsp:sp>
    <dsp:sp modelId="{4B8A94F9-281A-4568-95BE-C3244E055FC4}">
      <dsp:nvSpPr>
        <dsp:cNvPr id="0" name=""/>
        <dsp:cNvSpPr/>
      </dsp:nvSpPr>
      <dsp:spPr>
        <a:xfrm>
          <a:off x="2457425" y="610807"/>
          <a:ext cx="1093710" cy="109371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B725A3-8BB0-47F5-BD48-51901C3E7B43}">
      <dsp:nvSpPr>
        <dsp:cNvPr id="0" name=""/>
        <dsp:cNvSpPr/>
      </dsp:nvSpPr>
      <dsp:spPr>
        <a:xfrm>
          <a:off x="2690511" y="843893"/>
          <a:ext cx="627539" cy="6275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9A23569-EDD3-46DA-AABA-4F845DE3596F}">
      <dsp:nvSpPr>
        <dsp:cNvPr id="0" name=""/>
        <dsp:cNvSpPr/>
      </dsp:nvSpPr>
      <dsp:spPr>
        <a:xfrm>
          <a:off x="2107796" y="2045182"/>
          <a:ext cx="1792968" cy="8740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**Two-Factor Authentication (2FA)**: Text codes or authenticator apps</a:t>
          </a:r>
        </a:p>
      </dsp:txBody>
      <dsp:txXfrm>
        <a:off x="2107796" y="2045182"/>
        <a:ext cx="1792968" cy="874072"/>
      </dsp:txXfrm>
    </dsp:sp>
    <dsp:sp modelId="{C7E58076-9117-4A20-B716-3363CCA411B5}">
      <dsp:nvSpPr>
        <dsp:cNvPr id="0" name=""/>
        <dsp:cNvSpPr/>
      </dsp:nvSpPr>
      <dsp:spPr>
        <a:xfrm>
          <a:off x="4564163" y="610807"/>
          <a:ext cx="1093710" cy="109371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113942-25C5-4ACA-979A-03FA3875823D}">
      <dsp:nvSpPr>
        <dsp:cNvPr id="0" name=""/>
        <dsp:cNvSpPr/>
      </dsp:nvSpPr>
      <dsp:spPr>
        <a:xfrm>
          <a:off x="4797249" y="843893"/>
          <a:ext cx="627539" cy="6275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30B7954-178D-40C9-B4EF-21FEEEE23C89}">
      <dsp:nvSpPr>
        <dsp:cNvPr id="0" name=""/>
        <dsp:cNvSpPr/>
      </dsp:nvSpPr>
      <dsp:spPr>
        <a:xfrm>
          <a:off x="4214534" y="2045182"/>
          <a:ext cx="1792968" cy="8740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**Keep Updated**: Install security patches promptly (71% of attacks exploit old vulnerabilities)</a:t>
          </a:r>
        </a:p>
      </dsp:txBody>
      <dsp:txXfrm>
        <a:off x="4214534" y="2045182"/>
        <a:ext cx="1792968" cy="874072"/>
      </dsp:txXfrm>
    </dsp:sp>
    <dsp:sp modelId="{616C3AFC-14BC-4E2E-A8A1-7EFDA7CE02DF}">
      <dsp:nvSpPr>
        <dsp:cNvPr id="0" name=""/>
        <dsp:cNvSpPr/>
      </dsp:nvSpPr>
      <dsp:spPr>
        <a:xfrm>
          <a:off x="6670901" y="610807"/>
          <a:ext cx="1093710" cy="109371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0D78DA-D455-4AA9-96EB-03BCB01F11A1}">
      <dsp:nvSpPr>
        <dsp:cNvPr id="0" name=""/>
        <dsp:cNvSpPr/>
      </dsp:nvSpPr>
      <dsp:spPr>
        <a:xfrm>
          <a:off x="6903987" y="843893"/>
          <a:ext cx="627539" cy="62753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04C1D4-B008-445D-8E88-172A975F0E78}">
      <dsp:nvSpPr>
        <dsp:cNvPr id="0" name=""/>
        <dsp:cNvSpPr/>
      </dsp:nvSpPr>
      <dsp:spPr>
        <a:xfrm>
          <a:off x="6321273" y="2045182"/>
          <a:ext cx="1792968" cy="8740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**Avoid Public Wi-Fi**: Use VPNs for secure browsing</a:t>
          </a:r>
        </a:p>
      </dsp:txBody>
      <dsp:txXfrm>
        <a:off x="6321273" y="2045182"/>
        <a:ext cx="1792968" cy="8740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6C9333-820A-49E4-9D4D-78638A4F5D8E}">
      <dsp:nvSpPr>
        <dsp:cNvPr id="0" name=""/>
        <dsp:cNvSpPr/>
      </dsp:nvSpPr>
      <dsp:spPr>
        <a:xfrm>
          <a:off x="0" y="0"/>
          <a:ext cx="2536031" cy="3530062"/>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7719" tIns="330200" rIns="197719" bIns="330200" numCol="1" spcCol="1270" anchor="t" anchorCtr="0">
          <a:noAutofit/>
        </a:bodyPr>
        <a:lstStyle/>
        <a:p>
          <a:pPr marL="0" lvl="0" indent="0" algn="l" defTabSz="800100">
            <a:lnSpc>
              <a:spcPct val="90000"/>
            </a:lnSpc>
            <a:spcBef>
              <a:spcPct val="0"/>
            </a:spcBef>
            <a:spcAft>
              <a:spcPct val="35000"/>
            </a:spcAft>
            <a:buNone/>
          </a:pPr>
          <a:r>
            <a:rPr lang="en-US" sz="1800" kern="1200" dirty="0"/>
            <a:t>Avoid oversharing on social media (e.g., birthday, address).</a:t>
          </a:r>
        </a:p>
      </dsp:txBody>
      <dsp:txXfrm>
        <a:off x="0" y="1341423"/>
        <a:ext cx="2536031" cy="2118037"/>
      </dsp:txXfrm>
    </dsp:sp>
    <dsp:sp modelId="{0811169B-DB58-43D2-B0A3-1EFA8B08BC83}">
      <dsp:nvSpPr>
        <dsp:cNvPr id="0" name=""/>
        <dsp:cNvSpPr/>
      </dsp:nvSpPr>
      <dsp:spPr>
        <a:xfrm>
          <a:off x="738506" y="353006"/>
          <a:ext cx="1059018" cy="1059018"/>
        </a:xfrm>
        <a:prstGeom prst="ellipse">
          <a:avLst/>
        </a:prstGeom>
        <a:gradFill rotWithShape="0">
          <a:gsLst>
            <a:gs pos="0">
              <a:schemeClr val="accent2">
                <a:hueOff val="0"/>
                <a:satOff val="0"/>
                <a:lumOff val="0"/>
                <a:alphaOff val="0"/>
                <a:tint val="96000"/>
                <a:satMod val="100000"/>
                <a:lumMod val="104000"/>
              </a:schemeClr>
            </a:gs>
            <a:gs pos="78000">
              <a:schemeClr val="accent2">
                <a:hueOff val="0"/>
                <a:satOff val="0"/>
                <a:lumOff val="0"/>
                <a:alphaOff val="0"/>
                <a:shade val="100000"/>
                <a:satMod val="110000"/>
                <a:lumMod val="100000"/>
              </a:schemeClr>
            </a:gs>
          </a:gsLst>
          <a:lin ang="5400000" scaled="0"/>
        </a:gradFill>
        <a:ln w="9525" cap="flat" cmpd="sng" algn="ctr">
          <a:solidFill>
            <a:schemeClr val="accent2">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82565" tIns="12700" rIns="82565" bIns="12700" numCol="1" spcCol="1270" anchor="ctr" anchorCtr="0">
          <a:noAutofit/>
        </a:bodyPr>
        <a:lstStyle/>
        <a:p>
          <a:pPr marL="0" lvl="0" indent="0" algn="ctr" defTabSz="2133600">
            <a:lnSpc>
              <a:spcPct val="90000"/>
            </a:lnSpc>
            <a:spcBef>
              <a:spcPct val="0"/>
            </a:spcBef>
            <a:spcAft>
              <a:spcPct val="35000"/>
            </a:spcAft>
            <a:buNone/>
          </a:pPr>
          <a:r>
            <a:rPr lang="en-US" sz="4800" kern="1200" dirty="0"/>
            <a:t>1</a:t>
          </a:r>
        </a:p>
      </dsp:txBody>
      <dsp:txXfrm>
        <a:off x="893596" y="508096"/>
        <a:ext cx="748838" cy="748838"/>
      </dsp:txXfrm>
    </dsp:sp>
    <dsp:sp modelId="{87D0C1E6-CFF5-4400-A329-0BC57342A469}">
      <dsp:nvSpPr>
        <dsp:cNvPr id="0" name=""/>
        <dsp:cNvSpPr/>
      </dsp:nvSpPr>
      <dsp:spPr>
        <a:xfrm>
          <a:off x="0" y="3529990"/>
          <a:ext cx="2536031" cy="72"/>
        </a:xfrm>
        <a:prstGeom prst="rect">
          <a:avLst/>
        </a:prstGeom>
        <a:gradFill rotWithShape="0">
          <a:gsLst>
            <a:gs pos="0">
              <a:schemeClr val="accent3">
                <a:hueOff val="0"/>
                <a:satOff val="0"/>
                <a:lumOff val="0"/>
                <a:alphaOff val="0"/>
                <a:tint val="96000"/>
                <a:satMod val="100000"/>
                <a:lumMod val="104000"/>
              </a:schemeClr>
            </a:gs>
            <a:gs pos="78000">
              <a:schemeClr val="accent3">
                <a:hueOff val="0"/>
                <a:satOff val="0"/>
                <a:lumOff val="0"/>
                <a:alphaOff val="0"/>
                <a:shade val="100000"/>
                <a:satMod val="110000"/>
                <a:lumMod val="100000"/>
              </a:schemeClr>
            </a:gs>
          </a:gsLst>
          <a:lin ang="5400000" scaled="0"/>
        </a:gradFill>
        <a:ln w="9525" cap="flat" cmpd="sng" algn="ctr">
          <a:solidFill>
            <a:schemeClr val="accent3">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8065F55E-7A81-4102-ADAC-AD6E2BF829F1}">
      <dsp:nvSpPr>
        <dsp:cNvPr id="0" name=""/>
        <dsp:cNvSpPr/>
      </dsp:nvSpPr>
      <dsp:spPr>
        <a:xfrm>
          <a:off x="2789634" y="0"/>
          <a:ext cx="2536031" cy="3530062"/>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7719" tIns="330200" rIns="197719" bIns="330200" numCol="1" spcCol="1270" anchor="t" anchorCtr="0">
          <a:noAutofit/>
        </a:bodyPr>
        <a:lstStyle/>
        <a:p>
          <a:pPr marL="0" lvl="0" indent="0" algn="l" defTabSz="800100">
            <a:lnSpc>
              <a:spcPct val="90000"/>
            </a:lnSpc>
            <a:spcBef>
              <a:spcPct val="0"/>
            </a:spcBef>
            <a:spcAft>
              <a:spcPct val="35000"/>
            </a:spcAft>
            <a:buNone/>
          </a:pPr>
          <a:r>
            <a:rPr lang="en-US" sz="1800" kern="1200" dirty="0"/>
            <a:t>Monitor financial accounts for unauthorized charges.</a:t>
          </a:r>
        </a:p>
      </dsp:txBody>
      <dsp:txXfrm>
        <a:off x="2789634" y="1341423"/>
        <a:ext cx="2536031" cy="2118037"/>
      </dsp:txXfrm>
    </dsp:sp>
    <dsp:sp modelId="{7859B2D0-58A9-4EA2-A277-43FC9E1BC7D2}">
      <dsp:nvSpPr>
        <dsp:cNvPr id="0" name=""/>
        <dsp:cNvSpPr/>
      </dsp:nvSpPr>
      <dsp:spPr>
        <a:xfrm>
          <a:off x="3528140" y="353006"/>
          <a:ext cx="1059018" cy="1059018"/>
        </a:xfrm>
        <a:prstGeom prst="ellipse">
          <a:avLst/>
        </a:prstGeom>
        <a:gradFill rotWithShape="0">
          <a:gsLst>
            <a:gs pos="0">
              <a:schemeClr val="accent4">
                <a:hueOff val="0"/>
                <a:satOff val="0"/>
                <a:lumOff val="0"/>
                <a:alphaOff val="0"/>
                <a:tint val="96000"/>
                <a:satMod val="100000"/>
                <a:lumMod val="104000"/>
              </a:schemeClr>
            </a:gs>
            <a:gs pos="78000">
              <a:schemeClr val="accent4">
                <a:hueOff val="0"/>
                <a:satOff val="0"/>
                <a:lumOff val="0"/>
                <a:alphaOff val="0"/>
                <a:shade val="100000"/>
                <a:satMod val="110000"/>
                <a:lumMod val="100000"/>
              </a:schemeClr>
            </a:gs>
          </a:gsLst>
          <a:lin ang="5400000" scaled="0"/>
        </a:gradFill>
        <a:ln w="9525" cap="flat" cmpd="sng" algn="ctr">
          <a:solidFill>
            <a:schemeClr val="accent4">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82565" tIns="12700" rIns="82565" bIns="12700" numCol="1" spcCol="1270" anchor="ctr" anchorCtr="0">
          <a:noAutofit/>
        </a:bodyPr>
        <a:lstStyle/>
        <a:p>
          <a:pPr marL="0" lvl="0" indent="0" algn="ctr" defTabSz="2133600">
            <a:lnSpc>
              <a:spcPct val="90000"/>
            </a:lnSpc>
            <a:spcBef>
              <a:spcPct val="0"/>
            </a:spcBef>
            <a:spcAft>
              <a:spcPct val="35000"/>
            </a:spcAft>
            <a:buNone/>
          </a:pPr>
          <a:r>
            <a:rPr lang="en-US" sz="4800" kern="1200" dirty="0"/>
            <a:t>2</a:t>
          </a:r>
        </a:p>
      </dsp:txBody>
      <dsp:txXfrm>
        <a:off x="3683230" y="508096"/>
        <a:ext cx="748838" cy="748838"/>
      </dsp:txXfrm>
    </dsp:sp>
    <dsp:sp modelId="{CFF1B0D9-927A-468B-AA39-5568AF90F228}">
      <dsp:nvSpPr>
        <dsp:cNvPr id="0" name=""/>
        <dsp:cNvSpPr/>
      </dsp:nvSpPr>
      <dsp:spPr>
        <a:xfrm>
          <a:off x="2789634" y="3529990"/>
          <a:ext cx="2536031" cy="72"/>
        </a:xfrm>
        <a:prstGeom prst="rect">
          <a:avLst/>
        </a:prstGeom>
        <a:gradFill rotWithShape="0">
          <a:gsLst>
            <a:gs pos="0">
              <a:schemeClr val="accent5">
                <a:hueOff val="0"/>
                <a:satOff val="0"/>
                <a:lumOff val="0"/>
                <a:alphaOff val="0"/>
                <a:tint val="96000"/>
                <a:satMod val="100000"/>
                <a:lumMod val="104000"/>
              </a:schemeClr>
            </a:gs>
            <a:gs pos="78000">
              <a:schemeClr val="accent5">
                <a:hueOff val="0"/>
                <a:satOff val="0"/>
                <a:lumOff val="0"/>
                <a:alphaOff val="0"/>
                <a:shade val="100000"/>
                <a:satMod val="110000"/>
                <a:lumMod val="100000"/>
              </a:schemeClr>
            </a:gs>
          </a:gsLst>
          <a:lin ang="5400000" scaled="0"/>
        </a:gradFill>
        <a:ln w="9525" cap="flat" cmpd="sng" algn="ctr">
          <a:solidFill>
            <a:schemeClr val="accent5">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AC974F1E-4854-43CA-A4EE-AD1F9B1B5C6C}">
      <dsp:nvSpPr>
        <dsp:cNvPr id="0" name=""/>
        <dsp:cNvSpPr/>
      </dsp:nvSpPr>
      <dsp:spPr>
        <a:xfrm>
          <a:off x="5579268" y="0"/>
          <a:ext cx="2536031" cy="3530062"/>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7719" tIns="330200" rIns="197719" bIns="330200" numCol="1" spcCol="1270" anchor="t" anchorCtr="0">
          <a:noAutofit/>
        </a:bodyPr>
        <a:lstStyle/>
        <a:p>
          <a:pPr marL="0" lvl="0" indent="0" algn="l" defTabSz="800100">
            <a:lnSpc>
              <a:spcPct val="90000"/>
            </a:lnSpc>
            <a:spcBef>
              <a:spcPct val="0"/>
            </a:spcBef>
            <a:spcAft>
              <a:spcPct val="35000"/>
            </a:spcAft>
            <a:buNone/>
          </a:pPr>
          <a:r>
            <a:rPr lang="en-US" sz="1800" kern="1200" dirty="0"/>
            <a:t>Shred documents like bank statements or medical bills before discarding.</a:t>
          </a:r>
        </a:p>
      </dsp:txBody>
      <dsp:txXfrm>
        <a:off x="5579268" y="1341423"/>
        <a:ext cx="2536031" cy="2118037"/>
      </dsp:txXfrm>
    </dsp:sp>
    <dsp:sp modelId="{77D143F6-D5C1-4A0C-8D0A-C9CC958760A7}">
      <dsp:nvSpPr>
        <dsp:cNvPr id="0" name=""/>
        <dsp:cNvSpPr/>
      </dsp:nvSpPr>
      <dsp:spPr>
        <a:xfrm>
          <a:off x="6317775" y="353006"/>
          <a:ext cx="1059018" cy="1059018"/>
        </a:xfrm>
        <a:prstGeom prst="ellipse">
          <a:avLst/>
        </a:prstGeom>
        <a:gradFill rotWithShape="0">
          <a:gsLst>
            <a:gs pos="0">
              <a:schemeClr val="accent6">
                <a:hueOff val="0"/>
                <a:satOff val="0"/>
                <a:lumOff val="0"/>
                <a:alphaOff val="0"/>
                <a:tint val="96000"/>
                <a:satMod val="100000"/>
                <a:lumMod val="104000"/>
              </a:schemeClr>
            </a:gs>
            <a:gs pos="78000">
              <a:schemeClr val="accent6">
                <a:hueOff val="0"/>
                <a:satOff val="0"/>
                <a:lumOff val="0"/>
                <a:alphaOff val="0"/>
                <a:shade val="100000"/>
                <a:satMod val="110000"/>
                <a:lumMod val="100000"/>
              </a:schemeClr>
            </a:gs>
          </a:gsLst>
          <a:lin ang="5400000" scaled="0"/>
        </a:gradFill>
        <a:ln w="9525" cap="flat" cmpd="sng" algn="ctr">
          <a:solidFill>
            <a:schemeClr val="accent6">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82565" tIns="12700" rIns="82565" bIns="12700" numCol="1" spcCol="1270" anchor="ctr" anchorCtr="0">
          <a:noAutofit/>
        </a:bodyPr>
        <a:lstStyle/>
        <a:p>
          <a:pPr marL="0" lvl="0" indent="0" algn="ctr" defTabSz="2133600">
            <a:lnSpc>
              <a:spcPct val="90000"/>
            </a:lnSpc>
            <a:spcBef>
              <a:spcPct val="0"/>
            </a:spcBef>
            <a:spcAft>
              <a:spcPct val="35000"/>
            </a:spcAft>
            <a:buNone/>
          </a:pPr>
          <a:r>
            <a:rPr lang="en-US" sz="4800" kern="1200" dirty="0"/>
            <a:t>3</a:t>
          </a:r>
        </a:p>
      </dsp:txBody>
      <dsp:txXfrm>
        <a:off x="6472865" y="508096"/>
        <a:ext cx="748838" cy="748838"/>
      </dsp:txXfrm>
    </dsp:sp>
    <dsp:sp modelId="{0E6A3411-F179-407D-BE54-9555D1AA95C4}">
      <dsp:nvSpPr>
        <dsp:cNvPr id="0" name=""/>
        <dsp:cNvSpPr/>
      </dsp:nvSpPr>
      <dsp:spPr>
        <a:xfrm>
          <a:off x="5579268" y="3529990"/>
          <a:ext cx="2536031" cy="72"/>
        </a:xfrm>
        <a:prstGeom prst="rect">
          <a:avLst/>
        </a:prstGeom>
        <a:gradFill rotWithShape="0">
          <a:gsLst>
            <a:gs pos="0">
              <a:schemeClr val="accent2">
                <a:hueOff val="0"/>
                <a:satOff val="0"/>
                <a:lumOff val="0"/>
                <a:alphaOff val="0"/>
                <a:tint val="96000"/>
                <a:satMod val="100000"/>
                <a:lumMod val="104000"/>
              </a:schemeClr>
            </a:gs>
            <a:gs pos="78000">
              <a:schemeClr val="accent2">
                <a:hueOff val="0"/>
                <a:satOff val="0"/>
                <a:lumOff val="0"/>
                <a:alphaOff val="0"/>
                <a:shade val="100000"/>
                <a:satMod val="110000"/>
                <a:lumMod val="100000"/>
              </a:schemeClr>
            </a:gs>
          </a:gsLst>
          <a:lin ang="5400000" scaled="0"/>
        </a:gradFill>
        <a:ln w="9525" cap="flat" cmpd="sng" algn="ctr">
          <a:solidFill>
            <a:schemeClr val="accent2">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0A9CFF-9F15-43ED-9DEA-7AE545752ABF}">
      <dsp:nvSpPr>
        <dsp:cNvPr id="0" name=""/>
        <dsp:cNvSpPr/>
      </dsp:nvSpPr>
      <dsp:spPr>
        <a:xfrm>
          <a:off x="158" y="616684"/>
          <a:ext cx="1913911" cy="2296693"/>
        </a:xfrm>
        <a:prstGeom prst="rect">
          <a:avLst/>
        </a:prstGeom>
        <a:gradFill rotWithShape="0">
          <a:gsLst>
            <a:gs pos="0">
              <a:schemeClr val="accent2">
                <a:hueOff val="0"/>
                <a:satOff val="0"/>
                <a:lumOff val="0"/>
                <a:alphaOff val="0"/>
                <a:tint val="96000"/>
                <a:satMod val="100000"/>
                <a:lumMod val="104000"/>
              </a:schemeClr>
            </a:gs>
            <a:gs pos="78000">
              <a:schemeClr val="accent2">
                <a:hueOff val="0"/>
                <a:satOff val="0"/>
                <a:lumOff val="0"/>
                <a:alphaOff val="0"/>
                <a:shade val="100000"/>
                <a:satMod val="110000"/>
                <a:lumMod val="100000"/>
              </a:schemeClr>
            </a:gs>
          </a:gsLst>
          <a:lin ang="5400000" scaled="0"/>
        </a:gradFill>
        <a:ln w="9525" cap="flat" cmpd="sng" algn="ctr">
          <a:solidFill>
            <a:schemeClr val="accent2">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189052" tIns="0" rIns="189052" bIns="330200" numCol="1" spcCol="1270" anchor="t" anchorCtr="0">
          <a:noAutofit/>
        </a:bodyPr>
        <a:lstStyle/>
        <a:p>
          <a:pPr marL="0" lvl="0" indent="0" algn="l" defTabSz="488950">
            <a:lnSpc>
              <a:spcPct val="90000"/>
            </a:lnSpc>
            <a:spcBef>
              <a:spcPct val="0"/>
            </a:spcBef>
            <a:spcAft>
              <a:spcPct val="35000"/>
            </a:spcAft>
            <a:buNone/>
          </a:pPr>
          <a:r>
            <a:rPr lang="en-US" sz="1100" kern="1200" dirty="0"/>
            <a:t>**Reporting**: </a:t>
          </a:r>
        </a:p>
        <a:p>
          <a:pPr marL="0" lvl="0" indent="0" algn="l" defTabSz="488950">
            <a:lnSpc>
              <a:spcPct val="90000"/>
            </a:lnSpc>
            <a:spcBef>
              <a:spcPct val="0"/>
            </a:spcBef>
            <a:spcAft>
              <a:spcPct val="35000"/>
            </a:spcAft>
            <a:buNone/>
          </a:pPr>
          <a:r>
            <a:rPr lang="en-US" sz="1100" kern="1200" dirty="0"/>
            <a:t>File complaints with FTC, IC3 (Internet Crime Complaint Center), and local authorities. </a:t>
          </a:r>
        </a:p>
      </dsp:txBody>
      <dsp:txXfrm>
        <a:off x="158" y="1535361"/>
        <a:ext cx="1913911" cy="1378015"/>
      </dsp:txXfrm>
    </dsp:sp>
    <dsp:sp modelId="{C4C4B282-CBE2-4682-9910-EF8B629E07DE}">
      <dsp:nvSpPr>
        <dsp:cNvPr id="0" name=""/>
        <dsp:cNvSpPr/>
      </dsp:nvSpPr>
      <dsp:spPr>
        <a:xfrm>
          <a:off x="158" y="616684"/>
          <a:ext cx="1913911" cy="918677"/>
        </a:xfrm>
        <a:prstGeom prst="rect">
          <a:avLst/>
        </a:prstGeom>
        <a:noFill/>
        <a:ln w="9525" cap="flat" cmpd="sng" algn="ctr">
          <a:noFill/>
          <a:prstDash val="solid"/>
        </a:ln>
        <a:effectLst/>
        <a:scene3d>
          <a:camera prst="orthographicFront">
            <a:rot lat="0" lon="0" rev="0"/>
          </a:camera>
          <a:lightRig rig="threePt" dir="t"/>
        </a:scene3d>
        <a:sp3d/>
      </dsp:spPr>
      <dsp:style>
        <a:lnRef idx="1">
          <a:scrgbClr r="0" g="0" b="0"/>
        </a:lnRef>
        <a:fillRef idx="3">
          <a:scrgbClr r="0" g="0" b="0"/>
        </a:fillRef>
        <a:effectRef idx="2">
          <a:scrgbClr r="0" g="0" b="0"/>
        </a:effectRef>
        <a:fontRef idx="minor">
          <a:schemeClr val="lt1"/>
        </a:fontRef>
      </dsp:style>
      <dsp:txBody>
        <a:bodyPr spcFirstLastPara="0" vert="horz" wrap="square" lIns="189052" tIns="165100" rIns="189052" bIns="165100" numCol="1" spcCol="1270" anchor="ctr" anchorCtr="0">
          <a:noAutofit/>
        </a:bodyPr>
        <a:lstStyle/>
        <a:p>
          <a:pPr marL="0" lvl="0" indent="0" algn="l" defTabSz="1822450">
            <a:lnSpc>
              <a:spcPct val="90000"/>
            </a:lnSpc>
            <a:spcBef>
              <a:spcPct val="0"/>
            </a:spcBef>
            <a:spcAft>
              <a:spcPct val="35000"/>
            </a:spcAft>
            <a:buNone/>
          </a:pPr>
          <a:r>
            <a:rPr lang="en-US" sz="4100" kern="1200" dirty="0"/>
            <a:t>01</a:t>
          </a:r>
        </a:p>
      </dsp:txBody>
      <dsp:txXfrm>
        <a:off x="158" y="616684"/>
        <a:ext cx="1913911" cy="918677"/>
      </dsp:txXfrm>
    </dsp:sp>
    <dsp:sp modelId="{22FDBA0E-32D1-486C-95F4-230099D9236F}">
      <dsp:nvSpPr>
        <dsp:cNvPr id="0" name=""/>
        <dsp:cNvSpPr/>
      </dsp:nvSpPr>
      <dsp:spPr>
        <a:xfrm>
          <a:off x="2067182" y="616684"/>
          <a:ext cx="1913911" cy="2296693"/>
        </a:xfrm>
        <a:prstGeom prst="rect">
          <a:avLst/>
        </a:prstGeom>
        <a:gradFill rotWithShape="0">
          <a:gsLst>
            <a:gs pos="0">
              <a:schemeClr val="accent3">
                <a:hueOff val="0"/>
                <a:satOff val="0"/>
                <a:lumOff val="0"/>
                <a:alphaOff val="0"/>
                <a:tint val="96000"/>
                <a:satMod val="100000"/>
                <a:lumMod val="104000"/>
              </a:schemeClr>
            </a:gs>
            <a:gs pos="78000">
              <a:schemeClr val="accent3">
                <a:hueOff val="0"/>
                <a:satOff val="0"/>
                <a:lumOff val="0"/>
                <a:alphaOff val="0"/>
                <a:shade val="100000"/>
                <a:satMod val="110000"/>
                <a:lumMod val="100000"/>
              </a:schemeClr>
            </a:gs>
          </a:gsLst>
          <a:lin ang="5400000" scaled="0"/>
        </a:gradFill>
        <a:ln w="9525" cap="flat" cmpd="sng" algn="ctr">
          <a:solidFill>
            <a:schemeClr val="accent3">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189052" tIns="0" rIns="189052" bIns="330200" numCol="1" spcCol="1270" anchor="t" anchorCtr="0">
          <a:noAutofit/>
        </a:bodyPr>
        <a:lstStyle/>
        <a:p>
          <a:pPr marL="0" lvl="0" indent="0" algn="l" defTabSz="488950">
            <a:lnSpc>
              <a:spcPct val="90000"/>
            </a:lnSpc>
            <a:spcBef>
              <a:spcPct val="0"/>
            </a:spcBef>
            <a:spcAft>
              <a:spcPct val="35000"/>
            </a:spcAft>
            <a:buNone/>
          </a:pPr>
          <a:r>
            <a:rPr lang="en-US" sz="1100" kern="1200" dirty="0"/>
            <a:t>**Immediate Action**: </a:t>
          </a:r>
        </a:p>
        <a:p>
          <a:pPr marL="0" lvl="0" indent="0" algn="l" defTabSz="488950">
            <a:lnSpc>
              <a:spcPct val="90000"/>
            </a:lnSpc>
            <a:spcBef>
              <a:spcPct val="0"/>
            </a:spcBef>
            <a:spcAft>
              <a:spcPct val="35000"/>
            </a:spcAft>
            <a:buNone/>
          </a:pPr>
          <a:r>
            <a:rPr lang="en-US" sz="1100" kern="1200" dirty="0"/>
            <a:t>Notify your bank or credit card company within 24 hours of fraud.</a:t>
          </a:r>
        </a:p>
      </dsp:txBody>
      <dsp:txXfrm>
        <a:off x="2067182" y="1535361"/>
        <a:ext cx="1913911" cy="1378015"/>
      </dsp:txXfrm>
    </dsp:sp>
    <dsp:sp modelId="{AABF0985-DC1C-4085-BBC6-45611219C355}">
      <dsp:nvSpPr>
        <dsp:cNvPr id="0" name=""/>
        <dsp:cNvSpPr/>
      </dsp:nvSpPr>
      <dsp:spPr>
        <a:xfrm>
          <a:off x="2067182" y="616684"/>
          <a:ext cx="1913911" cy="918677"/>
        </a:xfrm>
        <a:prstGeom prst="rect">
          <a:avLst/>
        </a:prstGeom>
        <a:noFill/>
        <a:ln w="9525" cap="flat" cmpd="sng" algn="ctr">
          <a:noFill/>
          <a:prstDash val="solid"/>
        </a:ln>
        <a:effectLst/>
        <a:scene3d>
          <a:camera prst="orthographicFront">
            <a:rot lat="0" lon="0" rev="0"/>
          </a:camera>
          <a:lightRig rig="threePt" dir="t"/>
        </a:scene3d>
        <a:sp3d/>
      </dsp:spPr>
      <dsp:style>
        <a:lnRef idx="1">
          <a:scrgbClr r="0" g="0" b="0"/>
        </a:lnRef>
        <a:fillRef idx="3">
          <a:scrgbClr r="0" g="0" b="0"/>
        </a:fillRef>
        <a:effectRef idx="2">
          <a:scrgbClr r="0" g="0" b="0"/>
        </a:effectRef>
        <a:fontRef idx="minor">
          <a:schemeClr val="lt1"/>
        </a:fontRef>
      </dsp:style>
      <dsp:txBody>
        <a:bodyPr spcFirstLastPara="0" vert="horz" wrap="square" lIns="189052" tIns="165100" rIns="189052" bIns="165100" numCol="1" spcCol="1270" anchor="ctr" anchorCtr="0">
          <a:noAutofit/>
        </a:bodyPr>
        <a:lstStyle/>
        <a:p>
          <a:pPr marL="0" lvl="0" indent="0" algn="l" defTabSz="1822450">
            <a:lnSpc>
              <a:spcPct val="90000"/>
            </a:lnSpc>
            <a:spcBef>
              <a:spcPct val="0"/>
            </a:spcBef>
            <a:spcAft>
              <a:spcPct val="35000"/>
            </a:spcAft>
            <a:buNone/>
          </a:pPr>
          <a:r>
            <a:rPr lang="en-US" sz="4100" kern="1200" dirty="0"/>
            <a:t>02</a:t>
          </a:r>
        </a:p>
      </dsp:txBody>
      <dsp:txXfrm>
        <a:off x="2067182" y="616684"/>
        <a:ext cx="1913911" cy="918677"/>
      </dsp:txXfrm>
    </dsp:sp>
    <dsp:sp modelId="{3308C9A6-6680-4CB7-9C7C-21B1C2C65C4E}">
      <dsp:nvSpPr>
        <dsp:cNvPr id="0" name=""/>
        <dsp:cNvSpPr/>
      </dsp:nvSpPr>
      <dsp:spPr>
        <a:xfrm>
          <a:off x="4134206" y="616684"/>
          <a:ext cx="1913911" cy="2296693"/>
        </a:xfrm>
        <a:prstGeom prst="rect">
          <a:avLst/>
        </a:prstGeom>
        <a:gradFill rotWithShape="0">
          <a:gsLst>
            <a:gs pos="0">
              <a:schemeClr val="accent4">
                <a:hueOff val="0"/>
                <a:satOff val="0"/>
                <a:lumOff val="0"/>
                <a:alphaOff val="0"/>
                <a:tint val="96000"/>
                <a:satMod val="100000"/>
                <a:lumMod val="104000"/>
              </a:schemeClr>
            </a:gs>
            <a:gs pos="78000">
              <a:schemeClr val="accent4">
                <a:hueOff val="0"/>
                <a:satOff val="0"/>
                <a:lumOff val="0"/>
                <a:alphaOff val="0"/>
                <a:shade val="100000"/>
                <a:satMod val="110000"/>
                <a:lumMod val="100000"/>
              </a:schemeClr>
            </a:gs>
          </a:gsLst>
          <a:lin ang="5400000" scaled="0"/>
        </a:gradFill>
        <a:ln w="9525" cap="flat" cmpd="sng" algn="ctr">
          <a:solidFill>
            <a:schemeClr val="accent4">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189052" tIns="0" rIns="189052" bIns="330200" numCol="1" spcCol="1270" anchor="t" anchorCtr="0">
          <a:noAutofit/>
        </a:bodyPr>
        <a:lstStyle/>
        <a:p>
          <a:pPr marL="0" lvl="0" indent="0" algn="l" defTabSz="488950">
            <a:lnSpc>
              <a:spcPct val="90000"/>
            </a:lnSpc>
            <a:spcBef>
              <a:spcPct val="0"/>
            </a:spcBef>
            <a:spcAft>
              <a:spcPct val="35000"/>
            </a:spcAft>
            <a:buNone/>
          </a:pPr>
          <a:r>
            <a:rPr lang="en-US" sz="1100" kern="1200" dirty="0"/>
            <a:t>**Freezing Credit**: </a:t>
          </a:r>
        </a:p>
        <a:p>
          <a:pPr marL="0" lvl="0" indent="0" algn="l" defTabSz="488950">
            <a:lnSpc>
              <a:spcPct val="90000"/>
            </a:lnSpc>
            <a:spcBef>
              <a:spcPct val="0"/>
            </a:spcBef>
            <a:spcAft>
              <a:spcPct val="35000"/>
            </a:spcAft>
            <a:buNone/>
          </a:pPr>
          <a:r>
            <a:rPr lang="en-US" sz="1100" kern="1200" dirty="0"/>
            <a:t>Contact Experian, TransUnion, and Equifax.</a:t>
          </a:r>
        </a:p>
      </dsp:txBody>
      <dsp:txXfrm>
        <a:off x="4134206" y="1535361"/>
        <a:ext cx="1913911" cy="1378015"/>
      </dsp:txXfrm>
    </dsp:sp>
    <dsp:sp modelId="{58ABB098-16C8-4267-9B53-603622C3D2A4}">
      <dsp:nvSpPr>
        <dsp:cNvPr id="0" name=""/>
        <dsp:cNvSpPr/>
      </dsp:nvSpPr>
      <dsp:spPr>
        <a:xfrm>
          <a:off x="4134206" y="616684"/>
          <a:ext cx="1913911" cy="918677"/>
        </a:xfrm>
        <a:prstGeom prst="rect">
          <a:avLst/>
        </a:prstGeom>
        <a:noFill/>
        <a:ln w="9525" cap="flat" cmpd="sng" algn="ctr">
          <a:noFill/>
          <a:prstDash val="solid"/>
        </a:ln>
        <a:effectLst/>
        <a:scene3d>
          <a:camera prst="orthographicFront">
            <a:rot lat="0" lon="0" rev="0"/>
          </a:camera>
          <a:lightRig rig="threePt" dir="t"/>
        </a:scene3d>
        <a:sp3d/>
      </dsp:spPr>
      <dsp:style>
        <a:lnRef idx="1">
          <a:scrgbClr r="0" g="0" b="0"/>
        </a:lnRef>
        <a:fillRef idx="3">
          <a:scrgbClr r="0" g="0" b="0"/>
        </a:fillRef>
        <a:effectRef idx="2">
          <a:scrgbClr r="0" g="0" b="0"/>
        </a:effectRef>
        <a:fontRef idx="minor">
          <a:schemeClr val="lt1"/>
        </a:fontRef>
      </dsp:style>
      <dsp:txBody>
        <a:bodyPr spcFirstLastPara="0" vert="horz" wrap="square" lIns="189052" tIns="165100" rIns="189052" bIns="165100" numCol="1" spcCol="1270" anchor="ctr" anchorCtr="0">
          <a:noAutofit/>
        </a:bodyPr>
        <a:lstStyle/>
        <a:p>
          <a:pPr marL="0" lvl="0" indent="0" algn="l" defTabSz="1822450">
            <a:lnSpc>
              <a:spcPct val="90000"/>
            </a:lnSpc>
            <a:spcBef>
              <a:spcPct val="0"/>
            </a:spcBef>
            <a:spcAft>
              <a:spcPct val="35000"/>
            </a:spcAft>
            <a:buNone/>
          </a:pPr>
          <a:r>
            <a:rPr lang="en-US" sz="4100" kern="1200" dirty="0"/>
            <a:t>03</a:t>
          </a:r>
        </a:p>
      </dsp:txBody>
      <dsp:txXfrm>
        <a:off x="4134206" y="616684"/>
        <a:ext cx="1913911" cy="918677"/>
      </dsp:txXfrm>
    </dsp:sp>
    <dsp:sp modelId="{5BFE5174-B6CA-40AA-94D2-D2C886D1AAF8}">
      <dsp:nvSpPr>
        <dsp:cNvPr id="0" name=""/>
        <dsp:cNvSpPr/>
      </dsp:nvSpPr>
      <dsp:spPr>
        <a:xfrm>
          <a:off x="6201230" y="616684"/>
          <a:ext cx="1913911" cy="2296693"/>
        </a:xfrm>
        <a:prstGeom prst="rect">
          <a:avLst/>
        </a:prstGeom>
        <a:gradFill rotWithShape="0">
          <a:gsLst>
            <a:gs pos="0">
              <a:schemeClr val="accent5">
                <a:hueOff val="0"/>
                <a:satOff val="0"/>
                <a:lumOff val="0"/>
                <a:alphaOff val="0"/>
                <a:tint val="96000"/>
                <a:satMod val="100000"/>
                <a:lumMod val="104000"/>
              </a:schemeClr>
            </a:gs>
            <a:gs pos="78000">
              <a:schemeClr val="accent5">
                <a:hueOff val="0"/>
                <a:satOff val="0"/>
                <a:lumOff val="0"/>
                <a:alphaOff val="0"/>
                <a:shade val="100000"/>
                <a:satMod val="110000"/>
                <a:lumMod val="100000"/>
              </a:schemeClr>
            </a:gs>
          </a:gsLst>
          <a:lin ang="5400000" scaled="0"/>
        </a:gradFill>
        <a:ln w="9525" cap="flat" cmpd="sng" algn="ctr">
          <a:solidFill>
            <a:schemeClr val="accent5">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189052" tIns="0" rIns="189052" bIns="330200" numCol="1" spcCol="1270" anchor="t" anchorCtr="0">
          <a:noAutofit/>
        </a:bodyPr>
        <a:lstStyle/>
        <a:p>
          <a:pPr marL="0" lvl="0" indent="0" algn="l" defTabSz="488950">
            <a:lnSpc>
              <a:spcPct val="90000"/>
            </a:lnSpc>
            <a:spcBef>
              <a:spcPct val="0"/>
            </a:spcBef>
            <a:spcAft>
              <a:spcPct val="35000"/>
            </a:spcAft>
            <a:buNone/>
          </a:pPr>
          <a:r>
            <a:rPr lang="en-US" sz="1100" kern="1200" dirty="0"/>
            <a:t>**Password Reset**: </a:t>
          </a:r>
        </a:p>
        <a:p>
          <a:pPr marL="0" lvl="0" indent="0" algn="l" defTabSz="488950">
            <a:lnSpc>
              <a:spcPct val="90000"/>
            </a:lnSpc>
            <a:spcBef>
              <a:spcPct val="0"/>
            </a:spcBef>
            <a:spcAft>
              <a:spcPct val="35000"/>
            </a:spcAft>
            <a:buNone/>
          </a:pPr>
          <a:r>
            <a:rPr lang="en-US" sz="1100" kern="1200" dirty="0"/>
            <a:t>Use secure recovery options for accounts then change password and add MFA (Multi-Factor Authentication)</a:t>
          </a:r>
        </a:p>
      </dsp:txBody>
      <dsp:txXfrm>
        <a:off x="6201230" y="1535361"/>
        <a:ext cx="1913911" cy="1378015"/>
      </dsp:txXfrm>
    </dsp:sp>
    <dsp:sp modelId="{E72B7B38-C9A8-40E5-9282-8F1127324F9D}">
      <dsp:nvSpPr>
        <dsp:cNvPr id="0" name=""/>
        <dsp:cNvSpPr/>
      </dsp:nvSpPr>
      <dsp:spPr>
        <a:xfrm>
          <a:off x="6201230" y="616684"/>
          <a:ext cx="1913911" cy="918677"/>
        </a:xfrm>
        <a:prstGeom prst="rect">
          <a:avLst/>
        </a:prstGeom>
        <a:noFill/>
        <a:ln w="9525" cap="flat" cmpd="sng" algn="ctr">
          <a:noFill/>
          <a:prstDash val="solid"/>
        </a:ln>
        <a:effectLst/>
        <a:scene3d>
          <a:camera prst="orthographicFront">
            <a:rot lat="0" lon="0" rev="0"/>
          </a:camera>
          <a:lightRig rig="threePt" dir="t"/>
        </a:scene3d>
        <a:sp3d/>
      </dsp:spPr>
      <dsp:style>
        <a:lnRef idx="1">
          <a:scrgbClr r="0" g="0" b="0"/>
        </a:lnRef>
        <a:fillRef idx="3">
          <a:scrgbClr r="0" g="0" b="0"/>
        </a:fillRef>
        <a:effectRef idx="2">
          <a:scrgbClr r="0" g="0" b="0"/>
        </a:effectRef>
        <a:fontRef idx="minor">
          <a:schemeClr val="lt1"/>
        </a:fontRef>
      </dsp:style>
      <dsp:txBody>
        <a:bodyPr spcFirstLastPara="0" vert="horz" wrap="square" lIns="189052" tIns="165100" rIns="189052" bIns="165100" numCol="1" spcCol="1270" anchor="ctr" anchorCtr="0">
          <a:noAutofit/>
        </a:bodyPr>
        <a:lstStyle/>
        <a:p>
          <a:pPr marL="0" lvl="0" indent="0" algn="l" defTabSz="1822450">
            <a:lnSpc>
              <a:spcPct val="90000"/>
            </a:lnSpc>
            <a:spcBef>
              <a:spcPct val="0"/>
            </a:spcBef>
            <a:spcAft>
              <a:spcPct val="35000"/>
            </a:spcAft>
            <a:buNone/>
          </a:pPr>
          <a:r>
            <a:rPr lang="en-US" sz="4100" kern="1200" dirty="0"/>
            <a:t>04</a:t>
          </a:r>
        </a:p>
      </dsp:txBody>
      <dsp:txXfrm>
        <a:off x="6201230" y="616684"/>
        <a:ext cx="1913911" cy="9186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F1B4B-9103-43C6-9E38-975DAE4102B6}">
      <dsp:nvSpPr>
        <dsp:cNvPr id="0" name=""/>
        <dsp:cNvSpPr/>
      </dsp:nvSpPr>
      <dsp:spPr>
        <a:xfrm>
          <a:off x="350687" y="689249"/>
          <a:ext cx="1093710" cy="109371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A2F464-00C6-4DAC-A53A-30B56738BCB0}">
      <dsp:nvSpPr>
        <dsp:cNvPr id="0" name=""/>
        <dsp:cNvSpPr/>
      </dsp:nvSpPr>
      <dsp:spPr>
        <a:xfrm>
          <a:off x="583773" y="922335"/>
          <a:ext cx="627539" cy="6275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2AC227-6B6B-4030-A2B9-62E2449A48E0}">
      <dsp:nvSpPr>
        <dsp:cNvPr id="0" name=""/>
        <dsp:cNvSpPr/>
      </dsp:nvSpPr>
      <dsp:spPr>
        <a:xfrm>
          <a:off x="1058" y="2123624"/>
          <a:ext cx="1792968" cy="71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Federal Trade Commission (FTC): www.ftc.gov</a:t>
          </a:r>
        </a:p>
      </dsp:txBody>
      <dsp:txXfrm>
        <a:off x="1058" y="2123624"/>
        <a:ext cx="1792968" cy="717187"/>
      </dsp:txXfrm>
    </dsp:sp>
    <dsp:sp modelId="{452661E0-27DF-4C5E-B847-5502805264AB}">
      <dsp:nvSpPr>
        <dsp:cNvPr id="0" name=""/>
        <dsp:cNvSpPr/>
      </dsp:nvSpPr>
      <dsp:spPr>
        <a:xfrm>
          <a:off x="2457425" y="689249"/>
          <a:ext cx="1093710" cy="109371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6B92A7-80DC-4EBF-A859-FEDFA9E5413C}">
      <dsp:nvSpPr>
        <dsp:cNvPr id="0" name=""/>
        <dsp:cNvSpPr/>
      </dsp:nvSpPr>
      <dsp:spPr>
        <a:xfrm>
          <a:off x="2690511" y="922335"/>
          <a:ext cx="627539" cy="6275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26FB6C1-E509-490D-8935-A30A6491A614}">
      <dsp:nvSpPr>
        <dsp:cNvPr id="0" name=""/>
        <dsp:cNvSpPr/>
      </dsp:nvSpPr>
      <dsp:spPr>
        <a:xfrm>
          <a:off x="2107796" y="2123624"/>
          <a:ext cx="1792968" cy="71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Better Business Bureau (BBB): www.bbb.org</a:t>
          </a:r>
        </a:p>
      </dsp:txBody>
      <dsp:txXfrm>
        <a:off x="2107796" y="2123624"/>
        <a:ext cx="1792968" cy="717187"/>
      </dsp:txXfrm>
    </dsp:sp>
    <dsp:sp modelId="{2AAF75D6-412C-4280-A1F5-36DAA393A8AC}">
      <dsp:nvSpPr>
        <dsp:cNvPr id="0" name=""/>
        <dsp:cNvSpPr/>
      </dsp:nvSpPr>
      <dsp:spPr>
        <a:xfrm>
          <a:off x="4564163" y="689249"/>
          <a:ext cx="1093710" cy="1093710"/>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632ED7-C5DA-4203-B4B7-C36CA7B2AA7E}">
      <dsp:nvSpPr>
        <dsp:cNvPr id="0" name=""/>
        <dsp:cNvSpPr/>
      </dsp:nvSpPr>
      <dsp:spPr>
        <a:xfrm>
          <a:off x="4797249" y="922335"/>
          <a:ext cx="627539" cy="6275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34A3F57-00AF-4E72-828F-5377B9D2B4A9}">
      <dsp:nvSpPr>
        <dsp:cNvPr id="0" name=""/>
        <dsp:cNvSpPr/>
      </dsp:nvSpPr>
      <dsp:spPr>
        <a:xfrm>
          <a:off x="4214534" y="2123624"/>
          <a:ext cx="1792968" cy="71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Local law enforcement contacts.</a:t>
          </a:r>
        </a:p>
      </dsp:txBody>
      <dsp:txXfrm>
        <a:off x="4214534" y="2123624"/>
        <a:ext cx="1792968" cy="717187"/>
      </dsp:txXfrm>
    </dsp:sp>
    <dsp:sp modelId="{7DCD9E89-825A-4784-A582-0E2464652313}">
      <dsp:nvSpPr>
        <dsp:cNvPr id="0" name=""/>
        <dsp:cNvSpPr/>
      </dsp:nvSpPr>
      <dsp:spPr>
        <a:xfrm>
          <a:off x="6670901" y="689249"/>
          <a:ext cx="1093710" cy="1093710"/>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C32AFB-DFF0-455A-A38B-33361DEE0492}">
      <dsp:nvSpPr>
        <dsp:cNvPr id="0" name=""/>
        <dsp:cNvSpPr/>
      </dsp:nvSpPr>
      <dsp:spPr>
        <a:xfrm>
          <a:off x="6903987" y="922335"/>
          <a:ext cx="627539" cy="62753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FBD364B-9354-4198-9C16-138D33B3F0BD}">
      <dsp:nvSpPr>
        <dsp:cNvPr id="0" name=""/>
        <dsp:cNvSpPr/>
      </dsp:nvSpPr>
      <dsp:spPr>
        <a:xfrm>
          <a:off x="6321273" y="2123624"/>
          <a:ext cx="1792968" cy="71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Cybersecurity resources like haveibeenpwned.com.</a:t>
          </a:r>
        </a:p>
      </dsp:txBody>
      <dsp:txXfrm>
        <a:off x="6321273" y="2123624"/>
        <a:ext cx="1792968" cy="71718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344892-6391-4FB6-A11E-1A45D9F38909}">
      <dsp:nvSpPr>
        <dsp:cNvPr id="0" name=""/>
        <dsp:cNvSpPr/>
      </dsp:nvSpPr>
      <dsp:spPr>
        <a:xfrm>
          <a:off x="0" y="4100806"/>
          <a:ext cx="4717669" cy="134597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Thank you for your attention.</a:t>
          </a:r>
        </a:p>
      </dsp:txBody>
      <dsp:txXfrm>
        <a:off x="0" y="4100806"/>
        <a:ext cx="4717669" cy="1345976"/>
      </dsp:txXfrm>
    </dsp:sp>
    <dsp:sp modelId="{A30071ED-7AE7-4781-AFC4-88270E780846}">
      <dsp:nvSpPr>
        <dsp:cNvPr id="0" name=""/>
        <dsp:cNvSpPr/>
      </dsp:nvSpPr>
      <dsp:spPr>
        <a:xfrm rot="10800000">
          <a:off x="0" y="2050884"/>
          <a:ext cx="4717669" cy="2070111"/>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Share this knowledge with family and friends.</a:t>
          </a:r>
        </a:p>
      </dsp:txBody>
      <dsp:txXfrm rot="10800000">
        <a:off x="0" y="2050884"/>
        <a:ext cx="4717669" cy="1345096"/>
      </dsp:txXfrm>
    </dsp:sp>
    <dsp:sp modelId="{581D1B14-753D-4628-B112-299C182C2B8D}">
      <dsp:nvSpPr>
        <dsp:cNvPr id="0" name=""/>
        <dsp:cNvSpPr/>
      </dsp:nvSpPr>
      <dsp:spPr>
        <a:xfrm rot="10800000">
          <a:off x="0" y="962"/>
          <a:ext cx="4717669" cy="2070111"/>
        </a:xfrm>
        <a:prstGeom prst="upArrowCallou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Recognize, Protect, Report.</a:t>
          </a:r>
        </a:p>
      </dsp:txBody>
      <dsp:txXfrm rot="10800000">
        <a:off x="0" y="962"/>
        <a:ext cx="4717669" cy="134509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7.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5BCAD085-E8A6-8845-BD4E-CB4CCA059FC4}" type="datetimeFigureOut">
              <a:rPr lang="en-US" smtClean="0"/>
              <a:t>1/4/2025</a:t>
            </a:fld>
            <a:endParaRPr lang="en-US" dirty="0"/>
          </a:p>
        </p:txBody>
      </p:sp>
      <p:sp>
        <p:nvSpPr>
          <p:cNvPr id="5" name="Footer Placeholder 4"/>
          <p:cNvSpPr>
            <a:spLocks noGrp="1"/>
          </p:cNvSpPr>
          <p:nvPr>
            <p:ph type="ftr" sz="quarter" idx="11"/>
          </p:nvPr>
        </p:nvSpPr>
        <p:spPr>
          <a:xfrm>
            <a:off x="914400" y="4323846"/>
            <a:ext cx="4880610" cy="365125"/>
          </a:xfrm>
        </p:spPr>
        <p:txBody>
          <a:bodyPr/>
          <a:lstStyle/>
          <a:p>
            <a:endParaRPr lang="en-US" dirty="0"/>
          </a:p>
        </p:txBody>
      </p:sp>
      <p:sp>
        <p:nvSpPr>
          <p:cNvPr id="6" name="Slide Number Placeholder 5"/>
          <p:cNvSpPr>
            <a:spLocks noGrp="1"/>
          </p:cNvSpPr>
          <p:nvPr>
            <p:ph type="sldNum" sz="quarter" idx="12"/>
          </p:nvPr>
        </p:nvSpPr>
        <p:spPr>
          <a:xfrm>
            <a:off x="6057900" y="1430867"/>
            <a:ext cx="2171700" cy="365125"/>
          </a:xfrm>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5270053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41188447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5BCAD085-E8A6-8845-BD4E-CB4CCA059FC4}" type="datetimeFigureOut">
              <a:rPr lang="en-US" smtClean="0"/>
              <a:t>1/4/2025</a:t>
            </a:fld>
            <a:endParaRPr lang="en-US" dirty="0"/>
          </a:p>
        </p:txBody>
      </p:sp>
      <p:sp>
        <p:nvSpPr>
          <p:cNvPr id="5" name="Footer Placeholder 4"/>
          <p:cNvSpPr>
            <a:spLocks noGrp="1"/>
          </p:cNvSpPr>
          <p:nvPr>
            <p:ph type="ftr" sz="quarter" idx="11"/>
          </p:nvPr>
        </p:nvSpPr>
        <p:spPr>
          <a:xfrm>
            <a:off x="594360" y="381001"/>
            <a:ext cx="4830656" cy="365125"/>
          </a:xfrm>
        </p:spPr>
        <p:txBody>
          <a:bodyPr/>
          <a:lstStyle/>
          <a:p>
            <a:endParaRPr lang="en-US" dirty="0"/>
          </a:p>
        </p:txBody>
      </p:sp>
      <p:sp>
        <p:nvSpPr>
          <p:cNvPr id="6" name="Slide Number Placeholder 5"/>
          <p:cNvSpPr>
            <a:spLocks noGrp="1"/>
          </p:cNvSpPr>
          <p:nvPr>
            <p:ph type="sldNum" sz="quarter" idx="12"/>
          </p:nvPr>
        </p:nvSpPr>
        <p:spPr>
          <a:xfrm>
            <a:off x="7882466" y="381001"/>
            <a:ext cx="667173" cy="365125"/>
          </a:xfrm>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140704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1514674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1581113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1531303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772624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9644455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691010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537731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5BCAD085-E8A6-8845-BD4E-CB4CCA059FC4}" type="datetimeFigureOut">
              <a:rPr lang="en-US" smtClean="0"/>
              <a:t>1/4/2025</a:t>
            </a:fld>
            <a:endParaRPr lang="en-US" dirty="0"/>
          </a:p>
        </p:txBody>
      </p:sp>
      <p:sp>
        <p:nvSpPr>
          <p:cNvPr id="6" name="Footer Placeholder 5"/>
          <p:cNvSpPr>
            <a:spLocks noGrp="1"/>
          </p:cNvSpPr>
          <p:nvPr>
            <p:ph type="ftr" sz="quarter" idx="11"/>
          </p:nvPr>
        </p:nvSpPr>
        <p:spPr>
          <a:xfrm>
            <a:off x="594360" y="381001"/>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5188244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5BCAD085-E8A6-8845-BD4E-CB4CCA059FC4}" type="datetimeFigureOut">
              <a:rPr lang="en-US" smtClean="0"/>
              <a:t>1/4/2025</a:t>
            </a:fld>
            <a:endParaRPr lang="en-US" dirty="0"/>
          </a:p>
        </p:txBody>
      </p:sp>
      <p:sp>
        <p:nvSpPr>
          <p:cNvPr id="6" name="Footer Placeholder 5"/>
          <p:cNvSpPr>
            <a:spLocks noGrp="1"/>
          </p:cNvSpPr>
          <p:nvPr>
            <p:ph type="ftr" sz="quarter" idx="11"/>
          </p:nvPr>
        </p:nvSpPr>
        <p:spPr>
          <a:xfrm>
            <a:off x="594360" y="379438"/>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C1FF6DA9-008F-8B48-92A6-B652298478BF}" type="slidenum">
              <a:rPr lang="en-US" smtClean="0"/>
              <a:t>‹#›</a:t>
            </a:fld>
            <a:endParaRPr lang="en-US" dirty="0"/>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3208649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5BCAD085-E8A6-8845-BD4E-CB4CCA059FC4}" type="datetimeFigureOut">
              <a:rPr lang="en-US" smtClean="0"/>
              <a:t>1/4/2025</a:t>
            </a:fld>
            <a:endParaRPr lang="en-US" dirty="0"/>
          </a:p>
        </p:txBody>
      </p:sp>
      <p:sp>
        <p:nvSpPr>
          <p:cNvPr id="6" name="Footer Placeholder 5"/>
          <p:cNvSpPr>
            <a:spLocks noGrp="1"/>
          </p:cNvSpPr>
          <p:nvPr>
            <p:ph type="ftr" sz="quarter" idx="11"/>
          </p:nvPr>
        </p:nvSpPr>
        <p:spPr>
          <a:xfrm>
            <a:off x="594360" y="378884"/>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6143632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4489918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9888223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8709808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5BCAD085-E8A6-8845-BD4E-CB4CCA059FC4}" type="datetimeFigureOut">
              <a:rPr lang="en-US" smtClean="0"/>
              <a:t>1/4/2025</a:t>
            </a:fld>
            <a:endParaRPr lang="en-US" dirty="0"/>
          </a:p>
        </p:txBody>
      </p:sp>
      <p:sp>
        <p:nvSpPr>
          <p:cNvPr id="5" name="Footer Placeholder 4"/>
          <p:cNvSpPr>
            <a:spLocks noGrp="1"/>
          </p:cNvSpPr>
          <p:nvPr>
            <p:ph type="ftr" sz="quarter" idx="11"/>
          </p:nvPr>
        </p:nvSpPr>
        <p:spPr>
          <a:xfrm>
            <a:off x="594360" y="381001"/>
            <a:ext cx="4830656" cy="365125"/>
          </a:xfrm>
        </p:spPr>
        <p:txBody>
          <a:bodyPr/>
          <a:lstStyle/>
          <a:p>
            <a:endParaRPr lang="en-US" dirty="0"/>
          </a:p>
        </p:txBody>
      </p:sp>
      <p:sp>
        <p:nvSpPr>
          <p:cNvPr id="6" name="Slide Number Placeholder 5"/>
          <p:cNvSpPr>
            <a:spLocks noGrp="1"/>
          </p:cNvSpPr>
          <p:nvPr>
            <p:ph type="sldNum" sz="quarter" idx="12"/>
          </p:nvPr>
        </p:nvSpPr>
        <p:spPr>
          <a:xfrm>
            <a:off x="7882466" y="381001"/>
            <a:ext cx="667174" cy="365125"/>
          </a:xfrm>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2926102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BCAD085-E8A6-8845-BD4E-CB4CCA059FC4}" type="datetimeFigureOut">
              <a:rPr lang="en-US" smtClean="0"/>
              <a:t>1/4/2025</a:t>
            </a:fld>
            <a:endParaRPr lang="en-US" dirty="0"/>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1FF6DA9-008F-8B48-92A6-B652298478BF}" type="slidenum">
              <a:rPr lang="en-US" smtClean="0"/>
              <a:t>‹#›</a:t>
            </a:fld>
            <a:endParaRPr lang="en-US" dirty="0"/>
          </a:p>
        </p:txBody>
      </p:sp>
    </p:spTree>
    <p:extLst>
      <p:ext uri="{BB962C8B-B14F-4D97-AF65-F5344CB8AC3E}">
        <p14:creationId xmlns:p14="http://schemas.microsoft.com/office/powerpoint/2010/main" val="264726953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hyperlink" Target="https://vbso.net/consumer-protection-unit"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hyperlink" Target="https://vbso.net/consumer-protection-unit" TargetMode="Externa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vbso.net/consumer-protection-unit"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0.xml.rels><?xml version="1.0" encoding="UTF-8" standalone="yes"?>
<Relationships xmlns="http://schemas.openxmlformats.org/package/2006/relationships"><Relationship Id="rId3" Type="http://schemas.openxmlformats.org/officeDocument/2006/relationships/hyperlink" Target="https://www.identitytheft.gov/Info-Lost-or-Stolen" TargetMode="External"/><Relationship Id="rId2" Type="http://schemas.openxmlformats.org/officeDocument/2006/relationships/hyperlink" Target="https://consumer.ftc.gov/articles/how-recognize-and-avoid-phishing-scams" TargetMode="External"/><Relationship Id="rId1" Type="http://schemas.openxmlformats.org/officeDocument/2006/relationships/slideLayout" Target="../slideLayouts/slideLayout2.xml"/><Relationship Id="rId5" Type="http://schemas.openxmlformats.org/officeDocument/2006/relationships/hyperlink" Target="https://vbso.net/consumer-protection-unit" TargetMode="External"/><Relationship Id="rId4" Type="http://schemas.openxmlformats.org/officeDocument/2006/relationships/hyperlink" Target="https://reportfraud.ftc.gov/" TargetMode="External"/></Relationships>
</file>

<file path=ppt/slides/_rels/slide41.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png"/><Relationship Id="rId7" Type="http://schemas.openxmlformats.org/officeDocument/2006/relationships/diagramColors" Target="../diagrams/colors8.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770CA6A-B3B0-4826-A91F-B2B1F8922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3C51B9DA-B0CC-480A-8EA5-4D5C3E0515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4375150"/>
            <a:ext cx="9144000" cy="2482850"/>
          </a:xfrm>
          <a:prstGeom prst="rect">
            <a:avLst/>
          </a:prstGeom>
        </p:spPr>
      </p:pic>
      <p:sp>
        <p:nvSpPr>
          <p:cNvPr id="2" name="Title 1"/>
          <p:cNvSpPr>
            <a:spLocks noGrp="1"/>
          </p:cNvSpPr>
          <p:nvPr>
            <p:ph type="ctrTitle"/>
          </p:nvPr>
        </p:nvSpPr>
        <p:spPr>
          <a:xfrm>
            <a:off x="3732021" y="965200"/>
            <a:ext cx="4628207" cy="4329641"/>
          </a:xfrm>
        </p:spPr>
        <p:txBody>
          <a:bodyPr anchor="ctr">
            <a:normAutofit/>
          </a:bodyPr>
          <a:lstStyle/>
          <a:p>
            <a:r>
              <a:rPr lang="en-US" sz="4300" dirty="0"/>
              <a:t>Protecting Yourself from Scams and Cybersecurity Threats</a:t>
            </a:r>
          </a:p>
        </p:txBody>
      </p:sp>
      <p:sp>
        <p:nvSpPr>
          <p:cNvPr id="3" name="Subtitle 2"/>
          <p:cNvSpPr>
            <a:spLocks noGrp="1"/>
          </p:cNvSpPr>
          <p:nvPr>
            <p:ph type="subTitle" idx="1"/>
          </p:nvPr>
        </p:nvSpPr>
        <p:spPr>
          <a:xfrm>
            <a:off x="475489" y="965200"/>
            <a:ext cx="2773931" cy="4329641"/>
          </a:xfrm>
        </p:spPr>
        <p:txBody>
          <a:bodyPr anchor="ctr">
            <a:normAutofit/>
          </a:bodyPr>
          <a:lstStyle/>
          <a:p>
            <a:pPr algn="r"/>
            <a:r>
              <a:rPr lang="en-US" dirty="0"/>
              <a:t>Practical Tips for Everyday Safety</a:t>
            </a:r>
          </a:p>
          <a:p>
            <a:pPr algn="r"/>
            <a:endParaRPr lang="en-US" dirty="0"/>
          </a:p>
          <a:p>
            <a:pPr algn="r"/>
            <a:r>
              <a:rPr lang="en-US" dirty="0"/>
              <a:t>Rick Boyles</a:t>
            </a:r>
          </a:p>
          <a:p>
            <a:pPr algn="r"/>
            <a:r>
              <a:rPr lang="en-US" dirty="0"/>
              <a:t>Cybersecurity Expert</a:t>
            </a:r>
          </a:p>
          <a:p>
            <a:pPr algn="r"/>
            <a:endParaRPr lang="en-US" dirty="0"/>
          </a:p>
          <a:p>
            <a:pPr algn="r"/>
            <a:r>
              <a:rPr lang="en-US" dirty="0"/>
              <a:t>President</a:t>
            </a:r>
          </a:p>
          <a:p>
            <a:pPr algn="r"/>
            <a:r>
              <a:rPr lang="en-US" dirty="0"/>
              <a:t>Virginia Beach Council of Civic Organizations</a:t>
            </a:r>
          </a:p>
        </p:txBody>
      </p:sp>
      <p:cxnSp>
        <p:nvCxnSpPr>
          <p:cNvPr id="12" name="Straight Connector 11">
            <a:extLst>
              <a:ext uri="{FF2B5EF4-FFF2-40B4-BE49-F238E27FC236}">
                <a16:creationId xmlns:a16="http://schemas.microsoft.com/office/drawing/2014/main" id="{6FE641DB-A503-41DE-ACA6-36B41C6C2B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1" y="1621260"/>
            <a:ext cx="0" cy="301752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7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000"/>
                                  </p:stCondLst>
                                  <p:iterate>
                                    <p:tmPct val="10000"/>
                                  </p:iterate>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7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1000"/>
                                  </p:stCondLst>
                                  <p:iterate>
                                    <p:tmPct val="10000"/>
                                  </p:iterate>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7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1000"/>
                                  </p:stCondLst>
                                  <p:iterate>
                                    <p:tmPct val="10000"/>
                                  </p:iterate>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7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ounded Rectangle 14">
            <a:extLst>
              <a:ext uri="{FF2B5EF4-FFF2-40B4-BE49-F238E27FC236}">
                <a16:creationId xmlns:a16="http://schemas.microsoft.com/office/drawing/2014/main" id="{843DD86A-8FAA-443F-9211-42A2AE8A7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006" y="0"/>
            <a:ext cx="5666994" cy="6858000"/>
          </a:xfrm>
          <a:prstGeom prst="roundRect">
            <a:avLst>
              <a:gd name="adj" fmla="val 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2A13AAE-18EB-4BDF-BAF7-F2F97B8D0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77006" cy="6858000"/>
          </a:xfrm>
          <a:prstGeom prst="rect">
            <a:avLst/>
          </a:prstGeom>
          <a:solidFill>
            <a:schemeClr val="tx1"/>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0F5C1B21-B0DB-4206-99EE-C13D67038B9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1975"/>
          <a:stretch/>
        </p:blipFill>
        <p:spPr>
          <a:xfrm>
            <a:off x="0" y="0"/>
            <a:ext cx="3477006" cy="1441450"/>
          </a:xfrm>
          <a:prstGeom prst="rect">
            <a:avLst/>
          </a:prstGeom>
        </p:spPr>
      </p:pic>
      <p:pic>
        <p:nvPicPr>
          <p:cNvPr id="15" name="Picture 14">
            <a:extLst>
              <a:ext uri="{FF2B5EF4-FFF2-40B4-BE49-F238E27FC236}">
                <a16:creationId xmlns:a16="http://schemas.microsoft.com/office/drawing/2014/main" id="{49261589-06E9-4B7C-A8F1-26648507B7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1975"/>
          <a:stretch/>
        </p:blipFill>
        <p:spPr>
          <a:xfrm>
            <a:off x="0" y="4375150"/>
            <a:ext cx="3477006" cy="2482850"/>
          </a:xfrm>
          <a:prstGeom prst="rect">
            <a:avLst/>
          </a:prstGeom>
        </p:spPr>
      </p:pic>
      <p:sp>
        <p:nvSpPr>
          <p:cNvPr id="2" name="Title 1"/>
          <p:cNvSpPr>
            <a:spLocks noGrp="1"/>
          </p:cNvSpPr>
          <p:nvPr>
            <p:ph type="title"/>
          </p:nvPr>
        </p:nvSpPr>
        <p:spPr>
          <a:xfrm>
            <a:off x="514350" y="1066163"/>
            <a:ext cx="2480058" cy="5148371"/>
          </a:xfrm>
        </p:spPr>
        <p:txBody>
          <a:bodyPr>
            <a:normAutofit/>
          </a:bodyPr>
          <a:lstStyle/>
          <a:p>
            <a:r>
              <a:rPr lang="en-US" dirty="0">
                <a:solidFill>
                  <a:schemeClr val="bg1"/>
                </a:solidFill>
              </a:rPr>
              <a:t>Why This Matters</a:t>
            </a:r>
          </a:p>
        </p:txBody>
      </p:sp>
      <p:graphicFrame>
        <p:nvGraphicFramePr>
          <p:cNvPr id="17" name="Content Placeholder 2">
            <a:extLst>
              <a:ext uri="{FF2B5EF4-FFF2-40B4-BE49-F238E27FC236}">
                <a16:creationId xmlns:a16="http://schemas.microsoft.com/office/drawing/2014/main" id="{7455C862-40B5-BDC3-F607-57C5896476FC}"/>
              </a:ext>
            </a:extLst>
          </p:cNvPr>
          <p:cNvGraphicFramePr>
            <a:graphicFrameLocks noGrp="1"/>
          </p:cNvGraphicFramePr>
          <p:nvPr>
            <p:ph idx="1"/>
            <p:extLst>
              <p:ext uri="{D42A27DB-BD31-4B8C-83A1-F6EECF244321}">
                <p14:modId xmlns:p14="http://schemas.microsoft.com/office/powerpoint/2010/main" val="3911459140"/>
              </p:ext>
            </p:extLst>
          </p:nvPr>
        </p:nvGraphicFramePr>
        <p:xfrm>
          <a:off x="3959604" y="746125"/>
          <a:ext cx="4717669" cy="54477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E36488-0E86-72EF-C927-5F4B07351C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98F4CF-282E-D8A0-723B-31129422EEDC}"/>
              </a:ext>
            </a:extLst>
          </p:cNvPr>
          <p:cNvSpPr>
            <a:spLocks noGrp="1"/>
          </p:cNvSpPr>
          <p:nvPr>
            <p:ph type="title"/>
          </p:nvPr>
        </p:nvSpPr>
        <p:spPr>
          <a:xfrm>
            <a:off x="2171700" y="764373"/>
            <a:ext cx="6457950" cy="1293028"/>
          </a:xfrm>
        </p:spPr>
        <p:txBody>
          <a:bodyPr>
            <a:normAutofit/>
          </a:bodyPr>
          <a:lstStyle/>
          <a:p>
            <a:r>
              <a:rPr lang="en-US" dirty="0"/>
              <a:t>Definitions</a:t>
            </a:r>
          </a:p>
        </p:txBody>
      </p:sp>
      <p:sp>
        <p:nvSpPr>
          <p:cNvPr id="4" name="Content Placeholder 3">
            <a:extLst>
              <a:ext uri="{FF2B5EF4-FFF2-40B4-BE49-F238E27FC236}">
                <a16:creationId xmlns:a16="http://schemas.microsoft.com/office/drawing/2014/main" id="{84A1868F-54C3-6C65-32CB-9DE38923BDEF}"/>
              </a:ext>
            </a:extLst>
          </p:cNvPr>
          <p:cNvSpPr>
            <a:spLocks noGrp="1"/>
          </p:cNvSpPr>
          <p:nvPr>
            <p:ph idx="1"/>
          </p:nvPr>
        </p:nvSpPr>
        <p:spPr>
          <a:xfrm>
            <a:off x="594360" y="1892174"/>
            <a:ext cx="7955280" cy="4371466"/>
          </a:xfrm>
        </p:spPr>
        <p:txBody>
          <a:bodyPr/>
          <a:lstStyle/>
          <a:p>
            <a:r>
              <a:rPr lang="en-US" b="1" u="sng" dirty="0"/>
              <a:t>Phishing</a:t>
            </a:r>
            <a:r>
              <a:rPr lang="en-US" dirty="0"/>
              <a:t> - </a:t>
            </a:r>
            <a:r>
              <a:rPr lang="en-US" b="0" i="0" dirty="0"/>
              <a:t>Phishing is a scam that uses fake emails to try and steal your personal information. </a:t>
            </a:r>
            <a:endParaRPr lang="en-US" dirty="0"/>
          </a:p>
          <a:p>
            <a:r>
              <a:rPr lang="en-US" b="1" u="sng" dirty="0"/>
              <a:t>Spearphishing</a:t>
            </a:r>
            <a:r>
              <a:rPr lang="en-US" dirty="0"/>
              <a:t> –T</a:t>
            </a:r>
            <a:r>
              <a:rPr lang="en-US" b="0" i="0" dirty="0"/>
              <a:t>argets one person (or company) in particular.</a:t>
            </a:r>
            <a:r>
              <a:rPr lang="en-US" dirty="0"/>
              <a:t> </a:t>
            </a:r>
          </a:p>
          <a:p>
            <a:r>
              <a:rPr lang="en-US" b="1" u="sng" dirty="0"/>
              <a:t>BEC/CEO Fraud</a:t>
            </a:r>
            <a:r>
              <a:rPr lang="en-US" dirty="0"/>
              <a:t> - </a:t>
            </a:r>
            <a:r>
              <a:rPr lang="en-US" b="0" i="0" dirty="0"/>
              <a:t>CEO fraud is a kind of spear-phishing that targets specific people, usually by spoofing high-profile or wealthy individuals. Asking staff to buy Amazon Gift Cards.</a:t>
            </a:r>
            <a:endParaRPr lang="en-US" dirty="0"/>
          </a:p>
          <a:p>
            <a:r>
              <a:rPr lang="en-US" b="1" i="0" u="sng" dirty="0"/>
              <a:t>SMiShing</a:t>
            </a:r>
            <a:r>
              <a:rPr lang="en-US" b="1" i="0" dirty="0"/>
              <a:t> </a:t>
            </a:r>
            <a:r>
              <a:rPr lang="en-US" dirty="0"/>
              <a:t>- </a:t>
            </a:r>
            <a:r>
              <a:rPr lang="en-US" b="0" i="0" dirty="0"/>
              <a:t>The criminal sends you a text message</a:t>
            </a:r>
            <a:r>
              <a:rPr lang="en-US" dirty="0"/>
              <a:t>.</a:t>
            </a:r>
          </a:p>
          <a:p>
            <a:pPr lvl="0"/>
            <a:r>
              <a:rPr lang="en-US" b="1" i="0" u="sng" dirty="0"/>
              <a:t>Malware</a:t>
            </a:r>
            <a:r>
              <a:rPr lang="en-US" b="1" i="0" dirty="0"/>
              <a:t> </a:t>
            </a:r>
            <a:r>
              <a:rPr lang="en-US" dirty="0"/>
              <a:t>- Malicious software generally delivered via email of through a screen pop-up.</a:t>
            </a:r>
          </a:p>
          <a:p>
            <a:pPr lvl="0"/>
            <a:endParaRPr lang="en-US" dirty="0"/>
          </a:p>
          <a:p>
            <a:endParaRPr lang="en-US" dirty="0"/>
          </a:p>
        </p:txBody>
      </p:sp>
    </p:spTree>
    <p:extLst>
      <p:ext uri="{BB962C8B-B14F-4D97-AF65-F5344CB8AC3E}">
        <p14:creationId xmlns:p14="http://schemas.microsoft.com/office/powerpoint/2010/main" val="2399244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Types of Scams to Watch For</a:t>
            </a:r>
          </a:p>
        </p:txBody>
      </p:sp>
      <p:graphicFrame>
        <p:nvGraphicFramePr>
          <p:cNvPr id="7" name="Content Placeholder 2">
            <a:extLst>
              <a:ext uri="{FF2B5EF4-FFF2-40B4-BE49-F238E27FC236}">
                <a16:creationId xmlns:a16="http://schemas.microsoft.com/office/drawing/2014/main" id="{C85FDEB5-FF9A-6B76-FF53-14EA3E142E0F}"/>
              </a:ext>
            </a:extLst>
          </p:cNvPr>
          <p:cNvGraphicFramePr>
            <a:graphicFrameLocks noGrp="1"/>
          </p:cNvGraphicFramePr>
          <p:nvPr>
            <p:ph idx="1"/>
            <p:extLst>
              <p:ext uri="{D42A27DB-BD31-4B8C-83A1-F6EECF244321}">
                <p14:modId xmlns:p14="http://schemas.microsoft.com/office/powerpoint/2010/main" val="2239716775"/>
              </p:ext>
            </p:extLst>
          </p:nvPr>
        </p:nvGraphicFramePr>
        <p:xfrm>
          <a:off x="594360" y="2194560"/>
          <a:ext cx="7955280" cy="4069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85C47-06F2-6967-4410-8C92C54791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9D9C45-6DC9-F446-5C2C-899DF14B520F}"/>
              </a:ext>
            </a:extLst>
          </p:cNvPr>
          <p:cNvSpPr>
            <a:spLocks noGrp="1"/>
          </p:cNvSpPr>
          <p:nvPr>
            <p:ph type="title"/>
          </p:nvPr>
        </p:nvSpPr>
        <p:spPr/>
        <p:txBody>
          <a:bodyPr/>
          <a:lstStyle/>
          <a:p>
            <a:r>
              <a:rPr lang="en-US" dirty="0"/>
              <a:t>Types of Scams to Watch For</a:t>
            </a:r>
          </a:p>
        </p:txBody>
      </p:sp>
      <p:sp>
        <p:nvSpPr>
          <p:cNvPr id="3" name="Content Placeholder 2">
            <a:extLst>
              <a:ext uri="{FF2B5EF4-FFF2-40B4-BE49-F238E27FC236}">
                <a16:creationId xmlns:a16="http://schemas.microsoft.com/office/drawing/2014/main" id="{63EC62EF-D94B-4D4C-FA4F-326D0DD56892}"/>
              </a:ext>
            </a:extLst>
          </p:cNvPr>
          <p:cNvSpPr>
            <a:spLocks noGrp="1"/>
          </p:cNvSpPr>
          <p:nvPr>
            <p:ph idx="1"/>
          </p:nvPr>
        </p:nvSpPr>
        <p:spPr/>
        <p:txBody>
          <a:bodyPr>
            <a:normAutofit fontScale="92500"/>
          </a:bodyPr>
          <a:lstStyle/>
          <a:p>
            <a:pPr marL="0" indent="0">
              <a:buNone/>
            </a:pPr>
            <a:r>
              <a:rPr lang="en-US" dirty="0"/>
              <a:t>1. Tech Support Scams</a:t>
            </a:r>
          </a:p>
          <a:p>
            <a:pPr marL="0" indent="0">
              <a:buNone/>
            </a:pPr>
            <a:r>
              <a:rPr lang="en-US" dirty="0"/>
              <a:t>Scammers pose as technology support representatives, claiming the victim's computer has issues that need fixing. They gain remote access to the device and may install malware or steal personal information. Victims are then charged for unnecessary or fraudulent services. WIKIPEDIA</a:t>
            </a:r>
          </a:p>
          <a:p>
            <a:pPr marL="0" indent="0">
              <a:buNone/>
            </a:pPr>
            <a:endParaRPr lang="en-US" dirty="0"/>
          </a:p>
          <a:p>
            <a:pPr marL="0" indent="0">
              <a:buNone/>
            </a:pPr>
            <a:r>
              <a:rPr lang="en-US" dirty="0"/>
              <a:t>2. Grandparent Scams</a:t>
            </a:r>
          </a:p>
          <a:p>
            <a:pPr marL="0" indent="0">
              <a:buNone/>
            </a:pPr>
            <a:r>
              <a:rPr lang="en-US" dirty="0"/>
              <a:t>Fraudsters impersonate a grandchild in distress, often claiming to be in legal trouble or stranded, and urgently request money. The emotional manipulation leads grandparents to act quickly without verifying the caller's identity. ARXIV</a:t>
            </a:r>
          </a:p>
        </p:txBody>
      </p:sp>
    </p:spTree>
    <p:extLst>
      <p:ext uri="{BB962C8B-B14F-4D97-AF65-F5344CB8AC3E}">
        <p14:creationId xmlns:p14="http://schemas.microsoft.com/office/powerpoint/2010/main" val="26999174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EE29B-44C1-5D17-16F0-2B80B184F49B}"/>
              </a:ext>
            </a:extLst>
          </p:cNvPr>
          <p:cNvSpPr>
            <a:spLocks noGrp="1"/>
          </p:cNvSpPr>
          <p:nvPr>
            <p:ph type="title"/>
          </p:nvPr>
        </p:nvSpPr>
        <p:spPr/>
        <p:txBody>
          <a:bodyPr/>
          <a:lstStyle/>
          <a:p>
            <a:r>
              <a:rPr lang="en-US" dirty="0"/>
              <a:t>Types of Scams to Watch For</a:t>
            </a:r>
          </a:p>
        </p:txBody>
      </p:sp>
      <p:sp>
        <p:nvSpPr>
          <p:cNvPr id="3" name="Content Placeholder 2">
            <a:extLst>
              <a:ext uri="{FF2B5EF4-FFF2-40B4-BE49-F238E27FC236}">
                <a16:creationId xmlns:a16="http://schemas.microsoft.com/office/drawing/2014/main" id="{EA8EF8C2-5424-8FDC-CDF2-2620A898AB49}"/>
              </a:ext>
            </a:extLst>
          </p:cNvPr>
          <p:cNvSpPr>
            <a:spLocks noGrp="1"/>
          </p:cNvSpPr>
          <p:nvPr>
            <p:ph idx="1"/>
          </p:nvPr>
        </p:nvSpPr>
        <p:spPr/>
        <p:txBody>
          <a:bodyPr>
            <a:normAutofit fontScale="92500" lnSpcReduction="10000"/>
          </a:bodyPr>
          <a:lstStyle/>
          <a:p>
            <a:pPr marL="0" indent="0">
              <a:buNone/>
            </a:pPr>
            <a:r>
              <a:rPr lang="en-US" dirty="0"/>
              <a:t>3. Romance Scams</a:t>
            </a:r>
          </a:p>
          <a:p>
            <a:pPr marL="0" indent="0">
              <a:buNone/>
            </a:pPr>
            <a:r>
              <a:rPr lang="en-US" dirty="0"/>
              <a:t>Scammers create fake profiles on dating sites or social media to establish romantic relationships with seniors. Once trust is built, they fabricate emergencies or investment opportunities to solicit money. For example, a 68-year-old woman was conned out of hundreds of thousands of dollars over seven years by a man claiming to be a U.S. soldier. THE SUN</a:t>
            </a:r>
          </a:p>
          <a:p>
            <a:pPr marL="0" indent="0">
              <a:buNone/>
            </a:pPr>
            <a:endParaRPr lang="en-US" dirty="0"/>
          </a:p>
          <a:p>
            <a:pPr marL="0" indent="0">
              <a:buNone/>
            </a:pPr>
            <a:r>
              <a:rPr lang="en-US" dirty="0"/>
              <a:t>4. Investment Scams</a:t>
            </a:r>
          </a:p>
          <a:p>
            <a:pPr marL="0" indent="0">
              <a:buNone/>
            </a:pPr>
            <a:r>
              <a:rPr lang="en-US" dirty="0"/>
              <a:t>Seniors are lured into fraudulent investment schemes promising high returns with little risk. These can include Ponzi schemes, fake bonds, or real estate scams. In Australia, a family lost $1.1 million in a sophisticated bond investment scam involving major banks. NEWS.COM.AU</a:t>
            </a:r>
          </a:p>
          <a:p>
            <a:pPr marL="0" indent="0">
              <a:buNone/>
            </a:pPr>
            <a:endParaRPr lang="en-US" dirty="0"/>
          </a:p>
        </p:txBody>
      </p:sp>
    </p:spTree>
    <p:extLst>
      <p:ext uri="{BB962C8B-B14F-4D97-AF65-F5344CB8AC3E}">
        <p14:creationId xmlns:p14="http://schemas.microsoft.com/office/powerpoint/2010/main" val="30426349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592BC-1ECB-E96C-618A-89889D44BDF2}"/>
              </a:ext>
            </a:extLst>
          </p:cNvPr>
          <p:cNvSpPr>
            <a:spLocks noGrp="1"/>
          </p:cNvSpPr>
          <p:nvPr>
            <p:ph type="title"/>
          </p:nvPr>
        </p:nvSpPr>
        <p:spPr/>
        <p:txBody>
          <a:bodyPr/>
          <a:lstStyle/>
          <a:p>
            <a:r>
              <a:rPr lang="en-US" dirty="0"/>
              <a:t>Types of Scams to Watch For</a:t>
            </a:r>
          </a:p>
        </p:txBody>
      </p:sp>
      <p:sp>
        <p:nvSpPr>
          <p:cNvPr id="3" name="Content Placeholder 2">
            <a:extLst>
              <a:ext uri="{FF2B5EF4-FFF2-40B4-BE49-F238E27FC236}">
                <a16:creationId xmlns:a16="http://schemas.microsoft.com/office/drawing/2014/main" id="{2679E674-B883-7A25-1FFB-E95055F0FD54}"/>
              </a:ext>
            </a:extLst>
          </p:cNvPr>
          <p:cNvSpPr>
            <a:spLocks noGrp="1"/>
          </p:cNvSpPr>
          <p:nvPr>
            <p:ph idx="1"/>
          </p:nvPr>
        </p:nvSpPr>
        <p:spPr/>
        <p:txBody>
          <a:bodyPr>
            <a:normAutofit/>
          </a:bodyPr>
          <a:lstStyle/>
          <a:p>
            <a:pPr marL="0" indent="0">
              <a:buNone/>
            </a:pPr>
            <a:r>
              <a:rPr lang="en-US" sz="2000" dirty="0"/>
              <a:t>5. Lottery and Sweepstakes Scams</a:t>
            </a:r>
          </a:p>
          <a:p>
            <a:pPr marL="0" indent="0">
              <a:buNone/>
            </a:pPr>
            <a:r>
              <a:rPr lang="en-US" sz="2000" dirty="0"/>
              <a:t>Victims receive notifications claiming they've won a lottery or sweepstakes but must pay fees or taxes upfront to claim the prize. After payment, the prize never materializes. MONEY Magazine</a:t>
            </a:r>
          </a:p>
          <a:p>
            <a:pPr marL="0" indent="0">
              <a:buNone/>
            </a:pPr>
            <a:endParaRPr lang="en-US" sz="2000" dirty="0"/>
          </a:p>
          <a:p>
            <a:pPr marL="0" indent="0">
              <a:buNone/>
            </a:pPr>
            <a:r>
              <a:rPr lang="en-US" sz="2000" dirty="0"/>
              <a:t>6. Bitcoin ATM Scams</a:t>
            </a:r>
          </a:p>
          <a:p>
            <a:pPr marL="0" indent="0">
              <a:buNone/>
            </a:pPr>
            <a:r>
              <a:rPr lang="en-US" sz="2000" dirty="0"/>
              <a:t>Scammers instruct victims to withdraw cash and deposit it into a Bitcoin ATM, often under the guise of protecting their assets from fraud. In 2023, senior citizens lost $110 million to such scams, a tenfold increase from 2020. NEW YORK POST</a:t>
            </a:r>
          </a:p>
          <a:p>
            <a:endParaRPr lang="en-US" dirty="0"/>
          </a:p>
          <a:p>
            <a:endParaRPr lang="en-US" dirty="0"/>
          </a:p>
        </p:txBody>
      </p:sp>
    </p:spTree>
    <p:extLst>
      <p:ext uri="{BB962C8B-B14F-4D97-AF65-F5344CB8AC3E}">
        <p14:creationId xmlns:p14="http://schemas.microsoft.com/office/powerpoint/2010/main" val="16162725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AB24-0E37-3883-6F4F-F2F5840FEDC5}"/>
              </a:ext>
            </a:extLst>
          </p:cNvPr>
          <p:cNvSpPr>
            <a:spLocks noGrp="1"/>
          </p:cNvSpPr>
          <p:nvPr>
            <p:ph type="title"/>
          </p:nvPr>
        </p:nvSpPr>
        <p:spPr/>
        <p:txBody>
          <a:bodyPr/>
          <a:lstStyle/>
          <a:p>
            <a:r>
              <a:rPr lang="en-US" dirty="0"/>
              <a:t>Types of Scams to Watch For</a:t>
            </a:r>
          </a:p>
        </p:txBody>
      </p:sp>
      <p:sp>
        <p:nvSpPr>
          <p:cNvPr id="3" name="Content Placeholder 2">
            <a:extLst>
              <a:ext uri="{FF2B5EF4-FFF2-40B4-BE49-F238E27FC236}">
                <a16:creationId xmlns:a16="http://schemas.microsoft.com/office/drawing/2014/main" id="{A68C5009-DC9D-2DEB-9307-C2B4F671965A}"/>
              </a:ext>
            </a:extLst>
          </p:cNvPr>
          <p:cNvSpPr>
            <a:spLocks noGrp="1"/>
          </p:cNvSpPr>
          <p:nvPr>
            <p:ph idx="1"/>
          </p:nvPr>
        </p:nvSpPr>
        <p:spPr/>
        <p:txBody>
          <a:bodyPr>
            <a:normAutofit/>
          </a:bodyPr>
          <a:lstStyle/>
          <a:p>
            <a:pPr marL="0" indent="0">
              <a:buNone/>
            </a:pPr>
            <a:r>
              <a:rPr lang="en-US" sz="2000" dirty="0"/>
              <a:t>7. Medical Alert Scams </a:t>
            </a:r>
          </a:p>
          <a:p>
            <a:pPr marL="0" indent="0">
              <a:buNone/>
            </a:pPr>
            <a:r>
              <a:rPr lang="en-US" sz="2000" dirty="0"/>
              <a:t>Seniors are told they've been signed up for a free medical alert system, but to receive it, they must provide personal and financial information, leading to unauthorized charges. WIKIPEDIA</a:t>
            </a:r>
          </a:p>
          <a:p>
            <a:pPr marL="0" indent="0">
              <a:buNone/>
            </a:pPr>
            <a:endParaRPr lang="en-US" sz="2000" dirty="0"/>
          </a:p>
          <a:p>
            <a:pPr marL="0" indent="0">
              <a:buNone/>
            </a:pPr>
            <a:r>
              <a:rPr lang="en-US" sz="2000" dirty="0"/>
              <a:t>8. Charity Scams </a:t>
            </a:r>
          </a:p>
          <a:p>
            <a:pPr marL="0" indent="0">
              <a:buNone/>
            </a:pPr>
            <a:r>
              <a:rPr lang="en-US" sz="2000" dirty="0"/>
              <a:t>Fraudsters pose as representatives of fake charities, especially after natural disasters or during holidays, soliciting donations from well-meaning seniors. MONEY</a:t>
            </a:r>
          </a:p>
          <a:p>
            <a:pPr marL="0" indent="0">
              <a:buNone/>
            </a:pPr>
            <a:endParaRPr lang="en-US" dirty="0"/>
          </a:p>
        </p:txBody>
      </p:sp>
    </p:spTree>
    <p:extLst>
      <p:ext uri="{BB962C8B-B14F-4D97-AF65-F5344CB8AC3E}">
        <p14:creationId xmlns:p14="http://schemas.microsoft.com/office/powerpoint/2010/main" val="22451876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27ACF-1C03-B299-9720-904E470C7685}"/>
              </a:ext>
            </a:extLst>
          </p:cNvPr>
          <p:cNvSpPr>
            <a:spLocks noGrp="1"/>
          </p:cNvSpPr>
          <p:nvPr>
            <p:ph type="title"/>
          </p:nvPr>
        </p:nvSpPr>
        <p:spPr/>
        <p:txBody>
          <a:bodyPr/>
          <a:lstStyle/>
          <a:p>
            <a:r>
              <a:rPr lang="en-US" dirty="0"/>
              <a:t>Protect yourself</a:t>
            </a:r>
          </a:p>
        </p:txBody>
      </p:sp>
      <p:sp>
        <p:nvSpPr>
          <p:cNvPr id="3" name="Content Placeholder 2">
            <a:extLst>
              <a:ext uri="{FF2B5EF4-FFF2-40B4-BE49-F238E27FC236}">
                <a16:creationId xmlns:a16="http://schemas.microsoft.com/office/drawing/2014/main" id="{4DE5005E-2498-7EF7-C293-82545019C092}"/>
              </a:ext>
            </a:extLst>
          </p:cNvPr>
          <p:cNvSpPr>
            <a:spLocks noGrp="1"/>
          </p:cNvSpPr>
          <p:nvPr>
            <p:ph idx="1"/>
          </p:nvPr>
        </p:nvSpPr>
        <p:spPr/>
        <p:txBody>
          <a:bodyPr>
            <a:normAutofit fontScale="92500"/>
          </a:bodyPr>
          <a:lstStyle/>
          <a:p>
            <a:pPr marL="0" indent="0">
              <a:buNone/>
            </a:pPr>
            <a:r>
              <a:rPr lang="en-US" dirty="0"/>
              <a:t>Protective Measures:</a:t>
            </a:r>
          </a:p>
          <a:p>
            <a:r>
              <a:rPr lang="en-US" dirty="0"/>
              <a:t>Verify Identities: Always confirm the identity of individuals requesting money or personal information, especially if contacted unexpectedly.</a:t>
            </a:r>
          </a:p>
          <a:p>
            <a:r>
              <a:rPr lang="en-US" dirty="0"/>
              <a:t>Avoid Unsolicited Offers: Be cautious of unsolicited calls, emails, or messages offering services or requesting donations.</a:t>
            </a:r>
          </a:p>
          <a:p>
            <a:r>
              <a:rPr lang="en-US" dirty="0"/>
              <a:t>Consult Trusted Sources: Discuss financial decisions with trusted family members or advisors before taking action.</a:t>
            </a:r>
          </a:p>
          <a:p>
            <a:r>
              <a:rPr lang="en-US" dirty="0"/>
              <a:t>Report Suspicious Activity: Contact local law enforcement or consumer protection agencies if you suspect a scam.</a:t>
            </a:r>
          </a:p>
          <a:p>
            <a:r>
              <a:rPr lang="en-US" dirty="0"/>
              <a:t>Staying informed and vigilant is crucial in protecting oneself from these deceptive practices.</a:t>
            </a:r>
          </a:p>
          <a:p>
            <a:endParaRPr lang="en-US" dirty="0"/>
          </a:p>
        </p:txBody>
      </p:sp>
    </p:spTree>
    <p:extLst>
      <p:ext uri="{BB962C8B-B14F-4D97-AF65-F5344CB8AC3E}">
        <p14:creationId xmlns:p14="http://schemas.microsoft.com/office/powerpoint/2010/main" val="30045031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0BD2399-7475-404C-BAC9-E55E16769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0D748104-6E76-4AD9-9940-82154F97E7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le 1"/>
          <p:cNvSpPr>
            <a:spLocks noGrp="1"/>
          </p:cNvSpPr>
          <p:nvPr>
            <p:ph type="title"/>
          </p:nvPr>
        </p:nvSpPr>
        <p:spPr>
          <a:xfrm>
            <a:off x="514350" y="1066163"/>
            <a:ext cx="2480058" cy="5148371"/>
          </a:xfrm>
        </p:spPr>
        <p:txBody>
          <a:bodyPr>
            <a:normAutofit/>
          </a:bodyPr>
          <a:lstStyle/>
          <a:p>
            <a:r>
              <a:rPr lang="en-US" sz="2800" dirty="0"/>
              <a:t>How to Spot a Scam</a:t>
            </a:r>
          </a:p>
        </p:txBody>
      </p:sp>
      <p:graphicFrame>
        <p:nvGraphicFramePr>
          <p:cNvPr id="5" name="Content Placeholder 2">
            <a:extLst>
              <a:ext uri="{FF2B5EF4-FFF2-40B4-BE49-F238E27FC236}">
                <a16:creationId xmlns:a16="http://schemas.microsoft.com/office/drawing/2014/main" id="{6BF6A5BA-CEDF-AFE9-E6D6-2F4547AFE42B}"/>
              </a:ext>
            </a:extLst>
          </p:cNvPr>
          <p:cNvGraphicFramePr>
            <a:graphicFrameLocks noGrp="1"/>
          </p:cNvGraphicFramePr>
          <p:nvPr>
            <p:ph idx="1"/>
            <p:extLst>
              <p:ext uri="{D42A27DB-BD31-4B8C-83A1-F6EECF244321}">
                <p14:modId xmlns:p14="http://schemas.microsoft.com/office/powerpoint/2010/main" val="1553874733"/>
              </p:ext>
            </p:extLst>
          </p:nvPr>
        </p:nvGraphicFramePr>
        <p:xfrm>
          <a:off x="3508758" y="1127125"/>
          <a:ext cx="4802995" cy="50874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9096E-4B57-2565-FC51-100E5D30EDF4}"/>
              </a:ext>
            </a:extLst>
          </p:cNvPr>
          <p:cNvSpPr>
            <a:spLocks noGrp="1"/>
          </p:cNvSpPr>
          <p:nvPr>
            <p:ph type="title"/>
          </p:nvPr>
        </p:nvSpPr>
        <p:spPr/>
        <p:txBody>
          <a:bodyPr>
            <a:normAutofit fontScale="90000"/>
          </a:bodyPr>
          <a:lstStyle/>
          <a:p>
            <a:r>
              <a:rPr lang="en-US" b="1" dirty="0"/>
              <a:t>Email Phishing Example</a:t>
            </a:r>
            <a:br>
              <a:rPr lang="en-US" b="1" dirty="0"/>
            </a:br>
            <a:endParaRPr lang="en-US" dirty="0"/>
          </a:p>
        </p:txBody>
      </p:sp>
      <p:sp>
        <p:nvSpPr>
          <p:cNvPr id="3" name="TextBox 2">
            <a:extLst>
              <a:ext uri="{FF2B5EF4-FFF2-40B4-BE49-F238E27FC236}">
                <a16:creationId xmlns:a16="http://schemas.microsoft.com/office/drawing/2014/main" id="{B9225158-3795-D202-07F0-C1EC3AF1F174}"/>
              </a:ext>
            </a:extLst>
          </p:cNvPr>
          <p:cNvSpPr txBox="1"/>
          <p:nvPr/>
        </p:nvSpPr>
        <p:spPr>
          <a:xfrm>
            <a:off x="679010" y="1410888"/>
            <a:ext cx="7315200" cy="4524315"/>
          </a:xfrm>
          <a:prstGeom prst="rect">
            <a:avLst/>
          </a:prstGeom>
          <a:noFill/>
        </p:spPr>
        <p:txBody>
          <a:bodyPr wrap="square" rtlCol="0">
            <a:spAutoFit/>
          </a:bodyPr>
          <a:lstStyle/>
          <a:p>
            <a:pPr algn="just"/>
            <a:r>
              <a:rPr lang="en-US" b="1" dirty="0"/>
              <a:t>Subject:</a:t>
            </a:r>
            <a:r>
              <a:rPr lang="en-US" dirty="0"/>
              <a:t> "Your Account Is Locked! Immediate Action Required"</a:t>
            </a:r>
          </a:p>
          <a:p>
            <a:pPr algn="just"/>
            <a:endParaRPr lang="en-US" b="1" dirty="0"/>
          </a:p>
          <a:p>
            <a:pPr algn="just"/>
            <a:r>
              <a:rPr lang="en-US" b="1" dirty="0"/>
              <a:t>Body:</a:t>
            </a:r>
            <a:r>
              <a:rPr lang="en-US" dirty="0"/>
              <a:t> "Dear Valued Customer,</a:t>
            </a:r>
          </a:p>
          <a:p>
            <a:pPr algn="just"/>
            <a:r>
              <a:rPr lang="en-US" dirty="0"/>
              <a:t>We noticed suspicious activity in your account and have temporarily locked it to protect you. Please confirm your account details to regain access.</a:t>
            </a:r>
          </a:p>
          <a:p>
            <a:pPr algn="just"/>
            <a:r>
              <a:rPr lang="en-US" dirty="0"/>
              <a:t>Click here to verify your account: </a:t>
            </a:r>
            <a:r>
              <a:rPr lang="en-US" dirty="0">
                <a:solidFill>
                  <a:schemeClr val="accent6"/>
                </a:solidFill>
              </a:rPr>
              <a:t>[malicious-link.com]</a:t>
            </a:r>
          </a:p>
          <a:p>
            <a:pPr algn="just"/>
            <a:r>
              <a:rPr lang="en-US" dirty="0"/>
              <a:t>Failure to do so within 24 hours will result in permanent suspension.</a:t>
            </a:r>
          </a:p>
          <a:p>
            <a:pPr algn="just"/>
            <a:r>
              <a:rPr lang="en-US" dirty="0"/>
              <a:t>Thank you for your prompt attention.</a:t>
            </a:r>
          </a:p>
          <a:p>
            <a:pPr algn="just">
              <a:buFont typeface="Arial" panose="020B0604020202020204" pitchFamily="34" charset="0"/>
              <a:buChar char="•"/>
            </a:pPr>
            <a:r>
              <a:rPr lang="en-US" dirty="0"/>
              <a:t>Customer Support Team"</a:t>
            </a:r>
          </a:p>
          <a:p>
            <a:pPr algn="just"/>
            <a:endParaRPr lang="en-US" b="1" dirty="0"/>
          </a:p>
          <a:p>
            <a:pPr algn="just"/>
            <a:r>
              <a:rPr lang="en-US" b="1" dirty="0"/>
              <a:t>Red Flags:</a:t>
            </a:r>
            <a:endParaRPr lang="en-US" dirty="0"/>
          </a:p>
          <a:p>
            <a:pPr algn="just">
              <a:buFont typeface="Arial" panose="020B0604020202020204" pitchFamily="34" charset="0"/>
              <a:buChar char="•"/>
            </a:pPr>
            <a:r>
              <a:rPr lang="en-US" dirty="0"/>
              <a:t>Sense of urgency.</a:t>
            </a:r>
          </a:p>
          <a:p>
            <a:pPr algn="just">
              <a:buFont typeface="Arial" panose="020B0604020202020204" pitchFamily="34" charset="0"/>
              <a:buChar char="•"/>
            </a:pPr>
            <a:r>
              <a:rPr lang="en-US" dirty="0"/>
              <a:t>Generic greeting instead of your name.</a:t>
            </a:r>
          </a:p>
          <a:p>
            <a:pPr algn="just">
              <a:buFont typeface="Arial" panose="020B0604020202020204" pitchFamily="34" charset="0"/>
              <a:buChar char="•"/>
            </a:pPr>
            <a:r>
              <a:rPr lang="en-US" dirty="0"/>
              <a:t>Link to an unknown website.</a:t>
            </a:r>
          </a:p>
        </p:txBody>
      </p:sp>
    </p:spTree>
    <p:extLst>
      <p:ext uri="{BB962C8B-B14F-4D97-AF65-F5344CB8AC3E}">
        <p14:creationId xmlns:p14="http://schemas.microsoft.com/office/powerpoint/2010/main" val="28605003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1EF7E-4B6C-AAB5-CCBB-A705FE86F0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C560CF-B577-AD71-148C-3728720CB341}"/>
              </a:ext>
            </a:extLst>
          </p:cNvPr>
          <p:cNvSpPr>
            <a:spLocks noGrp="1"/>
          </p:cNvSpPr>
          <p:nvPr>
            <p:ph type="title"/>
          </p:nvPr>
        </p:nvSpPr>
        <p:spPr/>
        <p:txBody>
          <a:bodyPr>
            <a:normAutofit fontScale="90000"/>
          </a:bodyPr>
          <a:lstStyle/>
          <a:p>
            <a:r>
              <a:rPr lang="en-US" b="1" dirty="0"/>
              <a:t>Email Phishing Example</a:t>
            </a:r>
            <a:br>
              <a:rPr lang="en-US" b="1" dirty="0"/>
            </a:br>
            <a:endParaRPr lang="en-US" dirty="0"/>
          </a:p>
        </p:txBody>
      </p:sp>
      <p:pic>
        <p:nvPicPr>
          <p:cNvPr id="3074" name="Picture 2">
            <a:extLst>
              <a:ext uri="{FF2B5EF4-FFF2-40B4-BE49-F238E27FC236}">
                <a16:creationId xmlns:a16="http://schemas.microsoft.com/office/drawing/2014/main" id="{1E642373-CA1E-BC47-25B6-8D872C830D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1013"/>
            <a:ext cx="9144000" cy="5895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49116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 calcmode="lin" valueType="num">
                                      <p:cBhvr>
                                        <p:cTn id="9" dur="1000" fill="hold"/>
                                        <p:tgtEl>
                                          <p:spTgt spid="3074"/>
                                        </p:tgtEl>
                                        <p:attrNameLst>
                                          <p:attrName>style.rotation</p:attrName>
                                        </p:attrNameLst>
                                      </p:cBhvr>
                                      <p:tavLst>
                                        <p:tav tm="0">
                                          <p:val>
                                            <p:fltVal val="90"/>
                                          </p:val>
                                        </p:tav>
                                        <p:tav tm="100000">
                                          <p:val>
                                            <p:fltVal val="0"/>
                                          </p:val>
                                        </p:tav>
                                      </p:tavLst>
                                    </p:anim>
                                    <p:animEffect transition="in" filter="fade">
                                      <p:cBhvr>
                                        <p:cTn id="10"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1FA28-A41B-7AA2-EE59-8B92395DD3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7AADCD-0D14-C3D4-87CE-EB60D0F788ED}"/>
              </a:ext>
            </a:extLst>
          </p:cNvPr>
          <p:cNvSpPr>
            <a:spLocks noGrp="1"/>
          </p:cNvSpPr>
          <p:nvPr>
            <p:ph type="title"/>
          </p:nvPr>
        </p:nvSpPr>
        <p:spPr/>
        <p:txBody>
          <a:bodyPr>
            <a:normAutofit fontScale="90000"/>
          </a:bodyPr>
          <a:lstStyle/>
          <a:p>
            <a:r>
              <a:rPr lang="en-US" b="1" dirty="0"/>
              <a:t>Email Phishing Example</a:t>
            </a:r>
            <a:br>
              <a:rPr lang="en-US" b="1" dirty="0"/>
            </a:br>
            <a:endParaRPr lang="en-US" dirty="0"/>
          </a:p>
        </p:txBody>
      </p:sp>
      <p:pic>
        <p:nvPicPr>
          <p:cNvPr id="5124" name="Picture 4" descr="7 simple tricks to avoid Spam and Phishing emails - NPIT">
            <a:extLst>
              <a:ext uri="{FF2B5EF4-FFF2-40B4-BE49-F238E27FC236}">
                <a16:creationId xmlns:a16="http://schemas.microsoft.com/office/drawing/2014/main" id="{06521D68-6F6C-D9A5-9EA0-033DCF277C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1392" y="2264093"/>
            <a:ext cx="6553200" cy="3609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59929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 calcmode="lin" valueType="num">
                                      <p:cBhvr>
                                        <p:cTn id="7" dur="500" fill="hold"/>
                                        <p:tgtEl>
                                          <p:spTgt spid="5124"/>
                                        </p:tgtEl>
                                        <p:attrNameLst>
                                          <p:attrName>ppt_w</p:attrName>
                                        </p:attrNameLst>
                                      </p:cBhvr>
                                      <p:tavLst>
                                        <p:tav tm="0">
                                          <p:val>
                                            <p:fltVal val="0"/>
                                          </p:val>
                                        </p:tav>
                                        <p:tav tm="100000">
                                          <p:val>
                                            <p:strVal val="#ppt_w"/>
                                          </p:val>
                                        </p:tav>
                                      </p:tavLst>
                                    </p:anim>
                                    <p:anim calcmode="lin" valueType="num">
                                      <p:cBhvr>
                                        <p:cTn id="8" dur="500" fill="hold"/>
                                        <p:tgtEl>
                                          <p:spTgt spid="5124"/>
                                        </p:tgtEl>
                                        <p:attrNameLst>
                                          <p:attrName>ppt_h</p:attrName>
                                        </p:attrNameLst>
                                      </p:cBhvr>
                                      <p:tavLst>
                                        <p:tav tm="0">
                                          <p:val>
                                            <p:fltVal val="0"/>
                                          </p:val>
                                        </p:tav>
                                        <p:tav tm="100000">
                                          <p:val>
                                            <p:strVal val="#ppt_h"/>
                                          </p:val>
                                        </p:tav>
                                      </p:tavLst>
                                    </p:anim>
                                    <p:animEffect transition="in" filter="fade">
                                      <p:cBhvr>
                                        <p:cTn id="9"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2A4BC-1172-467C-5AD0-56DB24EDE3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AF287F-955A-1F6E-B450-C621815CB9F4}"/>
              </a:ext>
            </a:extLst>
          </p:cNvPr>
          <p:cNvSpPr>
            <a:spLocks noGrp="1"/>
          </p:cNvSpPr>
          <p:nvPr>
            <p:ph type="title"/>
          </p:nvPr>
        </p:nvSpPr>
        <p:spPr>
          <a:xfrm>
            <a:off x="787651" y="764373"/>
            <a:ext cx="7761989" cy="1293028"/>
          </a:xfrm>
        </p:spPr>
        <p:txBody>
          <a:bodyPr>
            <a:normAutofit/>
          </a:bodyPr>
          <a:lstStyle/>
          <a:p>
            <a:r>
              <a:rPr lang="en-US" b="1" dirty="0"/>
              <a:t>Text Message Scam Example</a:t>
            </a:r>
            <a:endParaRPr lang="en-US" dirty="0"/>
          </a:p>
        </p:txBody>
      </p:sp>
      <p:sp>
        <p:nvSpPr>
          <p:cNvPr id="3" name="TextBox 2">
            <a:extLst>
              <a:ext uri="{FF2B5EF4-FFF2-40B4-BE49-F238E27FC236}">
                <a16:creationId xmlns:a16="http://schemas.microsoft.com/office/drawing/2014/main" id="{DAA15FE8-2D6C-16F4-2D63-2ACE86392478}"/>
              </a:ext>
            </a:extLst>
          </p:cNvPr>
          <p:cNvSpPr txBox="1"/>
          <p:nvPr/>
        </p:nvSpPr>
        <p:spPr>
          <a:xfrm>
            <a:off x="787651" y="2670049"/>
            <a:ext cx="7315200" cy="2031325"/>
          </a:xfrm>
          <a:prstGeom prst="rect">
            <a:avLst/>
          </a:prstGeom>
          <a:noFill/>
        </p:spPr>
        <p:txBody>
          <a:bodyPr wrap="square" rtlCol="0">
            <a:spAutoFit/>
          </a:bodyPr>
          <a:lstStyle/>
          <a:p>
            <a:r>
              <a:rPr lang="en-US" b="1" dirty="0"/>
              <a:t>Message:</a:t>
            </a:r>
            <a:r>
              <a:rPr lang="en-US" dirty="0"/>
              <a:t> "Amazon: Your package delivery failed. Update your shipping info to avoid return: [bit.ly/fake-link]"</a:t>
            </a:r>
          </a:p>
          <a:p>
            <a:endParaRPr lang="en-US" b="1" dirty="0"/>
          </a:p>
          <a:p>
            <a:r>
              <a:rPr lang="en-US" b="1" dirty="0"/>
              <a:t>Red Flags:</a:t>
            </a:r>
            <a:endParaRPr lang="en-US" dirty="0"/>
          </a:p>
          <a:p>
            <a:pPr>
              <a:buFont typeface="Arial" panose="020B0604020202020204" pitchFamily="34" charset="0"/>
              <a:buChar char="•"/>
            </a:pPr>
            <a:r>
              <a:rPr lang="en-US" dirty="0"/>
              <a:t>Shortened URL.</a:t>
            </a:r>
          </a:p>
          <a:p>
            <a:pPr>
              <a:buFont typeface="Arial" panose="020B0604020202020204" pitchFamily="34" charset="0"/>
              <a:buChar char="•"/>
            </a:pPr>
            <a:r>
              <a:rPr lang="en-US" dirty="0"/>
              <a:t>Unsolicited message when you’re not expecting a package.</a:t>
            </a:r>
          </a:p>
          <a:p>
            <a:pPr>
              <a:buFont typeface="Arial" panose="020B0604020202020204" pitchFamily="34" charset="0"/>
              <a:buChar char="•"/>
            </a:pPr>
            <a:r>
              <a:rPr lang="en-US" dirty="0"/>
              <a:t>Poor grammar or unusual phrasing.</a:t>
            </a:r>
          </a:p>
        </p:txBody>
      </p:sp>
    </p:spTree>
    <p:extLst>
      <p:ext uri="{BB962C8B-B14F-4D97-AF65-F5344CB8AC3E}">
        <p14:creationId xmlns:p14="http://schemas.microsoft.com/office/powerpoint/2010/main" val="42550172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5D7FC-6CC4-207C-7245-B459B4F975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94E90E-4E8D-5B5B-4D1A-2629D35C2A9D}"/>
              </a:ext>
            </a:extLst>
          </p:cNvPr>
          <p:cNvSpPr>
            <a:spLocks noGrp="1"/>
          </p:cNvSpPr>
          <p:nvPr>
            <p:ph type="title"/>
          </p:nvPr>
        </p:nvSpPr>
        <p:spPr>
          <a:xfrm>
            <a:off x="787651" y="764373"/>
            <a:ext cx="7761989" cy="1293028"/>
          </a:xfrm>
        </p:spPr>
        <p:txBody>
          <a:bodyPr>
            <a:normAutofit/>
          </a:bodyPr>
          <a:lstStyle/>
          <a:p>
            <a:r>
              <a:rPr lang="en-US" b="1" dirty="0"/>
              <a:t>Phone Call Scam Example</a:t>
            </a:r>
          </a:p>
        </p:txBody>
      </p:sp>
      <p:sp>
        <p:nvSpPr>
          <p:cNvPr id="3" name="TextBox 2">
            <a:extLst>
              <a:ext uri="{FF2B5EF4-FFF2-40B4-BE49-F238E27FC236}">
                <a16:creationId xmlns:a16="http://schemas.microsoft.com/office/drawing/2014/main" id="{7B576A85-F065-8652-F26E-36B0E1B8278A}"/>
              </a:ext>
            </a:extLst>
          </p:cNvPr>
          <p:cNvSpPr txBox="1"/>
          <p:nvPr/>
        </p:nvSpPr>
        <p:spPr>
          <a:xfrm>
            <a:off x="679010" y="2057401"/>
            <a:ext cx="7315200" cy="2862322"/>
          </a:xfrm>
          <a:prstGeom prst="rect">
            <a:avLst/>
          </a:prstGeom>
          <a:noFill/>
        </p:spPr>
        <p:txBody>
          <a:bodyPr wrap="square" rtlCol="0">
            <a:spAutoFit/>
          </a:bodyPr>
          <a:lstStyle/>
          <a:p>
            <a:r>
              <a:rPr lang="en-US" b="1" dirty="0"/>
              <a:t>Caller Script:</a:t>
            </a:r>
            <a:r>
              <a:rPr lang="en-US" dirty="0"/>
              <a:t> "Hello, this is Officer Miller from the Social Security Administration. We’ve detected suspicious activity on your Social Security number and need you to verify your details immediately. Failure to do so will result in suspension of your number. Press 1 to speak with an officer."</a:t>
            </a:r>
          </a:p>
          <a:p>
            <a:endParaRPr lang="en-US" b="1" dirty="0"/>
          </a:p>
          <a:p>
            <a:r>
              <a:rPr lang="en-US" b="1" dirty="0"/>
              <a:t>Red Flags:</a:t>
            </a:r>
            <a:endParaRPr lang="en-US" dirty="0"/>
          </a:p>
          <a:p>
            <a:pPr>
              <a:buFont typeface="Arial" panose="020B0604020202020204" pitchFamily="34" charset="0"/>
              <a:buChar char="•"/>
            </a:pPr>
            <a:r>
              <a:rPr lang="en-US" dirty="0"/>
              <a:t>Threat of immediate action.</a:t>
            </a:r>
          </a:p>
          <a:p>
            <a:pPr>
              <a:buFont typeface="Arial" panose="020B0604020202020204" pitchFamily="34" charset="0"/>
              <a:buChar char="•"/>
            </a:pPr>
            <a:r>
              <a:rPr lang="en-US" dirty="0"/>
              <a:t>Claiming to be from a government agency.</a:t>
            </a:r>
          </a:p>
          <a:p>
            <a:pPr>
              <a:buFont typeface="Arial" panose="020B0604020202020204" pitchFamily="34" charset="0"/>
              <a:buChar char="•"/>
            </a:pPr>
            <a:r>
              <a:rPr lang="en-US" dirty="0"/>
              <a:t>Request for personal information over the phone.</a:t>
            </a:r>
          </a:p>
        </p:txBody>
      </p:sp>
    </p:spTree>
    <p:extLst>
      <p:ext uri="{BB962C8B-B14F-4D97-AF65-F5344CB8AC3E}">
        <p14:creationId xmlns:p14="http://schemas.microsoft.com/office/powerpoint/2010/main" val="76916091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11D08-7B0B-0922-47C6-A62EE29090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F7E78B-6771-898E-DB17-25622894BB05}"/>
              </a:ext>
            </a:extLst>
          </p:cNvPr>
          <p:cNvSpPr>
            <a:spLocks noGrp="1"/>
          </p:cNvSpPr>
          <p:nvPr>
            <p:ph type="title"/>
          </p:nvPr>
        </p:nvSpPr>
        <p:spPr>
          <a:xfrm>
            <a:off x="787651" y="764373"/>
            <a:ext cx="7761989" cy="1293028"/>
          </a:xfrm>
        </p:spPr>
        <p:txBody>
          <a:bodyPr>
            <a:normAutofit/>
          </a:bodyPr>
          <a:lstStyle/>
          <a:p>
            <a:r>
              <a:rPr lang="en-US" b="1" dirty="0"/>
              <a:t>Fake Invoice Email Scam</a:t>
            </a:r>
          </a:p>
        </p:txBody>
      </p:sp>
      <p:sp>
        <p:nvSpPr>
          <p:cNvPr id="3" name="TextBox 2">
            <a:extLst>
              <a:ext uri="{FF2B5EF4-FFF2-40B4-BE49-F238E27FC236}">
                <a16:creationId xmlns:a16="http://schemas.microsoft.com/office/drawing/2014/main" id="{4589DAC9-CC7A-2CE9-3DF1-7BED8071BF57}"/>
              </a:ext>
            </a:extLst>
          </p:cNvPr>
          <p:cNvSpPr txBox="1"/>
          <p:nvPr/>
        </p:nvSpPr>
        <p:spPr>
          <a:xfrm>
            <a:off x="679010" y="2057401"/>
            <a:ext cx="7315200" cy="3416320"/>
          </a:xfrm>
          <a:prstGeom prst="rect">
            <a:avLst/>
          </a:prstGeom>
          <a:noFill/>
        </p:spPr>
        <p:txBody>
          <a:bodyPr wrap="square" rtlCol="0">
            <a:spAutoFit/>
          </a:bodyPr>
          <a:lstStyle/>
          <a:p>
            <a:r>
              <a:rPr lang="en-US" b="1" dirty="0"/>
              <a:t>Subject:</a:t>
            </a:r>
            <a:r>
              <a:rPr lang="en-US" dirty="0"/>
              <a:t> "Invoice #56789 Due Immediately"</a:t>
            </a:r>
          </a:p>
          <a:p>
            <a:r>
              <a:rPr lang="en-US" b="1" dirty="0"/>
              <a:t>Body:</a:t>
            </a:r>
            <a:r>
              <a:rPr lang="en-US" dirty="0"/>
              <a:t> "Hello,</a:t>
            </a:r>
          </a:p>
          <a:p>
            <a:r>
              <a:rPr lang="en-US" dirty="0"/>
              <a:t>Attached is your invoice for $1,200. Please make payment within 48 hours to avoid late fees.</a:t>
            </a:r>
          </a:p>
          <a:p>
            <a:r>
              <a:rPr lang="en-US" dirty="0"/>
              <a:t>[Attachment: Malicious PDF]</a:t>
            </a:r>
          </a:p>
          <a:p>
            <a:r>
              <a:rPr lang="en-US" dirty="0"/>
              <a:t>Thank you for your business.</a:t>
            </a:r>
          </a:p>
          <a:p>
            <a:r>
              <a:rPr lang="en-US" dirty="0"/>
              <a:t>Accounts Team"</a:t>
            </a:r>
          </a:p>
          <a:p>
            <a:endParaRPr lang="en-US" b="1" dirty="0"/>
          </a:p>
          <a:p>
            <a:r>
              <a:rPr lang="en-US" b="1" dirty="0"/>
              <a:t>Red Flags:</a:t>
            </a:r>
            <a:endParaRPr lang="en-US" dirty="0"/>
          </a:p>
          <a:p>
            <a:pPr>
              <a:buFont typeface="Arial" panose="020B0604020202020204" pitchFamily="34" charset="0"/>
              <a:buChar char="•"/>
            </a:pPr>
            <a:r>
              <a:rPr lang="en-US" dirty="0"/>
              <a:t>Unexpected invoice.</a:t>
            </a:r>
          </a:p>
          <a:p>
            <a:pPr>
              <a:buFont typeface="Arial" panose="020B0604020202020204" pitchFamily="34" charset="0"/>
              <a:buChar char="•"/>
            </a:pPr>
            <a:r>
              <a:rPr lang="en-US" dirty="0"/>
              <a:t>Attachment that could contain malware.</a:t>
            </a:r>
          </a:p>
          <a:p>
            <a:pPr>
              <a:buFont typeface="Arial" panose="020B0604020202020204" pitchFamily="34" charset="0"/>
              <a:buChar char="•"/>
            </a:pPr>
            <a:r>
              <a:rPr lang="en-US" dirty="0"/>
              <a:t>No specific details about the service or purchase.</a:t>
            </a:r>
          </a:p>
        </p:txBody>
      </p:sp>
    </p:spTree>
    <p:extLst>
      <p:ext uri="{BB962C8B-B14F-4D97-AF65-F5344CB8AC3E}">
        <p14:creationId xmlns:p14="http://schemas.microsoft.com/office/powerpoint/2010/main" val="17737919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B1E36-539B-5481-3135-D05936087C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8E0D58-B8DA-2522-2BB9-230AE3A91F49}"/>
              </a:ext>
            </a:extLst>
          </p:cNvPr>
          <p:cNvSpPr>
            <a:spLocks noGrp="1"/>
          </p:cNvSpPr>
          <p:nvPr>
            <p:ph type="title"/>
          </p:nvPr>
        </p:nvSpPr>
        <p:spPr>
          <a:xfrm>
            <a:off x="787651" y="764373"/>
            <a:ext cx="7761989" cy="1293028"/>
          </a:xfrm>
        </p:spPr>
        <p:txBody>
          <a:bodyPr>
            <a:normAutofit/>
          </a:bodyPr>
          <a:lstStyle/>
          <a:p>
            <a:r>
              <a:rPr lang="en-US" b="1" dirty="0"/>
              <a:t>Fake Invoice Email Scam</a:t>
            </a:r>
          </a:p>
        </p:txBody>
      </p:sp>
      <p:sp>
        <p:nvSpPr>
          <p:cNvPr id="4" name="AutoShape 2" descr="Scam email impersonating PayPal, requesting a $479 USD payment to Coinbase">
            <a:extLst>
              <a:ext uri="{FF2B5EF4-FFF2-40B4-BE49-F238E27FC236}">
                <a16:creationId xmlns:a16="http://schemas.microsoft.com/office/drawing/2014/main" id="{8709FB08-2B42-03F0-2D88-ADFEC9D5306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 name="Picture 6">
            <a:extLst>
              <a:ext uri="{FF2B5EF4-FFF2-40B4-BE49-F238E27FC236}">
                <a16:creationId xmlns:a16="http://schemas.microsoft.com/office/drawing/2014/main" id="{B1DFE1EF-DFEF-9065-95D5-2B38354CC74E}"/>
              </a:ext>
            </a:extLst>
          </p:cNvPr>
          <p:cNvPicPr>
            <a:picLocks noChangeAspect="1"/>
          </p:cNvPicPr>
          <p:nvPr/>
        </p:nvPicPr>
        <p:blipFill>
          <a:blip r:embed="rId2"/>
          <a:stretch>
            <a:fillRect/>
          </a:stretch>
        </p:blipFill>
        <p:spPr>
          <a:xfrm>
            <a:off x="1148191" y="1929384"/>
            <a:ext cx="5984130" cy="4332949"/>
          </a:xfrm>
          <a:prstGeom prst="rect">
            <a:avLst/>
          </a:prstGeom>
        </p:spPr>
      </p:pic>
    </p:spTree>
    <p:extLst>
      <p:ext uri="{BB962C8B-B14F-4D97-AF65-F5344CB8AC3E}">
        <p14:creationId xmlns:p14="http://schemas.microsoft.com/office/powerpoint/2010/main" val="2482770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0E6EC-5E74-BC97-8024-54DF7E3628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C67092-65C1-DC87-123D-1B2789D91ACB}"/>
              </a:ext>
            </a:extLst>
          </p:cNvPr>
          <p:cNvSpPr>
            <a:spLocks noGrp="1"/>
          </p:cNvSpPr>
          <p:nvPr>
            <p:ph type="title"/>
          </p:nvPr>
        </p:nvSpPr>
        <p:spPr>
          <a:xfrm>
            <a:off x="787651" y="764373"/>
            <a:ext cx="7761989" cy="1293028"/>
          </a:xfrm>
        </p:spPr>
        <p:txBody>
          <a:bodyPr>
            <a:normAutofit/>
          </a:bodyPr>
          <a:lstStyle/>
          <a:p>
            <a:r>
              <a:rPr lang="en-US" b="1" dirty="0"/>
              <a:t>Romance Scam Example</a:t>
            </a:r>
          </a:p>
        </p:txBody>
      </p:sp>
      <p:sp>
        <p:nvSpPr>
          <p:cNvPr id="3" name="TextBox 2">
            <a:extLst>
              <a:ext uri="{FF2B5EF4-FFF2-40B4-BE49-F238E27FC236}">
                <a16:creationId xmlns:a16="http://schemas.microsoft.com/office/drawing/2014/main" id="{5D79926F-9913-EA44-129A-4916335CD60E}"/>
              </a:ext>
            </a:extLst>
          </p:cNvPr>
          <p:cNvSpPr txBox="1"/>
          <p:nvPr/>
        </p:nvSpPr>
        <p:spPr>
          <a:xfrm>
            <a:off x="787651" y="2377441"/>
            <a:ext cx="7315200" cy="2585323"/>
          </a:xfrm>
          <a:prstGeom prst="rect">
            <a:avLst/>
          </a:prstGeom>
          <a:noFill/>
        </p:spPr>
        <p:txBody>
          <a:bodyPr wrap="square" rtlCol="0">
            <a:spAutoFit/>
          </a:bodyPr>
          <a:lstStyle/>
          <a:p>
            <a:r>
              <a:rPr lang="en-US" b="1" dirty="0"/>
              <a:t>Message on a Dating App:</a:t>
            </a:r>
            <a:r>
              <a:rPr lang="en-US" dirty="0"/>
              <a:t> "Hi, I’m Alex. I’ve been stationed overseas, and I really feel like we’ve connected. My deployment is ending soon, but I need help covering travel expenses to see you. Can you send $500? I’ll pay you back as soon as I return."</a:t>
            </a:r>
          </a:p>
          <a:p>
            <a:endParaRPr lang="en-US" b="1" dirty="0"/>
          </a:p>
          <a:p>
            <a:r>
              <a:rPr lang="en-US" b="1" dirty="0"/>
              <a:t>Red Flags:</a:t>
            </a:r>
            <a:endParaRPr lang="en-US" dirty="0"/>
          </a:p>
          <a:p>
            <a:pPr>
              <a:buFont typeface="Arial" panose="020B0604020202020204" pitchFamily="34" charset="0"/>
              <a:buChar char="•"/>
            </a:pPr>
            <a:r>
              <a:rPr lang="en-US" dirty="0"/>
              <a:t>Request for money from someone you’ve never met in person.</a:t>
            </a:r>
          </a:p>
          <a:p>
            <a:pPr>
              <a:buFont typeface="Arial" panose="020B0604020202020204" pitchFamily="34" charset="0"/>
              <a:buChar char="•"/>
            </a:pPr>
            <a:r>
              <a:rPr lang="en-US" dirty="0"/>
              <a:t>Overly emotional or rushed tone.</a:t>
            </a:r>
          </a:p>
        </p:txBody>
      </p:sp>
    </p:spTree>
    <p:extLst>
      <p:ext uri="{BB962C8B-B14F-4D97-AF65-F5344CB8AC3E}">
        <p14:creationId xmlns:p14="http://schemas.microsoft.com/office/powerpoint/2010/main" val="12265577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3CC37-F9B3-B261-0F5C-73AB0CEFA4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2484BA-B356-AFD2-E8B7-EBC9652F5259}"/>
              </a:ext>
            </a:extLst>
          </p:cNvPr>
          <p:cNvSpPr>
            <a:spLocks noGrp="1"/>
          </p:cNvSpPr>
          <p:nvPr>
            <p:ph type="title"/>
          </p:nvPr>
        </p:nvSpPr>
        <p:spPr>
          <a:xfrm>
            <a:off x="787651" y="764373"/>
            <a:ext cx="7761989" cy="1293028"/>
          </a:xfrm>
        </p:spPr>
        <p:txBody>
          <a:bodyPr>
            <a:normAutofit/>
          </a:bodyPr>
          <a:lstStyle/>
          <a:p>
            <a:r>
              <a:rPr lang="en-US" b="1" dirty="0"/>
              <a:t>Tech Support Scam Pop-Up Example</a:t>
            </a:r>
          </a:p>
        </p:txBody>
      </p:sp>
      <p:sp>
        <p:nvSpPr>
          <p:cNvPr id="3" name="TextBox 2">
            <a:extLst>
              <a:ext uri="{FF2B5EF4-FFF2-40B4-BE49-F238E27FC236}">
                <a16:creationId xmlns:a16="http://schemas.microsoft.com/office/drawing/2014/main" id="{3CDABBA7-8DBE-A2B4-B832-9BBAA56AE49B}"/>
              </a:ext>
            </a:extLst>
          </p:cNvPr>
          <p:cNvSpPr txBox="1"/>
          <p:nvPr/>
        </p:nvSpPr>
        <p:spPr>
          <a:xfrm>
            <a:off x="787651" y="2807209"/>
            <a:ext cx="7315200" cy="2585323"/>
          </a:xfrm>
          <a:prstGeom prst="rect">
            <a:avLst/>
          </a:prstGeom>
          <a:noFill/>
        </p:spPr>
        <p:txBody>
          <a:bodyPr wrap="square" rtlCol="0">
            <a:spAutoFit/>
          </a:bodyPr>
          <a:lstStyle/>
          <a:p>
            <a:r>
              <a:rPr lang="en-US" b="1" dirty="0"/>
              <a:t>Pop-Up Message on Computer:</a:t>
            </a:r>
            <a:r>
              <a:rPr lang="en-US" dirty="0"/>
              <a:t> "WARNING! Your computer has been infected with a virus. Call Microsoft Support immediately at 1-800-FAKE-NUMBER to resolve the issue. Failure to act may result in data loss."</a:t>
            </a:r>
          </a:p>
          <a:p>
            <a:endParaRPr lang="en-US" b="1" dirty="0"/>
          </a:p>
          <a:p>
            <a:r>
              <a:rPr lang="en-US" b="1" dirty="0"/>
              <a:t>Red Flags:</a:t>
            </a:r>
            <a:endParaRPr lang="en-US" dirty="0"/>
          </a:p>
          <a:p>
            <a:pPr>
              <a:buFont typeface="Arial" panose="020B0604020202020204" pitchFamily="34" charset="0"/>
              <a:buChar char="•"/>
            </a:pPr>
            <a:r>
              <a:rPr lang="en-US" dirty="0"/>
              <a:t>Pop-up claiming to be from a legitimate company.</a:t>
            </a:r>
          </a:p>
          <a:p>
            <a:pPr>
              <a:buFont typeface="Arial" panose="020B0604020202020204" pitchFamily="34" charset="0"/>
              <a:buChar char="•"/>
            </a:pPr>
            <a:r>
              <a:rPr lang="en-US" dirty="0"/>
              <a:t>Request to call a number or pay for support.</a:t>
            </a:r>
          </a:p>
          <a:p>
            <a:pPr>
              <a:buFont typeface="Arial" panose="020B0604020202020204" pitchFamily="34" charset="0"/>
              <a:buChar char="•"/>
            </a:pPr>
            <a:r>
              <a:rPr lang="en-US" dirty="0"/>
              <a:t>Threats of data loss or immediate action required.</a:t>
            </a:r>
          </a:p>
        </p:txBody>
      </p:sp>
    </p:spTree>
    <p:extLst>
      <p:ext uri="{BB962C8B-B14F-4D97-AF65-F5344CB8AC3E}">
        <p14:creationId xmlns:p14="http://schemas.microsoft.com/office/powerpoint/2010/main" val="19867929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8F1EC-B9C3-07EB-36BF-C2B5637D59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C5D59C-2CD7-82D0-2FBC-9D334EBDC2D1}"/>
              </a:ext>
            </a:extLst>
          </p:cNvPr>
          <p:cNvSpPr>
            <a:spLocks noGrp="1"/>
          </p:cNvSpPr>
          <p:nvPr>
            <p:ph type="title"/>
          </p:nvPr>
        </p:nvSpPr>
        <p:spPr>
          <a:xfrm>
            <a:off x="787651" y="764373"/>
            <a:ext cx="7761989" cy="1293028"/>
          </a:xfrm>
        </p:spPr>
        <p:txBody>
          <a:bodyPr>
            <a:normAutofit/>
          </a:bodyPr>
          <a:lstStyle/>
          <a:p>
            <a:r>
              <a:rPr lang="en-US" b="1" dirty="0"/>
              <a:t>Tech Support Scam Pop-Up Example</a:t>
            </a:r>
          </a:p>
        </p:txBody>
      </p:sp>
      <p:pic>
        <p:nvPicPr>
          <p:cNvPr id="5" name="Picture 4">
            <a:extLst>
              <a:ext uri="{FF2B5EF4-FFF2-40B4-BE49-F238E27FC236}">
                <a16:creationId xmlns:a16="http://schemas.microsoft.com/office/drawing/2014/main" id="{9C480FB5-32B1-C4D8-E478-B02367997672}"/>
              </a:ext>
            </a:extLst>
          </p:cNvPr>
          <p:cNvPicPr>
            <a:picLocks noChangeAspect="1"/>
          </p:cNvPicPr>
          <p:nvPr/>
        </p:nvPicPr>
        <p:blipFill>
          <a:blip r:embed="rId2"/>
          <a:stretch>
            <a:fillRect/>
          </a:stretch>
        </p:blipFill>
        <p:spPr>
          <a:xfrm>
            <a:off x="1367072" y="2182518"/>
            <a:ext cx="6216393" cy="4315380"/>
          </a:xfrm>
          <a:prstGeom prst="rect">
            <a:avLst/>
          </a:prstGeom>
        </p:spPr>
      </p:pic>
    </p:spTree>
    <p:extLst>
      <p:ext uri="{BB962C8B-B14F-4D97-AF65-F5344CB8AC3E}">
        <p14:creationId xmlns:p14="http://schemas.microsoft.com/office/powerpoint/2010/main" val="16634895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29CAB-0305-EA3B-706B-C6B89AC07F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9ABF9F-695F-5A09-9EF2-15A860F3AD8D}"/>
              </a:ext>
            </a:extLst>
          </p:cNvPr>
          <p:cNvSpPr>
            <a:spLocks noGrp="1"/>
          </p:cNvSpPr>
          <p:nvPr>
            <p:ph type="title"/>
          </p:nvPr>
        </p:nvSpPr>
        <p:spPr>
          <a:xfrm>
            <a:off x="787651" y="764373"/>
            <a:ext cx="7761989" cy="1293028"/>
          </a:xfrm>
        </p:spPr>
        <p:txBody>
          <a:bodyPr>
            <a:normAutofit/>
          </a:bodyPr>
          <a:lstStyle/>
          <a:p>
            <a:r>
              <a:rPr lang="en-US" b="1" dirty="0"/>
              <a:t>Lottery Scam Email Example</a:t>
            </a:r>
          </a:p>
        </p:txBody>
      </p:sp>
      <p:sp>
        <p:nvSpPr>
          <p:cNvPr id="3" name="TextBox 2">
            <a:extLst>
              <a:ext uri="{FF2B5EF4-FFF2-40B4-BE49-F238E27FC236}">
                <a16:creationId xmlns:a16="http://schemas.microsoft.com/office/drawing/2014/main" id="{9EC2146F-4F58-4261-597A-40A0D679A782}"/>
              </a:ext>
            </a:extLst>
          </p:cNvPr>
          <p:cNvSpPr txBox="1"/>
          <p:nvPr/>
        </p:nvSpPr>
        <p:spPr>
          <a:xfrm>
            <a:off x="679010" y="2057401"/>
            <a:ext cx="7315200" cy="3416320"/>
          </a:xfrm>
          <a:prstGeom prst="rect">
            <a:avLst/>
          </a:prstGeom>
          <a:noFill/>
        </p:spPr>
        <p:txBody>
          <a:bodyPr wrap="square" rtlCol="0">
            <a:spAutoFit/>
          </a:bodyPr>
          <a:lstStyle/>
          <a:p>
            <a:r>
              <a:rPr lang="en-US" b="1" dirty="0"/>
              <a:t>Subject:</a:t>
            </a:r>
            <a:r>
              <a:rPr lang="en-US" dirty="0"/>
              <a:t> "Congratulations! You’ve Won the International Lottery"</a:t>
            </a:r>
          </a:p>
          <a:p>
            <a:r>
              <a:rPr lang="en-US" b="1" dirty="0"/>
              <a:t>Body:</a:t>
            </a:r>
            <a:r>
              <a:rPr lang="en-US" dirty="0"/>
              <a:t> "Dear Winner,</a:t>
            </a:r>
          </a:p>
          <a:p>
            <a:r>
              <a:rPr lang="en-US" dirty="0"/>
              <a:t>Congratulations! Your email was randomly selected as the winner of $1,000,000 in the International Lottery. To claim your prize, please provide your full name, address, phone number, and banking details.</a:t>
            </a:r>
          </a:p>
          <a:p>
            <a:r>
              <a:rPr lang="en-US" dirty="0"/>
              <a:t>We look forward to hearing from you soon.</a:t>
            </a:r>
          </a:p>
          <a:p>
            <a:pPr>
              <a:buFont typeface="Arial" panose="020B0604020202020204" pitchFamily="34" charset="0"/>
              <a:buChar char="•"/>
            </a:pPr>
            <a:r>
              <a:rPr lang="en-US" dirty="0"/>
              <a:t>International Lottery Team"</a:t>
            </a:r>
          </a:p>
          <a:p>
            <a:endParaRPr lang="en-US" b="1" dirty="0"/>
          </a:p>
          <a:p>
            <a:r>
              <a:rPr lang="en-US" b="1" dirty="0"/>
              <a:t>Red Flags:</a:t>
            </a:r>
            <a:endParaRPr lang="en-US" dirty="0"/>
          </a:p>
          <a:p>
            <a:pPr>
              <a:buFont typeface="Arial" panose="020B0604020202020204" pitchFamily="34" charset="0"/>
              <a:buChar char="•"/>
            </a:pPr>
            <a:r>
              <a:rPr lang="en-US" dirty="0"/>
              <a:t>Unsolicited notification about winning a lottery you didn’t enter.</a:t>
            </a:r>
          </a:p>
          <a:p>
            <a:pPr>
              <a:buFont typeface="Arial" panose="020B0604020202020204" pitchFamily="34" charset="0"/>
              <a:buChar char="•"/>
            </a:pPr>
            <a:r>
              <a:rPr lang="en-US" dirty="0"/>
              <a:t>Request for personal and banking information.</a:t>
            </a:r>
          </a:p>
        </p:txBody>
      </p:sp>
    </p:spTree>
    <p:extLst>
      <p:ext uri="{BB962C8B-B14F-4D97-AF65-F5344CB8AC3E}">
        <p14:creationId xmlns:p14="http://schemas.microsoft.com/office/powerpoint/2010/main" val="13453781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F4E17-3692-D8C8-780C-A4EE72E0CB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4CDED0-EB18-424D-1099-25D359071F38}"/>
              </a:ext>
            </a:extLst>
          </p:cNvPr>
          <p:cNvSpPr>
            <a:spLocks noGrp="1"/>
          </p:cNvSpPr>
          <p:nvPr>
            <p:ph type="title"/>
          </p:nvPr>
        </p:nvSpPr>
        <p:spPr>
          <a:xfrm>
            <a:off x="787651" y="764373"/>
            <a:ext cx="7761989" cy="1293028"/>
          </a:xfrm>
        </p:spPr>
        <p:txBody>
          <a:bodyPr>
            <a:normAutofit/>
          </a:bodyPr>
          <a:lstStyle/>
          <a:p>
            <a:r>
              <a:rPr lang="en-US" b="1" dirty="0"/>
              <a:t>Fake Charity Call Example</a:t>
            </a:r>
          </a:p>
        </p:txBody>
      </p:sp>
      <p:sp>
        <p:nvSpPr>
          <p:cNvPr id="3" name="TextBox 2">
            <a:extLst>
              <a:ext uri="{FF2B5EF4-FFF2-40B4-BE49-F238E27FC236}">
                <a16:creationId xmlns:a16="http://schemas.microsoft.com/office/drawing/2014/main" id="{C7AD7F8F-0181-E91D-8F15-5CC4E24C6381}"/>
              </a:ext>
            </a:extLst>
          </p:cNvPr>
          <p:cNvSpPr txBox="1"/>
          <p:nvPr/>
        </p:nvSpPr>
        <p:spPr>
          <a:xfrm>
            <a:off x="679010" y="2057401"/>
            <a:ext cx="7315200" cy="2308324"/>
          </a:xfrm>
          <a:prstGeom prst="rect">
            <a:avLst/>
          </a:prstGeom>
          <a:noFill/>
        </p:spPr>
        <p:txBody>
          <a:bodyPr wrap="square" rtlCol="0">
            <a:spAutoFit/>
          </a:bodyPr>
          <a:lstStyle/>
          <a:p>
            <a:r>
              <a:rPr lang="en-US" b="1" dirty="0"/>
              <a:t>Caller Script:</a:t>
            </a:r>
            <a:r>
              <a:rPr lang="en-US" dirty="0"/>
              <a:t> "Hi, this is Sarah from Children’s Hope Foundation. We’re raising funds to help children affected by recent disasters. Can I count on you for a $100 donation today?"</a:t>
            </a:r>
          </a:p>
          <a:p>
            <a:endParaRPr lang="en-US" b="1" dirty="0"/>
          </a:p>
          <a:p>
            <a:r>
              <a:rPr lang="en-US" b="1" dirty="0"/>
              <a:t>Red Flags:</a:t>
            </a:r>
            <a:endParaRPr lang="en-US" dirty="0"/>
          </a:p>
          <a:p>
            <a:pPr>
              <a:buFont typeface="Arial" panose="020B0604020202020204" pitchFamily="34" charset="0"/>
              <a:buChar char="•"/>
            </a:pPr>
            <a:r>
              <a:rPr lang="en-US" dirty="0"/>
              <a:t>Pressure to donate immediately.</a:t>
            </a:r>
          </a:p>
          <a:p>
            <a:pPr>
              <a:buFont typeface="Arial" panose="020B0604020202020204" pitchFamily="34" charset="0"/>
              <a:buChar char="•"/>
            </a:pPr>
            <a:r>
              <a:rPr lang="en-US" dirty="0"/>
              <a:t>Vague or unfamiliar charity name.</a:t>
            </a:r>
          </a:p>
          <a:p>
            <a:pPr>
              <a:buFont typeface="Arial" panose="020B0604020202020204" pitchFamily="34" charset="0"/>
              <a:buChar char="•"/>
            </a:pPr>
            <a:r>
              <a:rPr lang="en-US" dirty="0"/>
              <a:t>Caller refuses to provide detailed information or verification.</a:t>
            </a:r>
          </a:p>
        </p:txBody>
      </p:sp>
    </p:spTree>
    <p:extLst>
      <p:ext uri="{BB962C8B-B14F-4D97-AF65-F5344CB8AC3E}">
        <p14:creationId xmlns:p14="http://schemas.microsoft.com/office/powerpoint/2010/main" val="14872033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15BD1-1A00-8597-994B-92E031030F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90108-1250-4397-4ECB-19BF71B28F43}"/>
              </a:ext>
            </a:extLst>
          </p:cNvPr>
          <p:cNvSpPr>
            <a:spLocks noGrp="1"/>
          </p:cNvSpPr>
          <p:nvPr>
            <p:ph type="title"/>
          </p:nvPr>
        </p:nvSpPr>
        <p:spPr>
          <a:xfrm>
            <a:off x="497941" y="764373"/>
            <a:ext cx="8211493" cy="1293028"/>
          </a:xfrm>
        </p:spPr>
        <p:txBody>
          <a:bodyPr>
            <a:normAutofit/>
          </a:bodyPr>
          <a:lstStyle/>
          <a:p>
            <a:r>
              <a:rPr lang="en-US" b="1" dirty="0"/>
              <a:t>VA Beach Sheriff’s Office</a:t>
            </a:r>
          </a:p>
        </p:txBody>
      </p:sp>
      <p:sp>
        <p:nvSpPr>
          <p:cNvPr id="3" name="TextBox 2">
            <a:extLst>
              <a:ext uri="{FF2B5EF4-FFF2-40B4-BE49-F238E27FC236}">
                <a16:creationId xmlns:a16="http://schemas.microsoft.com/office/drawing/2014/main" id="{BD3437B2-A80E-BC62-4112-EA4B781620A5}"/>
              </a:ext>
            </a:extLst>
          </p:cNvPr>
          <p:cNvSpPr txBox="1"/>
          <p:nvPr/>
        </p:nvSpPr>
        <p:spPr>
          <a:xfrm>
            <a:off x="679009" y="2057401"/>
            <a:ext cx="7903675" cy="3447098"/>
          </a:xfrm>
          <a:prstGeom prst="rect">
            <a:avLst/>
          </a:prstGeom>
          <a:noFill/>
        </p:spPr>
        <p:txBody>
          <a:bodyPr wrap="square" rtlCol="0">
            <a:spAutoFit/>
          </a:bodyPr>
          <a:lstStyle/>
          <a:p>
            <a:r>
              <a:rPr lang="en-US" b="1" dirty="0"/>
              <a:t>SCAM ALERT</a:t>
            </a:r>
            <a:r>
              <a:rPr lang="en-US" dirty="0"/>
              <a:t>: </a:t>
            </a:r>
          </a:p>
          <a:p>
            <a:endParaRPr lang="en-US" sz="2000" dirty="0"/>
          </a:p>
          <a:p>
            <a:r>
              <a:rPr lang="en-US" sz="2000" dirty="0"/>
              <a:t>A common scam right now involves a scammer approaching a victim to ask for monetary assistance. Usually, they will tell the victim that they can’t access their own bank account and only need a very small amount of money for something – gas, staple groceries, etc. </a:t>
            </a:r>
          </a:p>
          <a:p>
            <a:endParaRPr lang="en-US" sz="2000" dirty="0"/>
          </a:p>
          <a:p>
            <a:r>
              <a:rPr lang="en-US" sz="2000" dirty="0"/>
              <a:t>They will ask the victim to log into their bank account and then have the victim will hand their phone over to the scammer to make the money transfer. </a:t>
            </a:r>
            <a:endParaRPr lang="en-US" sz="1600" dirty="0"/>
          </a:p>
        </p:txBody>
      </p:sp>
    </p:spTree>
    <p:extLst>
      <p:ext uri="{BB962C8B-B14F-4D97-AF65-F5344CB8AC3E}">
        <p14:creationId xmlns:p14="http://schemas.microsoft.com/office/powerpoint/2010/main" val="36530762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9FD3C-6EE2-6181-B304-740C2742C9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BD7732-E24B-B2C4-2FDA-A56D2BB6D063}"/>
              </a:ext>
            </a:extLst>
          </p:cNvPr>
          <p:cNvSpPr>
            <a:spLocks noGrp="1"/>
          </p:cNvSpPr>
          <p:nvPr>
            <p:ph type="title"/>
          </p:nvPr>
        </p:nvSpPr>
        <p:spPr>
          <a:xfrm>
            <a:off x="497941" y="764373"/>
            <a:ext cx="8211493" cy="1293028"/>
          </a:xfrm>
        </p:spPr>
        <p:txBody>
          <a:bodyPr>
            <a:normAutofit/>
          </a:bodyPr>
          <a:lstStyle/>
          <a:p>
            <a:r>
              <a:rPr lang="en-US" b="1" dirty="0"/>
              <a:t>VA Beach Sheriff’s Office</a:t>
            </a:r>
          </a:p>
        </p:txBody>
      </p:sp>
      <p:sp>
        <p:nvSpPr>
          <p:cNvPr id="3" name="TextBox 2">
            <a:extLst>
              <a:ext uri="{FF2B5EF4-FFF2-40B4-BE49-F238E27FC236}">
                <a16:creationId xmlns:a16="http://schemas.microsoft.com/office/drawing/2014/main" id="{EAC46521-D1EE-1D27-9336-5793FC56E9AE}"/>
              </a:ext>
            </a:extLst>
          </p:cNvPr>
          <p:cNvSpPr txBox="1"/>
          <p:nvPr/>
        </p:nvSpPr>
        <p:spPr>
          <a:xfrm>
            <a:off x="679009" y="2057401"/>
            <a:ext cx="7903675" cy="3231654"/>
          </a:xfrm>
          <a:prstGeom prst="rect">
            <a:avLst/>
          </a:prstGeom>
          <a:noFill/>
        </p:spPr>
        <p:txBody>
          <a:bodyPr wrap="square" rtlCol="0">
            <a:spAutoFit/>
          </a:bodyPr>
          <a:lstStyle/>
          <a:p>
            <a:r>
              <a:rPr lang="en-US" sz="2000" dirty="0"/>
              <a:t>The scammer transfers a minimal amount to a bogus account AND transfers additional money into a different account. The scammer will then show the victim the first transfer (the victim thinks it’s legit), not realizing they’ve been scammed.</a:t>
            </a:r>
          </a:p>
          <a:p>
            <a:endParaRPr lang="en-US" sz="2000" dirty="0"/>
          </a:p>
          <a:p>
            <a:r>
              <a:rPr lang="en-US" sz="2000" dirty="0"/>
              <a:t>Don’t fall for this scam! If you want to help those in need, donate through a reputable charity. </a:t>
            </a:r>
          </a:p>
          <a:p>
            <a:endParaRPr lang="en-US" sz="2000" dirty="0"/>
          </a:p>
          <a:p>
            <a:r>
              <a:rPr lang="en-US" sz="2000" dirty="0"/>
              <a:t>For more information on scams and how to protect yourself, visit </a:t>
            </a:r>
            <a:r>
              <a:rPr lang="en-US" sz="2000" dirty="0">
                <a:solidFill>
                  <a:schemeClr val="accent6"/>
                </a:solidFill>
                <a:hlinkClick r:id="rId2">
                  <a:extLst>
                    <a:ext uri="{A12FA001-AC4F-418D-AE19-62706E023703}">
                      <ahyp:hlinkClr xmlns:ahyp="http://schemas.microsoft.com/office/drawing/2018/hyperlinkcolor" val="tx"/>
                    </a:ext>
                  </a:extLst>
                </a:hlinkClick>
              </a:rPr>
              <a:t>https://vbso.net/consumer-protection-unit</a:t>
            </a:r>
            <a:r>
              <a:rPr lang="en-US" sz="2000" dirty="0"/>
              <a:t> . </a:t>
            </a:r>
          </a:p>
        </p:txBody>
      </p:sp>
    </p:spTree>
    <p:extLst>
      <p:ext uri="{BB962C8B-B14F-4D97-AF65-F5344CB8AC3E}">
        <p14:creationId xmlns:p14="http://schemas.microsoft.com/office/powerpoint/2010/main" val="291520263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B3120-780A-9376-7212-AF37B5D461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254F6-C111-C0D8-3FF8-D0047C9872D2}"/>
              </a:ext>
            </a:extLst>
          </p:cNvPr>
          <p:cNvSpPr>
            <a:spLocks noGrp="1"/>
          </p:cNvSpPr>
          <p:nvPr>
            <p:ph type="title"/>
          </p:nvPr>
        </p:nvSpPr>
        <p:spPr>
          <a:xfrm>
            <a:off x="497941" y="764373"/>
            <a:ext cx="8211493" cy="1293028"/>
          </a:xfrm>
        </p:spPr>
        <p:txBody>
          <a:bodyPr>
            <a:normAutofit/>
          </a:bodyPr>
          <a:lstStyle/>
          <a:p>
            <a:r>
              <a:rPr lang="en-US" b="1" dirty="0"/>
              <a:t>VA Beach Sheriff’s Office</a:t>
            </a:r>
          </a:p>
        </p:txBody>
      </p:sp>
      <p:sp>
        <p:nvSpPr>
          <p:cNvPr id="3" name="TextBox 2">
            <a:extLst>
              <a:ext uri="{FF2B5EF4-FFF2-40B4-BE49-F238E27FC236}">
                <a16:creationId xmlns:a16="http://schemas.microsoft.com/office/drawing/2014/main" id="{EFDB8276-EAAC-EFD6-7982-03572EB7A9B3}"/>
              </a:ext>
            </a:extLst>
          </p:cNvPr>
          <p:cNvSpPr txBox="1"/>
          <p:nvPr/>
        </p:nvSpPr>
        <p:spPr>
          <a:xfrm>
            <a:off x="679009" y="2057401"/>
            <a:ext cx="7903675" cy="3416320"/>
          </a:xfrm>
          <a:prstGeom prst="rect">
            <a:avLst/>
          </a:prstGeom>
          <a:noFill/>
        </p:spPr>
        <p:txBody>
          <a:bodyPr wrap="square" rtlCol="0">
            <a:spAutoFit/>
          </a:bodyPr>
          <a:lstStyle/>
          <a:p>
            <a:r>
              <a:rPr lang="en-US" dirty="0"/>
              <a:t>Scam Alert❗️ Scammers are calling people whose loved one has been recently convicted of a crime and falsely representing the Virginia Beach Sheriff's Office by saying the family can pay a certain amount of money (in the hundreds) for an ankle monitor so the loved one can serve time outside of the jail at home. </a:t>
            </a:r>
          </a:p>
          <a:p>
            <a:endParaRPr lang="en-US" dirty="0"/>
          </a:p>
          <a:p>
            <a:r>
              <a:rPr lang="en-US" dirty="0"/>
              <a:t>This is a SCAM! The VBSO will never ask you for money over the phone OR offer a conviction deal over the phone. We do not handle that aspect of the court system. </a:t>
            </a:r>
          </a:p>
          <a:p>
            <a:endParaRPr lang="en-US" dirty="0"/>
          </a:p>
          <a:p>
            <a:r>
              <a:rPr lang="en-US" dirty="0"/>
              <a:t>Hang up and let our Consumer Protection Unit know at 757-385-7922 or </a:t>
            </a:r>
            <a:r>
              <a:rPr lang="en-US" dirty="0">
                <a:solidFill>
                  <a:schemeClr val="accent6"/>
                </a:solidFill>
                <a:hlinkClick r:id="rId2">
                  <a:extLst>
                    <a:ext uri="{A12FA001-AC4F-418D-AE19-62706E023703}">
                      <ahyp:hlinkClr xmlns:ahyp="http://schemas.microsoft.com/office/drawing/2018/hyperlinkcolor" val="tx"/>
                    </a:ext>
                  </a:extLst>
                </a:hlinkClick>
              </a:rPr>
              <a:t>https://vbso.net/consumer-protection-unit</a:t>
            </a:r>
            <a:r>
              <a:rPr lang="en-US" dirty="0">
                <a:solidFill>
                  <a:schemeClr val="accent6"/>
                </a:solidFill>
              </a:rPr>
              <a:t> </a:t>
            </a:r>
            <a:r>
              <a:rPr lang="en-US" dirty="0"/>
              <a:t>.</a:t>
            </a:r>
          </a:p>
        </p:txBody>
      </p:sp>
    </p:spTree>
    <p:extLst>
      <p:ext uri="{BB962C8B-B14F-4D97-AF65-F5344CB8AC3E}">
        <p14:creationId xmlns:p14="http://schemas.microsoft.com/office/powerpoint/2010/main" val="21449046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FD650-75CB-C925-7EED-F7F7A8CD68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9CA0F8-87CC-1F04-0C7F-17613202F420}"/>
              </a:ext>
            </a:extLst>
          </p:cNvPr>
          <p:cNvSpPr>
            <a:spLocks noGrp="1"/>
          </p:cNvSpPr>
          <p:nvPr>
            <p:ph type="title"/>
          </p:nvPr>
        </p:nvSpPr>
        <p:spPr>
          <a:xfrm>
            <a:off x="497941" y="764373"/>
            <a:ext cx="8211493" cy="1293028"/>
          </a:xfrm>
        </p:spPr>
        <p:txBody>
          <a:bodyPr>
            <a:normAutofit/>
          </a:bodyPr>
          <a:lstStyle/>
          <a:p>
            <a:r>
              <a:rPr lang="en-US" b="1" dirty="0"/>
              <a:t>VA Beach Police Citizens advisory Committee (CAC)</a:t>
            </a:r>
          </a:p>
        </p:txBody>
      </p:sp>
      <p:sp>
        <p:nvSpPr>
          <p:cNvPr id="5" name="Rectangle 3">
            <a:extLst>
              <a:ext uri="{FF2B5EF4-FFF2-40B4-BE49-F238E27FC236}">
                <a16:creationId xmlns:a16="http://schemas.microsoft.com/office/drawing/2014/main" id="{1F8E95EB-1390-F41D-7CA6-BE73120F62E1}"/>
              </a:ext>
            </a:extLst>
          </p:cNvPr>
          <p:cNvSpPr>
            <a:spLocks noChangeArrowheads="1"/>
          </p:cNvSpPr>
          <p:nvPr/>
        </p:nvSpPr>
        <p:spPr bwMode="auto">
          <a:xfrm>
            <a:off x="497940" y="2266041"/>
            <a:ext cx="8211493"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Aptos" panose="020B0004020202020204" pitchFamily="34" charset="0"/>
              </a:rPr>
              <a:t>All,</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Aptos" panose="020B0004020202020204" pitchFamily="34" charset="0"/>
              </a:rPr>
              <a:t>I just received a notice of an email hacking that I suspect came from this account.  I have changed my password and enabled 2-factor verification.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Aptos" panose="020B0004020202020204" pitchFamily="34" charset="0"/>
              </a:rPr>
              <a:t>Please beware.  Only money I have sought was back in November and that was for donations to CAC General Fund- not gift cards or donations in kind.</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Aptos" panose="020B0004020202020204" pitchFamily="34" charset="0"/>
              </a:rPr>
              <a:t>If you get any suspected emails from me, please capture the originating email address by hovering over the sender's name and letting me know.</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Aptos" panose="020B0004020202020204" pitchFamily="34" charset="0"/>
              </a:rPr>
              <a:t>Thank you and I apologize for not practicing what I preach.    </a:t>
            </a:r>
            <a:r>
              <a:rPr kumimoji="0" lang="en-US" altLang="en-US" sz="9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Aptos" panose="020B0004020202020204" pitchFamily="34" charset="0"/>
              </a:rPr>
              <a:t>     </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Aptos" panose="020B0004020202020204" pitchFamily="34" charset="0"/>
              </a:rPr>
              <a:t>Regards,</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Helvetica" panose="020B0604020202020204" pitchFamily="34" charset="0"/>
                <a:ea typeface="Times New Roman" panose="02020603050405020304" pitchFamily="18" charset="0"/>
                <a:cs typeface="Aptos" panose="020B0004020202020204" pitchFamily="34" charset="0"/>
              </a:rPr>
              <a:t>M. C. "Connie" Agresti</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8" name="Picture 4" descr="Emoji">
            <a:extLst>
              <a:ext uri="{FF2B5EF4-FFF2-40B4-BE49-F238E27FC236}">
                <a16:creationId xmlns:a16="http://schemas.microsoft.com/office/drawing/2014/main" id="{3E329D16-B0CD-5492-8510-0D3C846874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4900" y="136525"/>
            <a:ext cx="1524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5481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71700" y="764373"/>
            <a:ext cx="6457950" cy="1293028"/>
          </a:xfrm>
        </p:spPr>
        <p:txBody>
          <a:bodyPr>
            <a:normAutofit/>
          </a:bodyPr>
          <a:lstStyle/>
          <a:p>
            <a:r>
              <a:rPr lang="en-US" dirty="0"/>
              <a:t>Keeping Your Digital Life Safe</a:t>
            </a:r>
          </a:p>
        </p:txBody>
      </p:sp>
      <p:graphicFrame>
        <p:nvGraphicFramePr>
          <p:cNvPr id="5" name="Content Placeholder 2">
            <a:extLst>
              <a:ext uri="{FF2B5EF4-FFF2-40B4-BE49-F238E27FC236}">
                <a16:creationId xmlns:a16="http://schemas.microsoft.com/office/drawing/2014/main" id="{7272703F-04F8-1E11-1AD0-BA81FC6ECC35}"/>
              </a:ext>
            </a:extLst>
          </p:cNvPr>
          <p:cNvGraphicFramePr>
            <a:graphicFrameLocks noGrp="1"/>
          </p:cNvGraphicFramePr>
          <p:nvPr>
            <p:ph idx="1"/>
            <p:extLst>
              <p:ext uri="{D42A27DB-BD31-4B8C-83A1-F6EECF244321}">
                <p14:modId xmlns:p14="http://schemas.microsoft.com/office/powerpoint/2010/main" val="1216503729"/>
              </p:ext>
            </p:extLst>
          </p:nvPr>
        </p:nvGraphicFramePr>
        <p:xfrm>
          <a:off x="514350" y="2441051"/>
          <a:ext cx="8115300" cy="3530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71700" y="764373"/>
            <a:ext cx="6457950" cy="1293028"/>
          </a:xfrm>
        </p:spPr>
        <p:txBody>
          <a:bodyPr>
            <a:normAutofit/>
          </a:bodyPr>
          <a:lstStyle/>
          <a:p>
            <a:r>
              <a:rPr lang="en-US" dirty="0"/>
              <a:t>Safeguard Your Data</a:t>
            </a:r>
          </a:p>
        </p:txBody>
      </p:sp>
      <p:graphicFrame>
        <p:nvGraphicFramePr>
          <p:cNvPr id="17" name="Content Placeholder 2">
            <a:extLst>
              <a:ext uri="{FF2B5EF4-FFF2-40B4-BE49-F238E27FC236}">
                <a16:creationId xmlns:a16="http://schemas.microsoft.com/office/drawing/2014/main" id="{139D6DEF-AFF4-DABF-C04F-F473EE46FBDA}"/>
              </a:ext>
            </a:extLst>
          </p:cNvPr>
          <p:cNvGraphicFramePr>
            <a:graphicFrameLocks noGrp="1"/>
          </p:cNvGraphicFramePr>
          <p:nvPr>
            <p:ph idx="1"/>
            <p:extLst>
              <p:ext uri="{D42A27DB-BD31-4B8C-83A1-F6EECF244321}">
                <p14:modId xmlns:p14="http://schemas.microsoft.com/office/powerpoint/2010/main" val="961587654"/>
              </p:ext>
            </p:extLst>
          </p:nvPr>
        </p:nvGraphicFramePr>
        <p:xfrm>
          <a:off x="514350" y="2441051"/>
          <a:ext cx="8115300" cy="3530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AEB59-4773-C810-FACD-766BCD72EDDF}"/>
              </a:ext>
            </a:extLst>
          </p:cNvPr>
          <p:cNvSpPr>
            <a:spLocks noGrp="1"/>
          </p:cNvSpPr>
          <p:nvPr>
            <p:ph type="title"/>
          </p:nvPr>
        </p:nvSpPr>
        <p:spPr/>
        <p:txBody>
          <a:bodyPr/>
          <a:lstStyle/>
          <a:p>
            <a:r>
              <a:rPr lang="en-US" dirty="0"/>
              <a:t>Safeguard Your Data</a:t>
            </a:r>
          </a:p>
        </p:txBody>
      </p:sp>
      <p:sp>
        <p:nvSpPr>
          <p:cNvPr id="3" name="Content Placeholder 2">
            <a:extLst>
              <a:ext uri="{FF2B5EF4-FFF2-40B4-BE49-F238E27FC236}">
                <a16:creationId xmlns:a16="http://schemas.microsoft.com/office/drawing/2014/main" id="{072CDA62-4472-B68D-F7E4-2CC0C714ECBA}"/>
              </a:ext>
            </a:extLst>
          </p:cNvPr>
          <p:cNvSpPr>
            <a:spLocks noGrp="1"/>
          </p:cNvSpPr>
          <p:nvPr>
            <p:ph idx="1"/>
          </p:nvPr>
        </p:nvSpPr>
        <p:spPr>
          <a:xfrm>
            <a:off x="594360" y="2057401"/>
            <a:ext cx="7955280" cy="4206239"/>
          </a:xfrm>
        </p:spPr>
        <p:txBody>
          <a:bodyPr>
            <a:normAutofit fontScale="92500" lnSpcReduction="10000"/>
          </a:bodyPr>
          <a:lstStyle/>
          <a:p>
            <a:pPr marL="0" indent="0">
              <a:lnSpc>
                <a:spcPct val="120000"/>
              </a:lnSpc>
              <a:spcBef>
                <a:spcPts val="0"/>
              </a:spcBef>
              <a:buNone/>
            </a:pPr>
            <a:r>
              <a:rPr lang="en-US" sz="2100" dirty="0"/>
              <a:t>If you use social media, remember </a:t>
            </a:r>
            <a:r>
              <a:rPr lang="en-US" sz="2100" b="1" u="sng" dirty="0"/>
              <a:t>not to answer</a:t>
            </a:r>
            <a:r>
              <a:rPr lang="en-US" sz="2100" b="1" dirty="0"/>
              <a:t> </a:t>
            </a:r>
            <a:r>
              <a:rPr lang="en-US" sz="2100" dirty="0"/>
              <a:t>“friendly" inquiries or play online games that ask questions such as:</a:t>
            </a:r>
          </a:p>
          <a:p>
            <a:pPr marL="0" indent="0">
              <a:lnSpc>
                <a:spcPct val="120000"/>
              </a:lnSpc>
              <a:spcBef>
                <a:spcPts val="0"/>
              </a:spcBef>
              <a:buNone/>
            </a:pPr>
            <a:endParaRPr lang="en-US" sz="2100" dirty="0"/>
          </a:p>
          <a:p>
            <a:pPr>
              <a:lnSpc>
                <a:spcPct val="120000"/>
              </a:lnSpc>
              <a:spcBef>
                <a:spcPts val="0"/>
              </a:spcBef>
            </a:pPr>
            <a:r>
              <a:rPr lang="en-US" sz="2100" dirty="0"/>
              <a:t>what town did you grow up in</a:t>
            </a:r>
          </a:p>
          <a:p>
            <a:pPr>
              <a:lnSpc>
                <a:spcPct val="120000"/>
              </a:lnSpc>
              <a:spcBef>
                <a:spcPts val="0"/>
              </a:spcBef>
            </a:pPr>
            <a:r>
              <a:rPr lang="en-US" sz="2100" dirty="0"/>
              <a:t>what was the make of your first car</a:t>
            </a:r>
          </a:p>
          <a:p>
            <a:pPr>
              <a:lnSpc>
                <a:spcPct val="120000"/>
              </a:lnSpc>
              <a:spcBef>
                <a:spcPts val="0"/>
              </a:spcBef>
            </a:pPr>
            <a:r>
              <a:rPr lang="en-US" sz="2100" dirty="0"/>
              <a:t>who was your 1st-grade teacher</a:t>
            </a:r>
          </a:p>
          <a:p>
            <a:pPr>
              <a:lnSpc>
                <a:spcPct val="120000"/>
              </a:lnSpc>
              <a:spcBef>
                <a:spcPts val="0"/>
              </a:spcBef>
            </a:pPr>
            <a:r>
              <a:rPr lang="en-US" sz="2100" dirty="0"/>
              <a:t>what was your favorite subject in school</a:t>
            </a:r>
          </a:p>
          <a:p>
            <a:pPr>
              <a:lnSpc>
                <a:spcPct val="120000"/>
              </a:lnSpc>
              <a:spcBef>
                <a:spcPts val="0"/>
              </a:spcBef>
            </a:pPr>
            <a:r>
              <a:rPr lang="en-US" sz="2100" dirty="0"/>
              <a:t>who was your favorite childhood friend</a:t>
            </a:r>
          </a:p>
          <a:p>
            <a:pPr>
              <a:lnSpc>
                <a:spcPct val="120000"/>
              </a:lnSpc>
              <a:spcBef>
                <a:spcPts val="0"/>
              </a:spcBef>
            </a:pPr>
            <a:r>
              <a:rPr lang="en-US" sz="2100" dirty="0"/>
              <a:t>what type of animal was your first pet</a:t>
            </a:r>
          </a:p>
          <a:p>
            <a:pPr>
              <a:lnSpc>
                <a:spcPct val="120000"/>
              </a:lnSpc>
              <a:spcBef>
                <a:spcPts val="0"/>
              </a:spcBef>
            </a:pPr>
            <a:r>
              <a:rPr lang="en-US" sz="2100" dirty="0"/>
              <a:t>what was the first concert you attended</a:t>
            </a:r>
          </a:p>
          <a:p>
            <a:pPr>
              <a:lnSpc>
                <a:spcPct val="120000"/>
              </a:lnSpc>
              <a:spcBef>
                <a:spcPts val="0"/>
              </a:spcBef>
            </a:pPr>
            <a:r>
              <a:rPr lang="en-US" sz="2100" dirty="0"/>
              <a:t>what school did you attend in the 6th grade</a:t>
            </a:r>
          </a:p>
          <a:p>
            <a:pPr>
              <a:lnSpc>
                <a:spcPct val="120000"/>
              </a:lnSpc>
              <a:spcBef>
                <a:spcPts val="0"/>
              </a:spcBef>
            </a:pPr>
            <a:r>
              <a:rPr lang="en-US" sz="1900" dirty="0"/>
              <a:t>and so on and so forth</a:t>
            </a:r>
          </a:p>
        </p:txBody>
      </p:sp>
    </p:spTree>
    <p:extLst>
      <p:ext uri="{BB962C8B-B14F-4D97-AF65-F5344CB8AC3E}">
        <p14:creationId xmlns:p14="http://schemas.microsoft.com/office/powerpoint/2010/main" val="32168139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B821-F5CB-9337-18C5-4C83632A77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5C3869-3D81-CD8D-B3E7-5E75B5F494CD}"/>
              </a:ext>
            </a:extLst>
          </p:cNvPr>
          <p:cNvSpPr>
            <a:spLocks noGrp="1"/>
          </p:cNvSpPr>
          <p:nvPr>
            <p:ph type="title"/>
          </p:nvPr>
        </p:nvSpPr>
        <p:spPr/>
        <p:txBody>
          <a:bodyPr/>
          <a:lstStyle/>
          <a:p>
            <a:r>
              <a:rPr lang="en-US" dirty="0"/>
              <a:t>Safeguard Your Data</a:t>
            </a:r>
          </a:p>
        </p:txBody>
      </p:sp>
      <p:sp>
        <p:nvSpPr>
          <p:cNvPr id="3" name="Content Placeholder 2">
            <a:extLst>
              <a:ext uri="{FF2B5EF4-FFF2-40B4-BE49-F238E27FC236}">
                <a16:creationId xmlns:a16="http://schemas.microsoft.com/office/drawing/2014/main" id="{79DA1EA5-71D6-A004-F95F-9F2EBD41B134}"/>
              </a:ext>
            </a:extLst>
          </p:cNvPr>
          <p:cNvSpPr>
            <a:spLocks noGrp="1"/>
          </p:cNvSpPr>
          <p:nvPr>
            <p:ph idx="1"/>
          </p:nvPr>
        </p:nvSpPr>
        <p:spPr>
          <a:xfrm>
            <a:off x="594360" y="2057401"/>
            <a:ext cx="7955280" cy="4206239"/>
          </a:xfrm>
        </p:spPr>
        <p:txBody>
          <a:bodyPr>
            <a:normAutofit fontScale="92500" lnSpcReduction="10000"/>
          </a:bodyPr>
          <a:lstStyle/>
          <a:p>
            <a:pPr marL="0" indent="0">
              <a:lnSpc>
                <a:spcPct val="120000"/>
              </a:lnSpc>
              <a:spcBef>
                <a:spcPts val="0"/>
              </a:spcBef>
              <a:buNone/>
            </a:pPr>
            <a:endParaRPr lang="en-US" sz="2100" dirty="0"/>
          </a:p>
          <a:p>
            <a:pPr marL="0" indent="0" algn="ctr">
              <a:lnSpc>
                <a:spcPct val="120000"/>
              </a:lnSpc>
              <a:spcBef>
                <a:spcPts val="0"/>
              </a:spcBef>
              <a:buNone/>
            </a:pPr>
            <a:r>
              <a:rPr lang="en-US" sz="3500" b="1" dirty="0"/>
              <a:t>These are all security questions!</a:t>
            </a:r>
          </a:p>
          <a:p>
            <a:pPr marL="0" indent="0" algn="just">
              <a:lnSpc>
                <a:spcPct val="120000"/>
              </a:lnSpc>
              <a:spcBef>
                <a:spcPts val="0"/>
              </a:spcBef>
              <a:buNone/>
            </a:pPr>
            <a:endParaRPr lang="en-US" sz="2600" dirty="0"/>
          </a:p>
          <a:p>
            <a:pPr marL="0" indent="0" algn="just">
              <a:lnSpc>
                <a:spcPct val="120000"/>
              </a:lnSpc>
              <a:spcBef>
                <a:spcPts val="0"/>
              </a:spcBef>
              <a:buNone/>
            </a:pPr>
            <a:r>
              <a:rPr lang="en-US" sz="2600" dirty="0"/>
              <a:t>The answers to which can enable someone to compromise your account.  Remember as well, when you set-up the answers to these questions on legitimate websites, your answers need not be accurate or truthful.  All that matters is that you remember what you write for an answer - just don't make it too common or easy to guess.</a:t>
            </a:r>
          </a:p>
          <a:p>
            <a:endParaRPr lang="en-US" dirty="0"/>
          </a:p>
        </p:txBody>
      </p:sp>
    </p:spTree>
    <p:extLst>
      <p:ext uri="{BB962C8B-B14F-4D97-AF65-F5344CB8AC3E}">
        <p14:creationId xmlns:p14="http://schemas.microsoft.com/office/powerpoint/2010/main" val="13712247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175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anim calcmode="lin" valueType="num">
                                      <p:cBhvr>
                                        <p:cTn id="8"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175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500"/>
                                        <p:tgtEl>
                                          <p:spTgt spid="3">
                                            <p:txEl>
                                              <p:pRg st="3" end="3"/>
                                            </p:txEl>
                                          </p:spTgt>
                                        </p:tgtEl>
                                      </p:cBhvr>
                                    </p:animEffect>
                                    <p:anim calcmode="lin" valueType="num">
                                      <p:cBhvr>
                                        <p:cTn id="15"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679FB-781E-78A4-C5DA-4BB2786815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1FBC17-379C-57EC-74AD-6A944B84B12A}"/>
              </a:ext>
            </a:extLst>
          </p:cNvPr>
          <p:cNvSpPr>
            <a:spLocks noGrp="1"/>
          </p:cNvSpPr>
          <p:nvPr>
            <p:ph type="title"/>
          </p:nvPr>
        </p:nvSpPr>
        <p:spPr/>
        <p:txBody>
          <a:bodyPr/>
          <a:lstStyle/>
          <a:p>
            <a:r>
              <a:rPr lang="en-US" dirty="0"/>
              <a:t>Safeguard Your Data</a:t>
            </a:r>
          </a:p>
        </p:txBody>
      </p:sp>
      <p:sp>
        <p:nvSpPr>
          <p:cNvPr id="3" name="Content Placeholder 2">
            <a:extLst>
              <a:ext uri="{FF2B5EF4-FFF2-40B4-BE49-F238E27FC236}">
                <a16:creationId xmlns:a16="http://schemas.microsoft.com/office/drawing/2014/main" id="{0B1740E8-5D2F-0440-592E-9CAC4C0661E6}"/>
              </a:ext>
            </a:extLst>
          </p:cNvPr>
          <p:cNvSpPr>
            <a:spLocks noGrp="1"/>
          </p:cNvSpPr>
          <p:nvPr>
            <p:ph idx="1"/>
          </p:nvPr>
        </p:nvSpPr>
        <p:spPr>
          <a:xfrm>
            <a:off x="594360" y="2057401"/>
            <a:ext cx="7955280" cy="4206239"/>
          </a:xfrm>
        </p:spPr>
        <p:txBody>
          <a:bodyPr>
            <a:normAutofit fontScale="62500" lnSpcReduction="20000"/>
          </a:bodyPr>
          <a:lstStyle/>
          <a:p>
            <a:pPr marL="0" indent="0">
              <a:lnSpc>
                <a:spcPct val="120000"/>
              </a:lnSpc>
              <a:spcBef>
                <a:spcPts val="0"/>
              </a:spcBef>
              <a:buNone/>
            </a:pPr>
            <a:endParaRPr lang="en-US" sz="2100" dirty="0"/>
          </a:p>
          <a:p>
            <a:pPr marL="0" indent="0" algn="just">
              <a:lnSpc>
                <a:spcPct val="120000"/>
              </a:lnSpc>
              <a:spcBef>
                <a:spcPts val="0"/>
              </a:spcBef>
              <a:buNone/>
            </a:pPr>
            <a:r>
              <a:rPr lang="en-US" sz="2600" dirty="0"/>
              <a:t>What can I do to protect myself?</a:t>
            </a:r>
          </a:p>
          <a:p>
            <a:r>
              <a:rPr lang="en-US" b="1" dirty="0"/>
              <a:t>1. Use Strong, Unique Passwords</a:t>
            </a:r>
          </a:p>
          <a:p>
            <a:pPr>
              <a:buFont typeface="Arial" panose="020B0604020202020204" pitchFamily="34" charset="0"/>
              <a:buChar char="•"/>
            </a:pPr>
            <a:r>
              <a:rPr lang="en-US" dirty="0"/>
              <a:t>Create passwords with a mix of letters, numbers, and special characters.</a:t>
            </a:r>
          </a:p>
          <a:p>
            <a:pPr>
              <a:buFont typeface="Arial" panose="020B0604020202020204" pitchFamily="34" charset="0"/>
              <a:buChar char="•"/>
            </a:pPr>
            <a:r>
              <a:rPr lang="en-US" dirty="0"/>
              <a:t>Use a unique password for each account.</a:t>
            </a:r>
          </a:p>
          <a:p>
            <a:pPr>
              <a:buFont typeface="Arial" panose="020B0604020202020204" pitchFamily="34" charset="0"/>
              <a:buChar char="•"/>
            </a:pPr>
            <a:r>
              <a:rPr lang="en-US" dirty="0"/>
              <a:t>Consider using a password manager software program.</a:t>
            </a:r>
          </a:p>
          <a:p>
            <a:r>
              <a:rPr lang="en-US" b="1" dirty="0"/>
              <a:t>2. Enable Two-Factor Authentication (2FA)</a:t>
            </a:r>
          </a:p>
          <a:p>
            <a:pPr>
              <a:buFont typeface="Arial" panose="020B0604020202020204" pitchFamily="34" charset="0"/>
              <a:buChar char="•"/>
            </a:pPr>
            <a:r>
              <a:rPr lang="en-US" dirty="0"/>
              <a:t>Add an extra layer of security by requiring a code sent to your phone or email in addition to your password.</a:t>
            </a:r>
          </a:p>
          <a:p>
            <a:r>
              <a:rPr lang="en-US" b="1" dirty="0"/>
              <a:t>3. Keep Software Updated</a:t>
            </a:r>
          </a:p>
          <a:p>
            <a:pPr>
              <a:buFont typeface="Arial" panose="020B0604020202020204" pitchFamily="34" charset="0"/>
              <a:buChar char="•"/>
            </a:pPr>
            <a:r>
              <a:rPr lang="en-US" dirty="0"/>
              <a:t>Regularly update your operating system, browser, and software to fix security vulnerabilities.</a:t>
            </a:r>
          </a:p>
          <a:p>
            <a:pPr>
              <a:buFont typeface="Arial" panose="020B0604020202020204" pitchFamily="34" charset="0"/>
              <a:buChar char="•"/>
            </a:pPr>
            <a:r>
              <a:rPr lang="en-US" dirty="0"/>
              <a:t>Enable automatic updates when possible.</a:t>
            </a:r>
          </a:p>
          <a:p>
            <a:r>
              <a:rPr lang="en-US" b="1" dirty="0"/>
              <a:t>4. Install and Use Antivirus Software</a:t>
            </a:r>
          </a:p>
          <a:p>
            <a:pPr>
              <a:buFont typeface="Arial" panose="020B0604020202020204" pitchFamily="34" charset="0"/>
              <a:buChar char="•"/>
            </a:pPr>
            <a:r>
              <a:rPr lang="en-US" dirty="0"/>
              <a:t>Use reputable antivirus software to protect against malware.</a:t>
            </a:r>
          </a:p>
          <a:p>
            <a:pPr>
              <a:buFont typeface="Arial" panose="020B0604020202020204" pitchFamily="34" charset="0"/>
              <a:buChar char="•"/>
            </a:pPr>
            <a:r>
              <a:rPr lang="en-US" dirty="0"/>
              <a:t>Keep the antivirus software updated.</a:t>
            </a:r>
          </a:p>
          <a:p>
            <a:endParaRPr lang="en-US" dirty="0"/>
          </a:p>
        </p:txBody>
      </p:sp>
    </p:spTree>
    <p:extLst>
      <p:ext uri="{BB962C8B-B14F-4D97-AF65-F5344CB8AC3E}">
        <p14:creationId xmlns:p14="http://schemas.microsoft.com/office/powerpoint/2010/main" val="28810151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Effect transition="in" filter="fade">
                                      <p:cBhvr>
                                        <p:cTn id="70" dur="1000"/>
                                        <p:tgtEl>
                                          <p:spTgt spid="3">
                                            <p:txEl>
                                              <p:pRg st="10" end="10"/>
                                            </p:txEl>
                                          </p:spTgt>
                                        </p:tgtEl>
                                      </p:cBhvr>
                                    </p:animEffect>
                                    <p:anim calcmode="lin" valueType="num">
                                      <p:cBhvr>
                                        <p:cTn id="7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Effect transition="in" filter="fade">
                                      <p:cBhvr>
                                        <p:cTn id="77" dur="1000"/>
                                        <p:tgtEl>
                                          <p:spTgt spid="3">
                                            <p:txEl>
                                              <p:pRg st="11" end="11"/>
                                            </p:txEl>
                                          </p:spTgt>
                                        </p:tgtEl>
                                      </p:cBhvr>
                                    </p:animEffect>
                                    <p:anim calcmode="lin" valueType="num">
                                      <p:cBhvr>
                                        <p:cTn id="7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2" end="12"/>
                                            </p:txEl>
                                          </p:spTgt>
                                        </p:tgtEl>
                                        <p:attrNameLst>
                                          <p:attrName>style.visibility</p:attrName>
                                        </p:attrNameLst>
                                      </p:cBhvr>
                                      <p:to>
                                        <p:strVal val="visible"/>
                                      </p:to>
                                    </p:set>
                                    <p:animEffect transition="in" filter="fade">
                                      <p:cBhvr>
                                        <p:cTn id="84" dur="1000"/>
                                        <p:tgtEl>
                                          <p:spTgt spid="3">
                                            <p:txEl>
                                              <p:pRg st="12" end="12"/>
                                            </p:txEl>
                                          </p:spTgt>
                                        </p:tgtEl>
                                      </p:cBhvr>
                                    </p:animEffect>
                                    <p:anim calcmode="lin" valueType="num">
                                      <p:cBhvr>
                                        <p:cTn id="85"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13" end="13"/>
                                            </p:txEl>
                                          </p:spTgt>
                                        </p:tgtEl>
                                        <p:attrNameLst>
                                          <p:attrName>style.visibility</p:attrName>
                                        </p:attrNameLst>
                                      </p:cBhvr>
                                      <p:to>
                                        <p:strVal val="visible"/>
                                      </p:to>
                                    </p:set>
                                    <p:animEffect transition="in" filter="fade">
                                      <p:cBhvr>
                                        <p:cTn id="91" dur="1000"/>
                                        <p:tgtEl>
                                          <p:spTgt spid="3">
                                            <p:txEl>
                                              <p:pRg st="13" end="13"/>
                                            </p:txEl>
                                          </p:spTgt>
                                        </p:tgtEl>
                                      </p:cBhvr>
                                    </p:animEffect>
                                    <p:anim calcmode="lin" valueType="num">
                                      <p:cBhvr>
                                        <p:cTn id="92"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9C1EA-D098-17E7-29CC-C0A95E94CF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C7F751-BBA1-734B-57FC-A53E661DBE09}"/>
              </a:ext>
            </a:extLst>
          </p:cNvPr>
          <p:cNvSpPr>
            <a:spLocks noGrp="1"/>
          </p:cNvSpPr>
          <p:nvPr>
            <p:ph type="title"/>
          </p:nvPr>
        </p:nvSpPr>
        <p:spPr/>
        <p:txBody>
          <a:bodyPr/>
          <a:lstStyle/>
          <a:p>
            <a:r>
              <a:rPr lang="en-US" dirty="0"/>
              <a:t>Safeguard Your Data</a:t>
            </a:r>
          </a:p>
        </p:txBody>
      </p:sp>
      <p:sp>
        <p:nvSpPr>
          <p:cNvPr id="3" name="Content Placeholder 2">
            <a:extLst>
              <a:ext uri="{FF2B5EF4-FFF2-40B4-BE49-F238E27FC236}">
                <a16:creationId xmlns:a16="http://schemas.microsoft.com/office/drawing/2014/main" id="{3B42D8DA-A65E-7284-5F3D-3CB3C54A605F}"/>
              </a:ext>
            </a:extLst>
          </p:cNvPr>
          <p:cNvSpPr>
            <a:spLocks noGrp="1"/>
          </p:cNvSpPr>
          <p:nvPr>
            <p:ph idx="1"/>
          </p:nvPr>
        </p:nvSpPr>
        <p:spPr>
          <a:xfrm>
            <a:off x="594360" y="2057401"/>
            <a:ext cx="7955280" cy="4206239"/>
          </a:xfrm>
        </p:spPr>
        <p:txBody>
          <a:bodyPr>
            <a:normAutofit fontScale="62500" lnSpcReduction="20000"/>
          </a:bodyPr>
          <a:lstStyle/>
          <a:p>
            <a:pPr marL="0" indent="0">
              <a:lnSpc>
                <a:spcPct val="120000"/>
              </a:lnSpc>
              <a:spcBef>
                <a:spcPts val="0"/>
              </a:spcBef>
              <a:buNone/>
            </a:pPr>
            <a:endParaRPr lang="en-US" sz="2100" dirty="0"/>
          </a:p>
          <a:p>
            <a:pPr marL="0" indent="0" algn="just">
              <a:lnSpc>
                <a:spcPct val="120000"/>
              </a:lnSpc>
              <a:spcBef>
                <a:spcPts val="0"/>
              </a:spcBef>
              <a:buNone/>
            </a:pPr>
            <a:r>
              <a:rPr lang="en-US" sz="2600" dirty="0"/>
              <a:t>What can I do to protect myself?</a:t>
            </a:r>
          </a:p>
          <a:p>
            <a:r>
              <a:rPr lang="en-US" b="1" dirty="0"/>
              <a:t>5. Use a Firewall</a:t>
            </a:r>
          </a:p>
          <a:p>
            <a:pPr>
              <a:buFont typeface="Arial" panose="020B0604020202020204" pitchFamily="34" charset="0"/>
              <a:buChar char="•"/>
            </a:pPr>
            <a:r>
              <a:rPr lang="en-US" dirty="0"/>
              <a:t>Ensure your computer’s firewall is enabled.</a:t>
            </a:r>
          </a:p>
          <a:p>
            <a:pPr>
              <a:buFont typeface="Arial" panose="020B0604020202020204" pitchFamily="34" charset="0"/>
              <a:buChar char="•"/>
            </a:pPr>
            <a:r>
              <a:rPr lang="en-US" dirty="0"/>
              <a:t>Use a router with a built-in firewall for added protection.</a:t>
            </a:r>
          </a:p>
          <a:p>
            <a:r>
              <a:rPr lang="en-US" b="1" dirty="0"/>
              <a:t>6. Be Cautious with Emails and Links</a:t>
            </a:r>
          </a:p>
          <a:p>
            <a:pPr>
              <a:buFont typeface="Arial" panose="020B0604020202020204" pitchFamily="34" charset="0"/>
              <a:buChar char="•"/>
            </a:pPr>
            <a:r>
              <a:rPr lang="en-US" dirty="0"/>
              <a:t>Avoid clicking on links or downloading attachments from unknown or suspicious sources.</a:t>
            </a:r>
          </a:p>
          <a:p>
            <a:pPr>
              <a:buFont typeface="Arial" panose="020B0604020202020204" pitchFamily="34" charset="0"/>
              <a:buChar char="•"/>
            </a:pPr>
            <a:r>
              <a:rPr lang="en-US" dirty="0"/>
              <a:t>Verify email senders if the message seems unusual.</a:t>
            </a:r>
          </a:p>
          <a:p>
            <a:r>
              <a:rPr lang="en-US" b="1" dirty="0"/>
              <a:t>7. Use Secure Networks</a:t>
            </a:r>
          </a:p>
          <a:p>
            <a:pPr>
              <a:buFont typeface="Arial" panose="020B0604020202020204" pitchFamily="34" charset="0"/>
              <a:buChar char="•"/>
            </a:pPr>
            <a:r>
              <a:rPr lang="en-US" dirty="0"/>
              <a:t>Avoid using public Wi-Fi for sensitive activities like banking.</a:t>
            </a:r>
          </a:p>
          <a:p>
            <a:pPr>
              <a:buFont typeface="Arial" panose="020B0604020202020204" pitchFamily="34" charset="0"/>
              <a:buChar char="•"/>
            </a:pPr>
            <a:r>
              <a:rPr lang="en-US" dirty="0"/>
              <a:t>Use a Virtual Private Network (VPN) when accessing public or unsecured networks.</a:t>
            </a:r>
          </a:p>
          <a:p>
            <a:r>
              <a:rPr lang="en-US" b="1" dirty="0"/>
              <a:t>8. Practice Safe Browsing</a:t>
            </a:r>
          </a:p>
          <a:p>
            <a:pPr>
              <a:buFont typeface="Arial" panose="020B0604020202020204" pitchFamily="34" charset="0"/>
              <a:buChar char="•"/>
            </a:pPr>
            <a:r>
              <a:rPr lang="en-US" dirty="0"/>
              <a:t>Stick to reputable websites.</a:t>
            </a:r>
          </a:p>
          <a:p>
            <a:pPr>
              <a:buFont typeface="Arial" panose="020B0604020202020204" pitchFamily="34" charset="0"/>
              <a:buChar char="•"/>
            </a:pPr>
            <a:r>
              <a:rPr lang="en-US" dirty="0"/>
              <a:t>Look for “https://” and a padlock icon in the browser address bar when entering sensitive information.</a:t>
            </a:r>
          </a:p>
          <a:p>
            <a:endParaRPr lang="en-US" dirty="0"/>
          </a:p>
        </p:txBody>
      </p:sp>
    </p:spTree>
    <p:extLst>
      <p:ext uri="{BB962C8B-B14F-4D97-AF65-F5344CB8AC3E}">
        <p14:creationId xmlns:p14="http://schemas.microsoft.com/office/powerpoint/2010/main" val="19187209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Effect transition="in" filter="fade">
                                      <p:cBhvr>
                                        <p:cTn id="70" dur="1000"/>
                                        <p:tgtEl>
                                          <p:spTgt spid="3">
                                            <p:txEl>
                                              <p:pRg st="10" end="10"/>
                                            </p:txEl>
                                          </p:spTgt>
                                        </p:tgtEl>
                                      </p:cBhvr>
                                    </p:animEffect>
                                    <p:anim calcmode="lin" valueType="num">
                                      <p:cBhvr>
                                        <p:cTn id="7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Effect transition="in" filter="fade">
                                      <p:cBhvr>
                                        <p:cTn id="77" dur="1000"/>
                                        <p:tgtEl>
                                          <p:spTgt spid="3">
                                            <p:txEl>
                                              <p:pRg st="11" end="11"/>
                                            </p:txEl>
                                          </p:spTgt>
                                        </p:tgtEl>
                                      </p:cBhvr>
                                    </p:animEffect>
                                    <p:anim calcmode="lin" valueType="num">
                                      <p:cBhvr>
                                        <p:cTn id="7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2" end="12"/>
                                            </p:txEl>
                                          </p:spTgt>
                                        </p:tgtEl>
                                        <p:attrNameLst>
                                          <p:attrName>style.visibility</p:attrName>
                                        </p:attrNameLst>
                                      </p:cBhvr>
                                      <p:to>
                                        <p:strVal val="visible"/>
                                      </p:to>
                                    </p:set>
                                    <p:animEffect transition="in" filter="fade">
                                      <p:cBhvr>
                                        <p:cTn id="84" dur="1000"/>
                                        <p:tgtEl>
                                          <p:spTgt spid="3">
                                            <p:txEl>
                                              <p:pRg st="12" end="12"/>
                                            </p:txEl>
                                          </p:spTgt>
                                        </p:tgtEl>
                                      </p:cBhvr>
                                    </p:animEffect>
                                    <p:anim calcmode="lin" valueType="num">
                                      <p:cBhvr>
                                        <p:cTn id="85"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13" end="13"/>
                                            </p:txEl>
                                          </p:spTgt>
                                        </p:tgtEl>
                                        <p:attrNameLst>
                                          <p:attrName>style.visibility</p:attrName>
                                        </p:attrNameLst>
                                      </p:cBhvr>
                                      <p:to>
                                        <p:strVal val="visible"/>
                                      </p:to>
                                    </p:set>
                                    <p:animEffect transition="in" filter="fade">
                                      <p:cBhvr>
                                        <p:cTn id="91" dur="1000"/>
                                        <p:tgtEl>
                                          <p:spTgt spid="3">
                                            <p:txEl>
                                              <p:pRg st="13" end="13"/>
                                            </p:txEl>
                                          </p:spTgt>
                                        </p:tgtEl>
                                      </p:cBhvr>
                                    </p:animEffect>
                                    <p:anim calcmode="lin" valueType="num">
                                      <p:cBhvr>
                                        <p:cTn id="92"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313B6-4FA7-E64E-943D-0A6A95A498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073A1F-7E6F-5B5C-7AEA-888E1E53ACAF}"/>
              </a:ext>
            </a:extLst>
          </p:cNvPr>
          <p:cNvSpPr>
            <a:spLocks noGrp="1"/>
          </p:cNvSpPr>
          <p:nvPr>
            <p:ph type="title"/>
          </p:nvPr>
        </p:nvSpPr>
        <p:spPr/>
        <p:txBody>
          <a:bodyPr/>
          <a:lstStyle/>
          <a:p>
            <a:r>
              <a:rPr lang="en-US" dirty="0"/>
              <a:t>Safeguard Your Data</a:t>
            </a:r>
          </a:p>
        </p:txBody>
      </p:sp>
      <p:sp>
        <p:nvSpPr>
          <p:cNvPr id="3" name="Content Placeholder 2">
            <a:extLst>
              <a:ext uri="{FF2B5EF4-FFF2-40B4-BE49-F238E27FC236}">
                <a16:creationId xmlns:a16="http://schemas.microsoft.com/office/drawing/2014/main" id="{99226CA2-2F2D-4DEF-94F8-45B47B1C861C}"/>
              </a:ext>
            </a:extLst>
          </p:cNvPr>
          <p:cNvSpPr>
            <a:spLocks noGrp="1"/>
          </p:cNvSpPr>
          <p:nvPr>
            <p:ph idx="1"/>
          </p:nvPr>
        </p:nvSpPr>
        <p:spPr>
          <a:xfrm>
            <a:off x="594360" y="2057401"/>
            <a:ext cx="7955280" cy="4206239"/>
          </a:xfrm>
        </p:spPr>
        <p:txBody>
          <a:bodyPr>
            <a:normAutofit fontScale="85000" lnSpcReduction="20000"/>
          </a:bodyPr>
          <a:lstStyle/>
          <a:p>
            <a:pPr marL="0" indent="0">
              <a:lnSpc>
                <a:spcPct val="120000"/>
              </a:lnSpc>
              <a:spcBef>
                <a:spcPts val="0"/>
              </a:spcBef>
              <a:buNone/>
            </a:pPr>
            <a:endParaRPr lang="en-US" sz="2100" dirty="0"/>
          </a:p>
          <a:p>
            <a:pPr marL="0" indent="0" algn="just">
              <a:lnSpc>
                <a:spcPct val="120000"/>
              </a:lnSpc>
              <a:spcBef>
                <a:spcPts val="0"/>
              </a:spcBef>
              <a:buNone/>
            </a:pPr>
            <a:r>
              <a:rPr lang="en-US" sz="2300" dirty="0"/>
              <a:t>What can I do to protect myself?</a:t>
            </a:r>
          </a:p>
          <a:p>
            <a:r>
              <a:rPr lang="en-US" sz="1600" b="1" dirty="0"/>
              <a:t>9. Limit Sharing Personal Information</a:t>
            </a:r>
          </a:p>
          <a:p>
            <a:pPr>
              <a:buFont typeface="Arial" panose="020B0604020202020204" pitchFamily="34" charset="0"/>
              <a:buChar char="•"/>
            </a:pPr>
            <a:r>
              <a:rPr lang="en-US" sz="1600" dirty="0"/>
              <a:t>Be mindful of the personal details you share online.</a:t>
            </a:r>
          </a:p>
          <a:p>
            <a:pPr>
              <a:buFont typeface="Arial" panose="020B0604020202020204" pitchFamily="34" charset="0"/>
              <a:buChar char="•"/>
            </a:pPr>
            <a:r>
              <a:rPr lang="en-US" sz="1600" dirty="0"/>
              <a:t>Review privacy settings on social media and limit what others can see.</a:t>
            </a:r>
          </a:p>
          <a:p>
            <a:r>
              <a:rPr lang="en-US" sz="1600" b="1" dirty="0"/>
              <a:t>10. Regularly Back Up Data</a:t>
            </a:r>
          </a:p>
          <a:p>
            <a:pPr>
              <a:buFont typeface="Arial" panose="020B0604020202020204" pitchFamily="34" charset="0"/>
              <a:buChar char="•"/>
            </a:pPr>
            <a:r>
              <a:rPr lang="en-US" sz="1600" dirty="0"/>
              <a:t>Back up important files to an external drive or secure cloud storage.</a:t>
            </a:r>
          </a:p>
          <a:p>
            <a:pPr>
              <a:buFont typeface="Arial" panose="020B0604020202020204" pitchFamily="34" charset="0"/>
              <a:buChar char="•"/>
            </a:pPr>
            <a:r>
              <a:rPr lang="en-US" sz="1600" dirty="0"/>
              <a:t>Schedule automatic backups to ensure data is regularly saved.</a:t>
            </a:r>
          </a:p>
          <a:p>
            <a:r>
              <a:rPr lang="en-US" sz="1600" b="1" dirty="0"/>
              <a:t>11. Be Aware of Phishing Scams</a:t>
            </a:r>
          </a:p>
          <a:p>
            <a:pPr>
              <a:buFont typeface="Arial" panose="020B0604020202020204" pitchFamily="34" charset="0"/>
              <a:buChar char="•"/>
            </a:pPr>
            <a:r>
              <a:rPr lang="en-US" sz="1600" dirty="0"/>
              <a:t>Watch for unsolicited messages asking for personal information.</a:t>
            </a:r>
          </a:p>
          <a:p>
            <a:pPr>
              <a:buFont typeface="Arial" panose="020B0604020202020204" pitchFamily="34" charset="0"/>
              <a:buChar char="•"/>
            </a:pPr>
            <a:r>
              <a:rPr lang="en-US" sz="1600" dirty="0"/>
              <a:t>Learn to recognize common phishing tactics.</a:t>
            </a:r>
          </a:p>
          <a:p>
            <a:r>
              <a:rPr lang="en-US" sz="1600" b="1" dirty="0"/>
              <a:t>12. Use Strong Encryption</a:t>
            </a:r>
          </a:p>
          <a:p>
            <a:pPr>
              <a:buFont typeface="Arial" panose="020B0604020202020204" pitchFamily="34" charset="0"/>
              <a:buChar char="•"/>
            </a:pPr>
            <a:r>
              <a:rPr lang="en-US" sz="1600" dirty="0"/>
              <a:t>Encrypt sensitive files on your computer and external drives.</a:t>
            </a:r>
          </a:p>
          <a:p>
            <a:pPr>
              <a:buFont typeface="Arial" panose="020B0604020202020204" pitchFamily="34" charset="0"/>
              <a:buChar char="•"/>
            </a:pPr>
            <a:r>
              <a:rPr lang="en-US" sz="1600" dirty="0"/>
              <a:t>Use encrypted messaging apps for private communications.</a:t>
            </a:r>
          </a:p>
        </p:txBody>
      </p:sp>
    </p:spTree>
    <p:extLst>
      <p:ext uri="{BB962C8B-B14F-4D97-AF65-F5344CB8AC3E}">
        <p14:creationId xmlns:p14="http://schemas.microsoft.com/office/powerpoint/2010/main" val="28772150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Effect transition="in" filter="fade">
                                      <p:cBhvr>
                                        <p:cTn id="70" dur="1000"/>
                                        <p:tgtEl>
                                          <p:spTgt spid="3">
                                            <p:txEl>
                                              <p:pRg st="10" end="10"/>
                                            </p:txEl>
                                          </p:spTgt>
                                        </p:tgtEl>
                                      </p:cBhvr>
                                    </p:animEffect>
                                    <p:anim calcmode="lin" valueType="num">
                                      <p:cBhvr>
                                        <p:cTn id="7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Effect transition="in" filter="fade">
                                      <p:cBhvr>
                                        <p:cTn id="77" dur="1000"/>
                                        <p:tgtEl>
                                          <p:spTgt spid="3">
                                            <p:txEl>
                                              <p:pRg st="11" end="11"/>
                                            </p:txEl>
                                          </p:spTgt>
                                        </p:tgtEl>
                                      </p:cBhvr>
                                    </p:animEffect>
                                    <p:anim calcmode="lin" valueType="num">
                                      <p:cBhvr>
                                        <p:cTn id="7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
                                            <p:txEl>
                                              <p:pRg st="12" end="12"/>
                                            </p:txEl>
                                          </p:spTgt>
                                        </p:tgtEl>
                                        <p:attrNameLst>
                                          <p:attrName>style.visibility</p:attrName>
                                        </p:attrNameLst>
                                      </p:cBhvr>
                                      <p:to>
                                        <p:strVal val="visible"/>
                                      </p:to>
                                    </p:set>
                                    <p:animEffect transition="in" filter="fade">
                                      <p:cBhvr>
                                        <p:cTn id="84" dur="1000"/>
                                        <p:tgtEl>
                                          <p:spTgt spid="3">
                                            <p:txEl>
                                              <p:pRg st="12" end="12"/>
                                            </p:txEl>
                                          </p:spTgt>
                                        </p:tgtEl>
                                      </p:cBhvr>
                                    </p:animEffect>
                                    <p:anim calcmode="lin" valueType="num">
                                      <p:cBhvr>
                                        <p:cTn id="85"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3">
                                            <p:txEl>
                                              <p:pRg st="13" end="13"/>
                                            </p:txEl>
                                          </p:spTgt>
                                        </p:tgtEl>
                                        <p:attrNameLst>
                                          <p:attrName>style.visibility</p:attrName>
                                        </p:attrNameLst>
                                      </p:cBhvr>
                                      <p:to>
                                        <p:strVal val="visible"/>
                                      </p:to>
                                    </p:set>
                                    <p:animEffect transition="in" filter="fade">
                                      <p:cBhvr>
                                        <p:cTn id="91" dur="1000"/>
                                        <p:tgtEl>
                                          <p:spTgt spid="3">
                                            <p:txEl>
                                              <p:pRg st="13" end="13"/>
                                            </p:txEl>
                                          </p:spTgt>
                                        </p:tgtEl>
                                      </p:cBhvr>
                                    </p:animEffect>
                                    <p:anim calcmode="lin" valueType="num">
                                      <p:cBhvr>
                                        <p:cTn id="92"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143C6-DD14-60F2-D74B-A8A87826BF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06080D-40BB-C4C9-64DD-BE4C80506B0C}"/>
              </a:ext>
            </a:extLst>
          </p:cNvPr>
          <p:cNvSpPr>
            <a:spLocks noGrp="1"/>
          </p:cNvSpPr>
          <p:nvPr>
            <p:ph type="title"/>
          </p:nvPr>
        </p:nvSpPr>
        <p:spPr/>
        <p:txBody>
          <a:bodyPr/>
          <a:lstStyle/>
          <a:p>
            <a:r>
              <a:rPr lang="en-US" dirty="0"/>
              <a:t>Safeguard Your Data</a:t>
            </a:r>
          </a:p>
        </p:txBody>
      </p:sp>
      <p:sp>
        <p:nvSpPr>
          <p:cNvPr id="3" name="Content Placeholder 2">
            <a:extLst>
              <a:ext uri="{FF2B5EF4-FFF2-40B4-BE49-F238E27FC236}">
                <a16:creationId xmlns:a16="http://schemas.microsoft.com/office/drawing/2014/main" id="{CFB8ACEB-FF0A-BC29-3A9B-46C346F176CD}"/>
              </a:ext>
            </a:extLst>
          </p:cNvPr>
          <p:cNvSpPr>
            <a:spLocks noGrp="1"/>
          </p:cNvSpPr>
          <p:nvPr>
            <p:ph idx="1"/>
          </p:nvPr>
        </p:nvSpPr>
        <p:spPr>
          <a:xfrm>
            <a:off x="594360" y="2057401"/>
            <a:ext cx="7955280" cy="4206239"/>
          </a:xfrm>
        </p:spPr>
        <p:txBody>
          <a:bodyPr>
            <a:normAutofit fontScale="85000" lnSpcReduction="10000"/>
          </a:bodyPr>
          <a:lstStyle/>
          <a:p>
            <a:pPr marL="0" indent="0">
              <a:lnSpc>
                <a:spcPct val="120000"/>
              </a:lnSpc>
              <a:spcBef>
                <a:spcPts val="0"/>
              </a:spcBef>
              <a:buNone/>
            </a:pPr>
            <a:endParaRPr lang="en-US" sz="2100" dirty="0"/>
          </a:p>
          <a:p>
            <a:pPr marL="0" indent="0" algn="just">
              <a:lnSpc>
                <a:spcPct val="120000"/>
              </a:lnSpc>
              <a:spcBef>
                <a:spcPts val="0"/>
              </a:spcBef>
              <a:buNone/>
            </a:pPr>
            <a:r>
              <a:rPr lang="en-US" sz="2300" dirty="0"/>
              <a:t>What can I do to protect myself?</a:t>
            </a:r>
          </a:p>
          <a:p>
            <a:r>
              <a:rPr lang="en-US" sz="1800" b="1" dirty="0"/>
              <a:t>13. Monitor Financial Statements and Accounts</a:t>
            </a:r>
          </a:p>
          <a:p>
            <a:pPr>
              <a:buFont typeface="Arial" panose="020B0604020202020204" pitchFamily="34" charset="0"/>
              <a:buChar char="•"/>
            </a:pPr>
            <a:r>
              <a:rPr lang="en-US" sz="1800" dirty="0"/>
              <a:t>Regularly review bank and credit card statements for suspicious activity.</a:t>
            </a:r>
          </a:p>
          <a:p>
            <a:pPr>
              <a:buFont typeface="Arial" panose="020B0604020202020204" pitchFamily="34" charset="0"/>
              <a:buChar char="•"/>
            </a:pPr>
            <a:r>
              <a:rPr lang="en-US" sz="1800" dirty="0"/>
              <a:t>Set up account alerts for transactions.</a:t>
            </a:r>
          </a:p>
          <a:p>
            <a:r>
              <a:rPr lang="en-US" sz="1800" b="1" dirty="0"/>
              <a:t>14. Secure IoT Devices</a:t>
            </a:r>
          </a:p>
          <a:p>
            <a:pPr>
              <a:buFont typeface="Arial" panose="020B0604020202020204" pitchFamily="34" charset="0"/>
              <a:buChar char="•"/>
            </a:pPr>
            <a:r>
              <a:rPr lang="en-US" sz="1800" dirty="0"/>
              <a:t>Change default passwords on smart devices.</a:t>
            </a:r>
          </a:p>
          <a:p>
            <a:pPr>
              <a:buFont typeface="Arial" panose="020B0604020202020204" pitchFamily="34" charset="0"/>
              <a:buChar char="•"/>
            </a:pPr>
            <a:r>
              <a:rPr lang="en-US" sz="1800" dirty="0"/>
              <a:t>Keep firmware updated on connected devices.</a:t>
            </a:r>
          </a:p>
          <a:p>
            <a:r>
              <a:rPr lang="en-US" sz="1800" b="1" dirty="0"/>
              <a:t>15. Log Out After Use</a:t>
            </a:r>
          </a:p>
          <a:p>
            <a:pPr>
              <a:buFont typeface="Arial" panose="020B0604020202020204" pitchFamily="34" charset="0"/>
              <a:buChar char="•"/>
            </a:pPr>
            <a:r>
              <a:rPr lang="en-US" sz="1800" dirty="0"/>
              <a:t>Always log out of accounts when finished, especially on shared or public devices.</a:t>
            </a:r>
          </a:p>
          <a:p>
            <a:r>
              <a:rPr lang="en-US" sz="1800" b="1" dirty="0"/>
              <a:t>16. Educate Yourself and Others</a:t>
            </a:r>
          </a:p>
          <a:p>
            <a:pPr>
              <a:buFont typeface="Arial" panose="020B0604020202020204" pitchFamily="34" charset="0"/>
              <a:buChar char="•"/>
            </a:pPr>
            <a:r>
              <a:rPr lang="en-US" sz="1800" dirty="0"/>
              <a:t>Stay informed about the latest online threats and security practices.</a:t>
            </a:r>
          </a:p>
          <a:p>
            <a:pPr>
              <a:buFont typeface="Arial" panose="020B0604020202020204" pitchFamily="34" charset="0"/>
              <a:buChar char="•"/>
            </a:pPr>
            <a:r>
              <a:rPr lang="en-US" sz="1800" dirty="0"/>
              <a:t>Share knowledge with family and friends to help them stay safe too.</a:t>
            </a:r>
          </a:p>
          <a:p>
            <a:pPr marL="0" indent="0">
              <a:buNone/>
            </a:pPr>
            <a:endParaRPr lang="en-US" dirty="0"/>
          </a:p>
        </p:txBody>
      </p:sp>
    </p:spTree>
    <p:extLst>
      <p:ext uri="{BB962C8B-B14F-4D97-AF65-F5344CB8AC3E}">
        <p14:creationId xmlns:p14="http://schemas.microsoft.com/office/powerpoint/2010/main" val="25957718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Effect transition="in" filter="fade">
                                      <p:cBhvr>
                                        <p:cTn id="70" dur="1000"/>
                                        <p:tgtEl>
                                          <p:spTgt spid="3">
                                            <p:txEl>
                                              <p:pRg st="10" end="10"/>
                                            </p:txEl>
                                          </p:spTgt>
                                        </p:tgtEl>
                                      </p:cBhvr>
                                    </p:animEffect>
                                    <p:anim calcmode="lin" valueType="num">
                                      <p:cBhvr>
                                        <p:cTn id="7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Effect transition="in" filter="fade">
                                      <p:cBhvr>
                                        <p:cTn id="77" dur="1000"/>
                                        <p:tgtEl>
                                          <p:spTgt spid="3">
                                            <p:txEl>
                                              <p:pRg st="11" end="11"/>
                                            </p:txEl>
                                          </p:spTgt>
                                        </p:tgtEl>
                                      </p:cBhvr>
                                    </p:animEffect>
                                    <p:anim calcmode="lin" valueType="num">
                                      <p:cBhvr>
                                        <p:cTn id="7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
                                            <p:txEl>
                                              <p:pRg st="12" end="12"/>
                                            </p:txEl>
                                          </p:spTgt>
                                        </p:tgtEl>
                                        <p:attrNameLst>
                                          <p:attrName>style.visibility</p:attrName>
                                        </p:attrNameLst>
                                      </p:cBhvr>
                                      <p:to>
                                        <p:strVal val="visible"/>
                                      </p:to>
                                    </p:set>
                                    <p:animEffect transition="in" filter="fade">
                                      <p:cBhvr>
                                        <p:cTn id="84" dur="1000"/>
                                        <p:tgtEl>
                                          <p:spTgt spid="3">
                                            <p:txEl>
                                              <p:pRg st="12" end="12"/>
                                            </p:txEl>
                                          </p:spTgt>
                                        </p:tgtEl>
                                      </p:cBhvr>
                                    </p:animEffect>
                                    <p:anim calcmode="lin" valueType="num">
                                      <p:cBhvr>
                                        <p:cTn id="85"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228BC-AC99-8569-0ED9-DB13E2B442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31254E-07B9-C1B8-4E8E-F789BA9A06EB}"/>
              </a:ext>
            </a:extLst>
          </p:cNvPr>
          <p:cNvSpPr>
            <a:spLocks noGrp="1"/>
          </p:cNvSpPr>
          <p:nvPr>
            <p:ph type="title"/>
          </p:nvPr>
        </p:nvSpPr>
        <p:spPr/>
        <p:txBody>
          <a:bodyPr/>
          <a:lstStyle/>
          <a:p>
            <a:r>
              <a:rPr lang="en-US" dirty="0"/>
              <a:t>Safeguard Your Data</a:t>
            </a:r>
          </a:p>
        </p:txBody>
      </p:sp>
      <p:sp>
        <p:nvSpPr>
          <p:cNvPr id="3" name="Content Placeholder 2">
            <a:extLst>
              <a:ext uri="{FF2B5EF4-FFF2-40B4-BE49-F238E27FC236}">
                <a16:creationId xmlns:a16="http://schemas.microsoft.com/office/drawing/2014/main" id="{3BEFE814-D081-A2CE-BCA7-5D7C50118C12}"/>
              </a:ext>
            </a:extLst>
          </p:cNvPr>
          <p:cNvSpPr>
            <a:spLocks noGrp="1"/>
          </p:cNvSpPr>
          <p:nvPr>
            <p:ph idx="1"/>
          </p:nvPr>
        </p:nvSpPr>
        <p:spPr>
          <a:xfrm>
            <a:off x="594360" y="2057401"/>
            <a:ext cx="7955280" cy="4206239"/>
          </a:xfrm>
        </p:spPr>
        <p:txBody>
          <a:bodyPr>
            <a:normAutofit/>
          </a:bodyPr>
          <a:lstStyle/>
          <a:p>
            <a:pPr marL="0" indent="0">
              <a:lnSpc>
                <a:spcPct val="120000"/>
              </a:lnSpc>
              <a:spcBef>
                <a:spcPts val="0"/>
              </a:spcBef>
              <a:buNone/>
            </a:pPr>
            <a:endParaRPr lang="en-US" sz="2100" dirty="0"/>
          </a:p>
          <a:p>
            <a:pPr marL="0" indent="0" algn="just">
              <a:lnSpc>
                <a:spcPct val="120000"/>
              </a:lnSpc>
              <a:spcBef>
                <a:spcPts val="0"/>
              </a:spcBef>
              <a:buNone/>
            </a:pPr>
            <a:r>
              <a:rPr lang="en-US" sz="1600" dirty="0"/>
              <a:t>What can I do to protect myself?</a:t>
            </a:r>
          </a:p>
          <a:p>
            <a:r>
              <a:rPr lang="en-US" sz="1400" b="1" dirty="0"/>
              <a:t>17. Limit Administrator Rights</a:t>
            </a:r>
          </a:p>
          <a:p>
            <a:pPr>
              <a:buFont typeface="Arial" panose="020B0604020202020204" pitchFamily="34" charset="0"/>
              <a:buChar char="•"/>
            </a:pPr>
            <a:r>
              <a:rPr lang="en-US" sz="1400" dirty="0"/>
              <a:t>Use a standard user account for everyday activities.</a:t>
            </a:r>
          </a:p>
          <a:p>
            <a:pPr>
              <a:buFont typeface="Arial" panose="020B0604020202020204" pitchFamily="34" charset="0"/>
              <a:buChar char="•"/>
            </a:pPr>
            <a:r>
              <a:rPr lang="en-US" sz="1400" dirty="0"/>
              <a:t>Reserve administrator rights for software installation and system changes.</a:t>
            </a:r>
          </a:p>
          <a:p>
            <a:r>
              <a:rPr lang="en-US" sz="1400" b="1" dirty="0"/>
              <a:t>18. Avoid Unknown USB Devices</a:t>
            </a:r>
          </a:p>
          <a:p>
            <a:pPr>
              <a:buFont typeface="Arial" panose="020B0604020202020204" pitchFamily="34" charset="0"/>
              <a:buChar char="•"/>
            </a:pPr>
            <a:r>
              <a:rPr lang="en-US" sz="1400" dirty="0"/>
              <a:t>Do not plug in USB drives from untrusted sources, as they can carry malware.</a:t>
            </a:r>
          </a:p>
        </p:txBody>
      </p:sp>
    </p:spTree>
    <p:extLst>
      <p:ext uri="{BB962C8B-B14F-4D97-AF65-F5344CB8AC3E}">
        <p14:creationId xmlns:p14="http://schemas.microsoft.com/office/powerpoint/2010/main" val="31229217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71700" y="764373"/>
            <a:ext cx="6457950" cy="1293028"/>
          </a:xfrm>
        </p:spPr>
        <p:txBody>
          <a:bodyPr>
            <a:normAutofit/>
          </a:bodyPr>
          <a:lstStyle/>
          <a:p>
            <a:r>
              <a:rPr dirty="0"/>
              <a:t>Responding to a Scam or Cyber Attack</a:t>
            </a:r>
          </a:p>
        </p:txBody>
      </p:sp>
      <p:graphicFrame>
        <p:nvGraphicFramePr>
          <p:cNvPr id="5" name="Content Placeholder 2">
            <a:extLst>
              <a:ext uri="{FF2B5EF4-FFF2-40B4-BE49-F238E27FC236}">
                <a16:creationId xmlns:a16="http://schemas.microsoft.com/office/drawing/2014/main" id="{2D9EC375-F57B-6EF0-4833-5BF5FF777147}"/>
              </a:ext>
            </a:extLst>
          </p:cNvPr>
          <p:cNvGraphicFramePr>
            <a:graphicFrameLocks noGrp="1"/>
          </p:cNvGraphicFramePr>
          <p:nvPr>
            <p:ph idx="1"/>
            <p:extLst>
              <p:ext uri="{D42A27DB-BD31-4B8C-83A1-F6EECF244321}">
                <p14:modId xmlns:p14="http://schemas.microsoft.com/office/powerpoint/2010/main" val="1467461748"/>
              </p:ext>
            </p:extLst>
          </p:nvPr>
        </p:nvGraphicFramePr>
        <p:xfrm>
          <a:off x="514350" y="2441051"/>
          <a:ext cx="8115300" cy="3530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5ACB12-0532-DB09-568E-F5F813CAA1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7641E0-5B31-0505-2514-A293EFD378A1}"/>
              </a:ext>
            </a:extLst>
          </p:cNvPr>
          <p:cNvSpPr>
            <a:spLocks noGrp="1"/>
          </p:cNvSpPr>
          <p:nvPr>
            <p:ph type="title"/>
          </p:nvPr>
        </p:nvSpPr>
        <p:spPr>
          <a:xfrm>
            <a:off x="2171700" y="764373"/>
            <a:ext cx="6457950" cy="1293028"/>
          </a:xfrm>
        </p:spPr>
        <p:txBody>
          <a:bodyPr>
            <a:normAutofit/>
          </a:bodyPr>
          <a:lstStyle/>
          <a:p>
            <a:r>
              <a:rPr dirty="0"/>
              <a:t>Where to Get Help</a:t>
            </a:r>
          </a:p>
        </p:txBody>
      </p:sp>
      <p:sp>
        <p:nvSpPr>
          <p:cNvPr id="4" name="Content Placeholder 3">
            <a:extLst>
              <a:ext uri="{FF2B5EF4-FFF2-40B4-BE49-F238E27FC236}">
                <a16:creationId xmlns:a16="http://schemas.microsoft.com/office/drawing/2014/main" id="{72E50606-E1B3-8E29-028B-0ABA586C7E9B}"/>
              </a:ext>
            </a:extLst>
          </p:cNvPr>
          <p:cNvSpPr>
            <a:spLocks noGrp="1"/>
          </p:cNvSpPr>
          <p:nvPr>
            <p:ph idx="1"/>
          </p:nvPr>
        </p:nvSpPr>
        <p:spPr/>
        <p:txBody>
          <a:bodyPr/>
          <a:lstStyle/>
          <a:p>
            <a:endParaRPr lang="en-US" dirty="0">
              <a:solidFill>
                <a:schemeClr val="accent6"/>
              </a:solidFill>
            </a:endParaRPr>
          </a:p>
          <a:p>
            <a:endParaRPr lang="en-US" dirty="0">
              <a:solidFill>
                <a:schemeClr val="accent6"/>
              </a:solidFill>
            </a:endParaRPr>
          </a:p>
          <a:p>
            <a:endParaRPr lang="en-US" dirty="0"/>
          </a:p>
          <a:p>
            <a:endParaRPr lang="en-US" dirty="0"/>
          </a:p>
          <a:p>
            <a:endParaRPr lang="en-US" dirty="0"/>
          </a:p>
        </p:txBody>
      </p:sp>
      <p:sp>
        <p:nvSpPr>
          <p:cNvPr id="6" name="TextBox 5">
            <a:extLst>
              <a:ext uri="{FF2B5EF4-FFF2-40B4-BE49-F238E27FC236}">
                <a16:creationId xmlns:a16="http://schemas.microsoft.com/office/drawing/2014/main" id="{E1293BBF-1B5E-ABC2-5CA0-3EC480451E54}"/>
              </a:ext>
            </a:extLst>
          </p:cNvPr>
          <p:cNvSpPr txBox="1"/>
          <p:nvPr/>
        </p:nvSpPr>
        <p:spPr>
          <a:xfrm>
            <a:off x="1435608" y="3859854"/>
            <a:ext cx="5638317" cy="923330"/>
          </a:xfrm>
          <a:prstGeom prst="rect">
            <a:avLst/>
          </a:prstGeom>
          <a:noFill/>
        </p:spPr>
        <p:txBody>
          <a:bodyPr wrap="square">
            <a:spAutoFit/>
          </a:bodyPr>
          <a:lstStyle/>
          <a:p>
            <a:pPr algn="ctr"/>
            <a:r>
              <a:rPr lang="en-US" dirty="0"/>
              <a:t>Consumer Protection Unit</a:t>
            </a:r>
          </a:p>
          <a:p>
            <a:pPr algn="ctr"/>
            <a:r>
              <a:rPr lang="en-US" dirty="0">
                <a:solidFill>
                  <a:schemeClr val="accent6">
                    <a:lumMod val="75000"/>
                  </a:schemeClr>
                </a:solidFill>
                <a:hlinkClick r:id="rId2">
                  <a:extLst>
                    <a:ext uri="{A12FA001-AC4F-418D-AE19-62706E023703}">
                      <ahyp:hlinkClr xmlns:ahyp="http://schemas.microsoft.com/office/drawing/2018/hyperlinkcolor" val="tx"/>
                    </a:ext>
                  </a:extLst>
                </a:hlinkClick>
              </a:rPr>
              <a:t>https://vbso.net/consumer-protection-unit</a:t>
            </a:r>
            <a:endParaRPr lang="en-US" dirty="0">
              <a:solidFill>
                <a:schemeClr val="accent6">
                  <a:lumMod val="75000"/>
                </a:schemeClr>
              </a:solidFill>
            </a:endParaRPr>
          </a:p>
          <a:p>
            <a:pPr algn="ctr"/>
            <a:endParaRPr lang="en-US" dirty="0"/>
          </a:p>
        </p:txBody>
      </p:sp>
      <p:pic>
        <p:nvPicPr>
          <p:cNvPr id="9" name="Picture 8">
            <a:extLst>
              <a:ext uri="{FF2B5EF4-FFF2-40B4-BE49-F238E27FC236}">
                <a16:creationId xmlns:a16="http://schemas.microsoft.com/office/drawing/2014/main" id="{4CFF231C-0A96-5D4C-9BFB-A4FB99A43B40}"/>
              </a:ext>
            </a:extLst>
          </p:cNvPr>
          <p:cNvPicPr>
            <a:picLocks noChangeAspect="1"/>
          </p:cNvPicPr>
          <p:nvPr/>
        </p:nvPicPr>
        <p:blipFill>
          <a:blip r:embed="rId3"/>
          <a:stretch>
            <a:fillRect/>
          </a:stretch>
        </p:blipFill>
        <p:spPr>
          <a:xfrm>
            <a:off x="2026145" y="2250053"/>
            <a:ext cx="4657143" cy="1371429"/>
          </a:xfrm>
          <a:prstGeom prst="rect">
            <a:avLst/>
          </a:prstGeom>
        </p:spPr>
      </p:pic>
    </p:spTree>
    <p:extLst>
      <p:ext uri="{BB962C8B-B14F-4D97-AF65-F5344CB8AC3E}">
        <p14:creationId xmlns:p14="http://schemas.microsoft.com/office/powerpoint/2010/main" val="18464767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6212AB-8092-E495-2D6E-02113C5862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22F7A-5F84-9F4E-3500-B6FA4991D3F8}"/>
              </a:ext>
            </a:extLst>
          </p:cNvPr>
          <p:cNvSpPr>
            <a:spLocks noGrp="1"/>
          </p:cNvSpPr>
          <p:nvPr>
            <p:ph type="title"/>
          </p:nvPr>
        </p:nvSpPr>
        <p:spPr>
          <a:xfrm>
            <a:off x="2171700" y="764373"/>
            <a:ext cx="6457950" cy="1293028"/>
          </a:xfrm>
        </p:spPr>
        <p:txBody>
          <a:bodyPr>
            <a:normAutofit/>
          </a:bodyPr>
          <a:lstStyle/>
          <a:p>
            <a:r>
              <a:rPr dirty="0"/>
              <a:t>Where to Get Help</a:t>
            </a:r>
          </a:p>
        </p:txBody>
      </p:sp>
      <p:sp>
        <p:nvSpPr>
          <p:cNvPr id="4" name="Content Placeholder 3">
            <a:extLst>
              <a:ext uri="{FF2B5EF4-FFF2-40B4-BE49-F238E27FC236}">
                <a16:creationId xmlns:a16="http://schemas.microsoft.com/office/drawing/2014/main" id="{92484459-952A-7964-E68D-3F49E6E9EA30}"/>
              </a:ext>
            </a:extLst>
          </p:cNvPr>
          <p:cNvSpPr>
            <a:spLocks noGrp="1"/>
          </p:cNvSpPr>
          <p:nvPr>
            <p:ph idx="1"/>
          </p:nvPr>
        </p:nvSpPr>
        <p:spPr/>
        <p:txBody>
          <a:bodyPr/>
          <a:lstStyle/>
          <a:p>
            <a:endParaRPr lang="en-US" dirty="0">
              <a:solidFill>
                <a:schemeClr val="accent6"/>
              </a:solidFill>
            </a:endParaRPr>
          </a:p>
          <a:p>
            <a:endParaRPr lang="en-US" dirty="0">
              <a:solidFill>
                <a:schemeClr val="accent6"/>
              </a:solidFill>
            </a:endParaRPr>
          </a:p>
          <a:p>
            <a:endParaRPr lang="en-US" dirty="0"/>
          </a:p>
          <a:p>
            <a:endParaRPr lang="en-US" dirty="0"/>
          </a:p>
          <a:p>
            <a:endParaRPr lang="en-US" dirty="0"/>
          </a:p>
        </p:txBody>
      </p:sp>
      <p:sp>
        <p:nvSpPr>
          <p:cNvPr id="6" name="TextBox 5">
            <a:extLst>
              <a:ext uri="{FF2B5EF4-FFF2-40B4-BE49-F238E27FC236}">
                <a16:creationId xmlns:a16="http://schemas.microsoft.com/office/drawing/2014/main" id="{6F0AF938-5737-96B1-84A3-7937D98D6F4F}"/>
              </a:ext>
            </a:extLst>
          </p:cNvPr>
          <p:cNvSpPr txBox="1"/>
          <p:nvPr/>
        </p:nvSpPr>
        <p:spPr>
          <a:xfrm>
            <a:off x="1435608" y="3859854"/>
            <a:ext cx="5638317" cy="369332"/>
          </a:xfrm>
          <a:prstGeom prst="rect">
            <a:avLst/>
          </a:prstGeom>
          <a:noFill/>
        </p:spPr>
        <p:txBody>
          <a:bodyPr wrap="square">
            <a:spAutoFit/>
          </a:bodyPr>
          <a:lstStyle/>
          <a:p>
            <a:pPr algn="ctr"/>
            <a:endParaRPr lang="en-US" dirty="0"/>
          </a:p>
        </p:txBody>
      </p:sp>
      <p:pic>
        <p:nvPicPr>
          <p:cNvPr id="3" name="VBSO Wavy 10 fraud">
            <a:hlinkClick r:id="" action="ppaction://media"/>
            <a:extLst>
              <a:ext uri="{FF2B5EF4-FFF2-40B4-BE49-F238E27FC236}">
                <a16:creationId xmlns:a16="http://schemas.microsoft.com/office/drawing/2014/main" id="{33223354-D611-0656-DFD2-D6D3BC0F4C1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27218092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4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71700" y="764373"/>
            <a:ext cx="6457950" cy="1293028"/>
          </a:xfrm>
        </p:spPr>
        <p:txBody>
          <a:bodyPr>
            <a:normAutofit/>
          </a:bodyPr>
          <a:lstStyle/>
          <a:p>
            <a:r>
              <a:rPr dirty="0"/>
              <a:t>Where to Get Help</a:t>
            </a:r>
          </a:p>
        </p:txBody>
      </p:sp>
      <p:graphicFrame>
        <p:nvGraphicFramePr>
          <p:cNvPr id="5" name="Content Placeholder 2">
            <a:extLst>
              <a:ext uri="{FF2B5EF4-FFF2-40B4-BE49-F238E27FC236}">
                <a16:creationId xmlns:a16="http://schemas.microsoft.com/office/drawing/2014/main" id="{D7089037-0A1D-7B46-6082-F4ED747DDCC7}"/>
              </a:ext>
            </a:extLst>
          </p:cNvPr>
          <p:cNvGraphicFramePr>
            <a:graphicFrameLocks noGrp="1"/>
          </p:cNvGraphicFramePr>
          <p:nvPr>
            <p:ph idx="1"/>
            <p:extLst>
              <p:ext uri="{D42A27DB-BD31-4B8C-83A1-F6EECF244321}">
                <p14:modId xmlns:p14="http://schemas.microsoft.com/office/powerpoint/2010/main" val="3000263477"/>
              </p:ext>
            </p:extLst>
          </p:nvPr>
        </p:nvGraphicFramePr>
        <p:xfrm>
          <a:off x="514350" y="2441051"/>
          <a:ext cx="8115300" cy="3530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461445-E78E-DFA8-E94D-4DFAC7409F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011980-4E06-2E2C-233F-CB745AC7D038}"/>
              </a:ext>
            </a:extLst>
          </p:cNvPr>
          <p:cNvSpPr>
            <a:spLocks noGrp="1"/>
          </p:cNvSpPr>
          <p:nvPr>
            <p:ph type="title"/>
          </p:nvPr>
        </p:nvSpPr>
        <p:spPr>
          <a:xfrm>
            <a:off x="2171700" y="764373"/>
            <a:ext cx="6457950" cy="1293028"/>
          </a:xfrm>
        </p:spPr>
        <p:txBody>
          <a:bodyPr>
            <a:normAutofit/>
          </a:bodyPr>
          <a:lstStyle/>
          <a:p>
            <a:r>
              <a:rPr dirty="0"/>
              <a:t>Where to Get Help</a:t>
            </a:r>
          </a:p>
        </p:txBody>
      </p:sp>
      <p:sp>
        <p:nvSpPr>
          <p:cNvPr id="4" name="Content Placeholder 3">
            <a:extLst>
              <a:ext uri="{FF2B5EF4-FFF2-40B4-BE49-F238E27FC236}">
                <a16:creationId xmlns:a16="http://schemas.microsoft.com/office/drawing/2014/main" id="{F82A5F0D-DA26-B42B-934F-E57633192398}"/>
              </a:ext>
            </a:extLst>
          </p:cNvPr>
          <p:cNvSpPr>
            <a:spLocks noGrp="1"/>
          </p:cNvSpPr>
          <p:nvPr>
            <p:ph idx="1"/>
          </p:nvPr>
        </p:nvSpPr>
        <p:spPr/>
        <p:txBody>
          <a:bodyPr/>
          <a:lstStyle/>
          <a:p>
            <a:r>
              <a:rPr lang="en-US" dirty="0">
                <a:solidFill>
                  <a:schemeClr val="accent6"/>
                </a:solidFill>
                <a:hlinkClick r:id="rId2">
                  <a:extLst>
                    <a:ext uri="{A12FA001-AC4F-418D-AE19-62706E023703}">
                      <ahyp:hlinkClr xmlns:ahyp="http://schemas.microsoft.com/office/drawing/2018/hyperlinkcolor" val="tx"/>
                    </a:ext>
                  </a:extLst>
                </a:hlinkClick>
              </a:rPr>
              <a:t>https://consumer.ftc.gov/articles/how-recognize-and-avoid-phishing-scams</a:t>
            </a:r>
            <a:endParaRPr lang="en-US" dirty="0">
              <a:solidFill>
                <a:schemeClr val="accent6"/>
              </a:solidFill>
            </a:endParaRPr>
          </a:p>
          <a:p>
            <a:endParaRPr lang="en-US" dirty="0">
              <a:solidFill>
                <a:schemeClr val="accent6"/>
              </a:solidFill>
            </a:endParaRPr>
          </a:p>
          <a:p>
            <a:r>
              <a:rPr lang="en-US" dirty="0">
                <a:solidFill>
                  <a:schemeClr val="accent6"/>
                </a:solidFill>
                <a:hlinkClick r:id="rId3">
                  <a:extLst>
                    <a:ext uri="{A12FA001-AC4F-418D-AE19-62706E023703}">
                      <ahyp:hlinkClr xmlns:ahyp="http://schemas.microsoft.com/office/drawing/2018/hyperlinkcolor" val="tx"/>
                    </a:ext>
                  </a:extLst>
                </a:hlinkClick>
              </a:rPr>
              <a:t>https://www.identitytheft.gov/Info-Lost-or-Stolen</a:t>
            </a:r>
            <a:endParaRPr lang="en-US" dirty="0">
              <a:solidFill>
                <a:schemeClr val="accent6"/>
              </a:solidFill>
            </a:endParaRPr>
          </a:p>
          <a:p>
            <a:endParaRPr lang="en-US" dirty="0">
              <a:solidFill>
                <a:schemeClr val="accent6"/>
              </a:solidFill>
            </a:endParaRPr>
          </a:p>
          <a:p>
            <a:r>
              <a:rPr lang="en-US" dirty="0">
                <a:solidFill>
                  <a:schemeClr val="accent6"/>
                </a:solidFill>
                <a:hlinkClick r:id="rId4">
                  <a:extLst>
                    <a:ext uri="{A12FA001-AC4F-418D-AE19-62706E023703}">
                      <ahyp:hlinkClr xmlns:ahyp="http://schemas.microsoft.com/office/drawing/2018/hyperlinkcolor" val="tx"/>
                    </a:ext>
                  </a:extLst>
                </a:hlinkClick>
              </a:rPr>
              <a:t>https://reportfraud.ftc.gov/</a:t>
            </a:r>
            <a:endParaRPr lang="en-US" dirty="0">
              <a:solidFill>
                <a:schemeClr val="accent6"/>
              </a:solidFill>
            </a:endParaRPr>
          </a:p>
          <a:p>
            <a:endParaRPr lang="en-US" dirty="0">
              <a:solidFill>
                <a:schemeClr val="accent6"/>
              </a:solidFill>
            </a:endParaRPr>
          </a:p>
          <a:p>
            <a:r>
              <a:rPr lang="en-US" dirty="0">
                <a:solidFill>
                  <a:schemeClr val="accent6"/>
                </a:solidFill>
                <a:hlinkClick r:id="rId5">
                  <a:extLst>
                    <a:ext uri="{A12FA001-AC4F-418D-AE19-62706E023703}">
                      <ahyp:hlinkClr xmlns:ahyp="http://schemas.microsoft.com/office/drawing/2018/hyperlinkcolor" val="tx"/>
                    </a:ext>
                  </a:extLst>
                </a:hlinkClick>
              </a:rPr>
              <a:t>https://vbso.net/consumer-protection-unit</a:t>
            </a:r>
            <a:endParaRPr lang="en-US" dirty="0">
              <a:solidFill>
                <a:schemeClr val="accent6"/>
              </a:solidFill>
            </a:endParaRPr>
          </a:p>
          <a:p>
            <a:endParaRPr lang="en-US" dirty="0">
              <a:solidFill>
                <a:schemeClr val="accent6"/>
              </a:solidFill>
            </a:endParaRPr>
          </a:p>
          <a:p>
            <a:endParaRPr lang="en-US" dirty="0">
              <a:solidFill>
                <a:schemeClr val="accent6"/>
              </a:solidFill>
            </a:endParaRPr>
          </a:p>
          <a:p>
            <a:endParaRPr lang="en-US" dirty="0"/>
          </a:p>
          <a:p>
            <a:endParaRPr lang="en-US" dirty="0"/>
          </a:p>
          <a:p>
            <a:endParaRPr lang="en-US" dirty="0"/>
          </a:p>
        </p:txBody>
      </p:sp>
    </p:spTree>
    <p:extLst>
      <p:ext uri="{BB962C8B-B14F-4D97-AF65-F5344CB8AC3E}">
        <p14:creationId xmlns:p14="http://schemas.microsoft.com/office/powerpoint/2010/main" val="27214524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ounded Rectangle 14">
            <a:extLst>
              <a:ext uri="{FF2B5EF4-FFF2-40B4-BE49-F238E27FC236}">
                <a16:creationId xmlns:a16="http://schemas.microsoft.com/office/drawing/2014/main" id="{843DD86A-8FAA-443F-9211-42A2AE8A7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006" y="0"/>
            <a:ext cx="5666994" cy="6858000"/>
          </a:xfrm>
          <a:prstGeom prst="roundRect">
            <a:avLst>
              <a:gd name="adj" fmla="val 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2A13AAE-18EB-4BDF-BAF7-F2F97B8D0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77006" cy="6858000"/>
          </a:xfrm>
          <a:prstGeom prst="rect">
            <a:avLst/>
          </a:prstGeom>
          <a:solidFill>
            <a:schemeClr val="tx1"/>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0F5C1B21-B0DB-4206-99EE-C13D67038B9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1975"/>
          <a:stretch/>
        </p:blipFill>
        <p:spPr>
          <a:xfrm>
            <a:off x="0" y="0"/>
            <a:ext cx="3477006" cy="1441450"/>
          </a:xfrm>
          <a:prstGeom prst="rect">
            <a:avLst/>
          </a:prstGeom>
        </p:spPr>
      </p:pic>
      <p:pic>
        <p:nvPicPr>
          <p:cNvPr id="15" name="Picture 14">
            <a:extLst>
              <a:ext uri="{FF2B5EF4-FFF2-40B4-BE49-F238E27FC236}">
                <a16:creationId xmlns:a16="http://schemas.microsoft.com/office/drawing/2014/main" id="{49261589-06E9-4B7C-A8F1-26648507B7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1975"/>
          <a:stretch/>
        </p:blipFill>
        <p:spPr>
          <a:xfrm>
            <a:off x="0" y="4375150"/>
            <a:ext cx="3477006" cy="2482850"/>
          </a:xfrm>
          <a:prstGeom prst="rect">
            <a:avLst/>
          </a:prstGeom>
        </p:spPr>
      </p:pic>
      <p:sp>
        <p:nvSpPr>
          <p:cNvPr id="2" name="Title 1"/>
          <p:cNvSpPr>
            <a:spLocks noGrp="1"/>
          </p:cNvSpPr>
          <p:nvPr>
            <p:ph type="title"/>
          </p:nvPr>
        </p:nvSpPr>
        <p:spPr>
          <a:xfrm>
            <a:off x="514350" y="1066163"/>
            <a:ext cx="2480058" cy="5148371"/>
          </a:xfrm>
        </p:spPr>
        <p:txBody>
          <a:bodyPr>
            <a:normAutofit/>
          </a:bodyPr>
          <a:lstStyle/>
          <a:p>
            <a:r>
              <a:rPr lang="en-US" sz="3100" dirty="0">
                <a:solidFill>
                  <a:schemeClr val="bg1"/>
                </a:solidFill>
              </a:rPr>
              <a:t>Stay Informed, Stay Safe</a:t>
            </a:r>
          </a:p>
        </p:txBody>
      </p:sp>
      <p:graphicFrame>
        <p:nvGraphicFramePr>
          <p:cNvPr id="5" name="Content Placeholder 2">
            <a:extLst>
              <a:ext uri="{FF2B5EF4-FFF2-40B4-BE49-F238E27FC236}">
                <a16:creationId xmlns:a16="http://schemas.microsoft.com/office/drawing/2014/main" id="{70482960-2539-1778-315C-7915751D9BDD}"/>
              </a:ext>
            </a:extLst>
          </p:cNvPr>
          <p:cNvGraphicFramePr>
            <a:graphicFrameLocks noGrp="1"/>
          </p:cNvGraphicFramePr>
          <p:nvPr>
            <p:ph idx="1"/>
            <p:extLst>
              <p:ext uri="{D42A27DB-BD31-4B8C-83A1-F6EECF244321}">
                <p14:modId xmlns:p14="http://schemas.microsoft.com/office/powerpoint/2010/main" val="3378883605"/>
              </p:ext>
            </p:extLst>
          </p:nvPr>
        </p:nvGraphicFramePr>
        <p:xfrm>
          <a:off x="3959604" y="746125"/>
          <a:ext cx="4717669" cy="54477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1D70-ABA2-C5BB-D0F1-01C0E57B5FDE}"/>
              </a:ext>
            </a:extLst>
          </p:cNvPr>
          <p:cNvSpPr>
            <a:spLocks noGrp="1"/>
          </p:cNvSpPr>
          <p:nvPr>
            <p:ph type="ctrTitle"/>
          </p:nvPr>
        </p:nvSpPr>
        <p:spPr/>
        <p:txBody>
          <a:bodyPr/>
          <a:lstStyle/>
          <a:p>
            <a:r>
              <a:rPr lang="en-US" dirty="0"/>
              <a:t>QuestIons?</a:t>
            </a:r>
          </a:p>
        </p:txBody>
      </p:sp>
      <p:sp>
        <p:nvSpPr>
          <p:cNvPr id="3" name="Subtitle 2">
            <a:extLst>
              <a:ext uri="{FF2B5EF4-FFF2-40B4-BE49-F238E27FC236}">
                <a16:creationId xmlns:a16="http://schemas.microsoft.com/office/drawing/2014/main" id="{F86C5D45-0EA5-800E-3892-9C398497EAD0}"/>
              </a:ext>
            </a:extLst>
          </p:cNvPr>
          <p:cNvSpPr>
            <a:spLocks noGrp="1"/>
          </p:cNvSpPr>
          <p:nvPr>
            <p:ph type="subTitle" idx="1"/>
          </p:nvPr>
        </p:nvSpPr>
        <p:spPr>
          <a:xfrm>
            <a:off x="914400" y="3632200"/>
            <a:ext cx="7315200" cy="1653032"/>
          </a:xfrm>
        </p:spPr>
        <p:txBody>
          <a:bodyPr>
            <a:normAutofit/>
          </a:bodyPr>
          <a:lstStyle/>
          <a:p>
            <a:r>
              <a:rPr lang="en-US" dirty="0"/>
              <a:t>Rick Boyles, President </a:t>
            </a:r>
          </a:p>
          <a:p>
            <a:r>
              <a:rPr lang="en-US" dirty="0"/>
              <a:t>president@vbcco.org</a:t>
            </a:r>
          </a:p>
          <a:p>
            <a:r>
              <a:rPr lang="en-US" dirty="0"/>
              <a:t>Virginia Beach Council of Civic Organizations</a:t>
            </a:r>
          </a:p>
        </p:txBody>
      </p:sp>
      <p:pic>
        <p:nvPicPr>
          <p:cNvPr id="5" name="Picture 4" descr="A logo of a lighthouse&#10;&#10;Description automatically generated">
            <a:extLst>
              <a:ext uri="{FF2B5EF4-FFF2-40B4-BE49-F238E27FC236}">
                <a16:creationId xmlns:a16="http://schemas.microsoft.com/office/drawing/2014/main" id="{00292EE6-4269-3DBF-203C-7A79DBFFD842}"/>
              </a:ext>
            </a:extLst>
          </p:cNvPr>
          <p:cNvPicPr>
            <a:picLocks noChangeAspect="1"/>
          </p:cNvPicPr>
          <p:nvPr/>
        </p:nvPicPr>
        <p:blipFill>
          <a:blip r:embed="rId2"/>
          <a:stretch>
            <a:fillRect/>
          </a:stretch>
        </p:blipFill>
        <p:spPr>
          <a:xfrm>
            <a:off x="6766560" y="2788920"/>
            <a:ext cx="1956816" cy="1956816"/>
          </a:xfrm>
          <a:prstGeom prst="rect">
            <a:avLst/>
          </a:prstGeom>
        </p:spPr>
      </p:pic>
    </p:spTree>
    <p:extLst>
      <p:ext uri="{BB962C8B-B14F-4D97-AF65-F5344CB8AC3E}">
        <p14:creationId xmlns:p14="http://schemas.microsoft.com/office/powerpoint/2010/main" val="5528633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226</TotalTime>
  <Words>2811</Words>
  <Application>Microsoft Office PowerPoint</Application>
  <PresentationFormat>On-screen Show (4:3)</PresentationFormat>
  <Paragraphs>310</Paragraphs>
  <Slides>42</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Century Gothic</vt:lpstr>
      <vt:lpstr>Helvetica</vt:lpstr>
      <vt:lpstr>Vapor Trail</vt:lpstr>
      <vt:lpstr>Protecting Yourself from Scams and Cybersecurity Threats</vt:lpstr>
      <vt:lpstr>Why This Matters</vt:lpstr>
      <vt:lpstr>Definitions</vt:lpstr>
      <vt:lpstr>Types of Scams to Watch For</vt:lpstr>
      <vt:lpstr>Types of Scams to Watch For</vt:lpstr>
      <vt:lpstr>Types of Scams to Watch For</vt:lpstr>
      <vt:lpstr>Types of Scams to Watch For</vt:lpstr>
      <vt:lpstr>Types of Scams to Watch For</vt:lpstr>
      <vt:lpstr>Protect yourself</vt:lpstr>
      <vt:lpstr>How to Spot a Scam</vt:lpstr>
      <vt:lpstr>Email Phishing Example </vt:lpstr>
      <vt:lpstr>Email Phishing Example </vt:lpstr>
      <vt:lpstr>Email Phishing Example </vt:lpstr>
      <vt:lpstr>Text Message Scam Example</vt:lpstr>
      <vt:lpstr>Phone Call Scam Example</vt:lpstr>
      <vt:lpstr>Fake Invoice Email Scam</vt:lpstr>
      <vt:lpstr>Fake Invoice Email Scam</vt:lpstr>
      <vt:lpstr>Romance Scam Example</vt:lpstr>
      <vt:lpstr>Tech Support Scam Pop-Up Example</vt:lpstr>
      <vt:lpstr>Tech Support Scam Pop-Up Example</vt:lpstr>
      <vt:lpstr>Lottery Scam Email Example</vt:lpstr>
      <vt:lpstr>Fake Charity Call Example</vt:lpstr>
      <vt:lpstr>VA Beach Sheriff’s Office</vt:lpstr>
      <vt:lpstr>VA Beach Sheriff’s Office</vt:lpstr>
      <vt:lpstr>VA Beach Sheriff’s Office</vt:lpstr>
      <vt:lpstr>VA Beach Police Citizens advisory Committee (CAC)</vt:lpstr>
      <vt:lpstr>Keeping Your Digital Life Safe</vt:lpstr>
      <vt:lpstr>Safeguard Your Data</vt:lpstr>
      <vt:lpstr>Safeguard Your Data</vt:lpstr>
      <vt:lpstr>Safeguard Your Data</vt:lpstr>
      <vt:lpstr>Safeguard Your Data</vt:lpstr>
      <vt:lpstr>Safeguard Your Data</vt:lpstr>
      <vt:lpstr>Safeguard Your Data</vt:lpstr>
      <vt:lpstr>Safeguard Your Data</vt:lpstr>
      <vt:lpstr>Safeguard Your Data</vt:lpstr>
      <vt:lpstr>Responding to a Scam or Cyber Attack</vt:lpstr>
      <vt:lpstr>Where to Get Help</vt:lpstr>
      <vt:lpstr>Where to Get Help</vt:lpstr>
      <vt:lpstr>Where to Get Help</vt:lpstr>
      <vt:lpstr>Where to Get Help</vt:lpstr>
      <vt:lpstr>Stay Informed, Stay Safe</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James R. “Rick” Boyles</dc:creator>
  <cp:keywords/>
  <dc:description>generated using python-pptx</dc:description>
  <cp:lastModifiedBy>James R. “Rick” Boyles</cp:lastModifiedBy>
  <cp:revision>27</cp:revision>
  <dcterms:created xsi:type="dcterms:W3CDTF">2013-01-27T09:14:16Z</dcterms:created>
  <dcterms:modified xsi:type="dcterms:W3CDTF">2025-01-05T00:18:43Z</dcterms:modified>
  <cp:category/>
</cp:coreProperties>
</file>