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26"/>
  </p:notesMasterIdLst>
  <p:handoutMasterIdLst>
    <p:handoutMasterId r:id="rId27"/>
  </p:handoutMasterIdLst>
  <p:sldIdLst>
    <p:sldId id="307" r:id="rId5"/>
    <p:sldId id="297" r:id="rId6"/>
    <p:sldId id="313" r:id="rId7"/>
    <p:sldId id="289" r:id="rId8"/>
    <p:sldId id="264" r:id="rId9"/>
    <p:sldId id="301" r:id="rId10"/>
    <p:sldId id="263" r:id="rId11"/>
    <p:sldId id="298" r:id="rId12"/>
    <p:sldId id="290" r:id="rId13"/>
    <p:sldId id="304" r:id="rId14"/>
    <p:sldId id="309" r:id="rId15"/>
    <p:sldId id="314" r:id="rId16"/>
    <p:sldId id="291" r:id="rId17"/>
    <p:sldId id="321" r:id="rId18"/>
    <p:sldId id="316" r:id="rId19"/>
    <p:sldId id="317" r:id="rId20"/>
    <p:sldId id="318" r:id="rId21"/>
    <p:sldId id="319" r:id="rId22"/>
    <p:sldId id="320" r:id="rId23"/>
    <p:sldId id="299" r:id="rId24"/>
    <p:sldId id="308"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ED13CE-9154-4D1F-8FAF-818E2F396F92}" v="2" dt="2026-01-17T14:34:06.799"/>
  </p1510:revLst>
</p1510:revInfo>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94" autoAdjust="0"/>
  </p:normalViewPr>
  <p:slideViewPr>
    <p:cSldViewPr snapToGrid="0">
      <p:cViewPr varScale="1">
        <p:scale>
          <a:sx n="101" d="100"/>
          <a:sy n="101" d="100"/>
        </p:scale>
        <p:origin x="348" y="10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Freifeld" userId="2525d30c-b925-4b20-86e6-fa8206ea0a94" providerId="ADAL" clId="{8AED13CE-9154-4D1F-8FAF-818E2F396F92}"/>
    <pc:docChg chg="modNotesMaster modHandout">
      <pc:chgData name="BFreifeld" userId="2525d30c-b925-4b20-86e6-fa8206ea0a94" providerId="ADAL" clId="{8AED13CE-9154-4D1F-8FAF-818E2F396F92}" dt="2026-01-17T14:34:06.799" v="1"/>
      <pc:docMkLst>
        <pc:docMk/>
      </pc:docMkLst>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1/16/2026</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38B16356-3B28-4AAF-8099-7941810E2475}" type="datetimeFigureOut">
              <a:rPr lang="en-US" smtClean="0"/>
              <a:t>1/16/2026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4278219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a:t>
            </a:fld>
            <a:endParaRPr lang="en-US"/>
          </a:p>
        </p:txBody>
      </p:sp>
    </p:spTree>
    <p:extLst>
      <p:ext uri="{BB962C8B-B14F-4D97-AF65-F5344CB8AC3E}">
        <p14:creationId xmlns:p14="http://schemas.microsoft.com/office/powerpoint/2010/main" val="2055104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1438582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5</a:t>
            </a:fld>
            <a:endParaRPr lang="en-US"/>
          </a:p>
        </p:txBody>
      </p:sp>
    </p:spTree>
    <p:extLst>
      <p:ext uri="{BB962C8B-B14F-4D97-AF65-F5344CB8AC3E}">
        <p14:creationId xmlns:p14="http://schemas.microsoft.com/office/powerpoint/2010/main" val="1495799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6</a:t>
            </a:fld>
            <a:endParaRPr lang="en-US"/>
          </a:p>
        </p:txBody>
      </p:sp>
    </p:spTree>
    <p:extLst>
      <p:ext uri="{BB962C8B-B14F-4D97-AF65-F5344CB8AC3E}">
        <p14:creationId xmlns:p14="http://schemas.microsoft.com/office/powerpoint/2010/main" val="247968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a:t>
            </a:fld>
            <a:endParaRPr lang="en-US"/>
          </a:p>
        </p:txBody>
      </p:sp>
    </p:spTree>
    <p:extLst>
      <p:ext uri="{BB962C8B-B14F-4D97-AF65-F5344CB8AC3E}">
        <p14:creationId xmlns:p14="http://schemas.microsoft.com/office/powerpoint/2010/main" val="20650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8</a:t>
            </a:fld>
            <a:endParaRPr lang="en-US"/>
          </a:p>
        </p:txBody>
      </p:sp>
    </p:spTree>
    <p:extLst>
      <p:ext uri="{BB962C8B-B14F-4D97-AF65-F5344CB8AC3E}">
        <p14:creationId xmlns:p14="http://schemas.microsoft.com/office/powerpoint/2010/main" val="2816758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9</a:t>
            </a:fld>
            <a:endParaRPr lang="en-US"/>
          </a:p>
        </p:txBody>
      </p:sp>
    </p:spTree>
    <p:extLst>
      <p:ext uri="{BB962C8B-B14F-4D97-AF65-F5344CB8AC3E}">
        <p14:creationId xmlns:p14="http://schemas.microsoft.com/office/powerpoint/2010/main" val="28322601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11</a:t>
            </a:fld>
            <a:endParaRPr lang="en-US"/>
          </a:p>
        </p:txBody>
      </p:sp>
    </p:spTree>
    <p:extLst>
      <p:ext uri="{BB962C8B-B14F-4D97-AF65-F5344CB8AC3E}">
        <p14:creationId xmlns:p14="http://schemas.microsoft.com/office/powerpoint/2010/main" val="2602528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12</a:t>
            </a:fld>
            <a:endParaRPr lang="en-US"/>
          </a:p>
        </p:txBody>
      </p:sp>
    </p:spTree>
    <p:extLst>
      <p:ext uri="{BB962C8B-B14F-4D97-AF65-F5344CB8AC3E}">
        <p14:creationId xmlns:p14="http://schemas.microsoft.com/office/powerpoint/2010/main" val="15192812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13</a:t>
            </a:fld>
            <a:endParaRPr lang="en-US"/>
          </a:p>
        </p:txBody>
      </p:sp>
    </p:spTree>
    <p:extLst>
      <p:ext uri="{BB962C8B-B14F-4D97-AF65-F5344CB8AC3E}">
        <p14:creationId xmlns:p14="http://schemas.microsoft.com/office/powerpoint/2010/main" val="620721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14</a:t>
            </a:fld>
            <a:endParaRPr lang="en-US"/>
          </a:p>
        </p:txBody>
      </p:sp>
    </p:spTree>
    <p:extLst>
      <p:ext uri="{BB962C8B-B14F-4D97-AF65-F5344CB8AC3E}">
        <p14:creationId xmlns:p14="http://schemas.microsoft.com/office/powerpoint/2010/main" val="306510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15</a:t>
            </a:fld>
            <a:endParaRPr lang="en-US"/>
          </a:p>
        </p:txBody>
      </p:sp>
    </p:spTree>
    <p:extLst>
      <p:ext uri="{BB962C8B-B14F-4D97-AF65-F5344CB8AC3E}">
        <p14:creationId xmlns:p14="http://schemas.microsoft.com/office/powerpoint/2010/main" val="40362315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16</a:t>
            </a:fld>
            <a:endParaRPr lang="en-US"/>
          </a:p>
        </p:txBody>
      </p:sp>
    </p:spTree>
    <p:extLst>
      <p:ext uri="{BB962C8B-B14F-4D97-AF65-F5344CB8AC3E}">
        <p14:creationId xmlns:p14="http://schemas.microsoft.com/office/powerpoint/2010/main" val="1358397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17</a:t>
            </a:fld>
            <a:endParaRPr lang="en-US"/>
          </a:p>
        </p:txBody>
      </p:sp>
    </p:spTree>
    <p:extLst>
      <p:ext uri="{BB962C8B-B14F-4D97-AF65-F5344CB8AC3E}">
        <p14:creationId xmlns:p14="http://schemas.microsoft.com/office/powerpoint/2010/main" val="2451901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18</a:t>
            </a:fld>
            <a:endParaRPr lang="en-US"/>
          </a:p>
        </p:txBody>
      </p:sp>
    </p:spTree>
    <p:extLst>
      <p:ext uri="{BB962C8B-B14F-4D97-AF65-F5344CB8AC3E}">
        <p14:creationId xmlns:p14="http://schemas.microsoft.com/office/powerpoint/2010/main" val="3019861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19</a:t>
            </a:fld>
            <a:endParaRPr lang="en-US"/>
          </a:p>
        </p:txBody>
      </p:sp>
    </p:spTree>
    <p:extLst>
      <p:ext uri="{BB962C8B-B14F-4D97-AF65-F5344CB8AC3E}">
        <p14:creationId xmlns:p14="http://schemas.microsoft.com/office/powerpoint/2010/main" val="3615005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20</a:t>
            </a:fld>
            <a:endParaRPr lang="en-US"/>
          </a:p>
        </p:txBody>
      </p:sp>
    </p:spTree>
    <p:extLst>
      <p:ext uri="{BB962C8B-B14F-4D97-AF65-F5344CB8AC3E}">
        <p14:creationId xmlns:p14="http://schemas.microsoft.com/office/powerpoint/2010/main" val="4043737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21</a:t>
            </a:fld>
            <a:endParaRPr lang="en-US"/>
          </a:p>
        </p:txBody>
      </p:sp>
    </p:spTree>
    <p:extLst>
      <p:ext uri="{BB962C8B-B14F-4D97-AF65-F5344CB8AC3E}">
        <p14:creationId xmlns:p14="http://schemas.microsoft.com/office/powerpoint/2010/main" val="24929744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41156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35638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61895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722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57468" y="486137"/>
            <a:ext cx="5427584" cy="3599727"/>
          </a:xfrm>
        </p:spPr>
        <p:txBody>
          <a:bodyPr anchor="b" anchorCtr="0">
            <a:noAutofit/>
          </a:bodyPr>
          <a:lstStyle>
            <a:lvl1pPr algn="l">
              <a:defRPr sz="4400" cap="all" baseline="0">
                <a:solidFill>
                  <a:schemeClr val="accent1"/>
                </a:solidFill>
              </a:defRPr>
            </a:lvl1pPr>
          </a:lstStyle>
          <a:p>
            <a:r>
              <a:rPr lang="en-US" dirty="0"/>
              <a:t>Click to add title</a:t>
            </a:r>
          </a:p>
        </p:txBody>
      </p:sp>
      <p:sp>
        <p:nvSpPr>
          <p:cNvPr id="13" name="Picture Placeholder 12">
            <a:extLst>
              <a:ext uri="{FF2B5EF4-FFF2-40B4-BE49-F238E27FC236}">
                <a16:creationId xmlns:a16="http://schemas.microsoft.com/office/drawing/2014/main" id="{B64FCBF4-90E6-FFAA-143D-3A01CE52569B}"/>
              </a:ext>
            </a:extLst>
          </p:cNvPr>
          <p:cNvSpPr>
            <a:spLocks noGrp="1"/>
          </p:cNvSpPr>
          <p:nvPr>
            <p:ph type="pic" sz="quarter" idx="10"/>
          </p:nvPr>
        </p:nvSpPr>
        <p:spPr>
          <a:xfrm>
            <a:off x="5624774" y="-6713"/>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1007240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743671"/>
            <a:ext cx="9144000" cy="3361254"/>
          </a:xfrm>
        </p:spPr>
        <p:txBody>
          <a:bodyPr anchor="b">
            <a:noAutofit/>
          </a:bodyPr>
          <a:lstStyle>
            <a:lvl1pPr algn="ctr">
              <a:defRPr sz="4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p:nvPr>
        </p:nvSpPr>
        <p:spPr>
          <a:xfrm>
            <a:off x="-7620" y="4766434"/>
            <a:ext cx="12207240" cy="2121408"/>
          </a:xfrm>
        </p:spPr>
        <p:txBody>
          <a:bodyPr>
            <a:no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4056528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3CF0EA4-D201-44E7-3558-D05CB4233ECE}"/>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643EA3-ACAA-539C-A041-266A895A2B1C}"/>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81E18B-2347-8DB6-2A7F-3EAC100A412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215072" y="528320"/>
            <a:ext cx="5028566" cy="335499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215072" y="4027992"/>
            <a:ext cx="5028565" cy="1894972"/>
          </a:xfrm>
        </p:spPr>
        <p:txBody>
          <a:bodyPr>
            <a:noAutofit/>
          </a:bodyPr>
          <a:lstStyle>
            <a:lvl1pPr marL="0" indent="0" algn="l">
              <a:buNone/>
              <a:defRPr sz="18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7" name="Picture Placeholder 7">
            <a:extLst>
              <a:ext uri="{FF2B5EF4-FFF2-40B4-BE49-F238E27FC236}">
                <a16:creationId xmlns:a16="http://schemas.microsoft.com/office/drawing/2014/main" id="{AA872EE9-FDFB-95A7-3547-DCAA0B51FE21}"/>
              </a:ext>
            </a:extLst>
          </p:cNvPr>
          <p:cNvSpPr>
            <a:spLocks noGrp="1"/>
          </p:cNvSpPr>
          <p:nvPr>
            <p:ph type="pic" sz="quarter" idx="13"/>
          </p:nvPr>
        </p:nvSpPr>
        <p:spPr>
          <a:xfrm>
            <a:off x="7257326" y="-11576"/>
            <a:ext cx="4946249" cy="6903720"/>
          </a:xfrm>
          <a:custGeom>
            <a:avLst/>
            <a:gdLst>
              <a:gd name="connsiteX0" fmla="*/ 0 w 4977139"/>
              <a:gd name="connsiteY0" fmla="*/ 0 h 6858000"/>
              <a:gd name="connsiteX1" fmla="*/ 4977139 w 4977139"/>
              <a:gd name="connsiteY1" fmla="*/ 0 h 6858000"/>
              <a:gd name="connsiteX2" fmla="*/ 4977139 w 4977139"/>
              <a:gd name="connsiteY2" fmla="*/ 6858000 h 6858000"/>
              <a:gd name="connsiteX3" fmla="*/ 0 w 4977139"/>
              <a:gd name="connsiteY3" fmla="*/ 6858000 h 6858000"/>
              <a:gd name="connsiteX4" fmla="*/ 0 w 4977139"/>
              <a:gd name="connsiteY4" fmla="*/ 0 h 6858000"/>
              <a:gd name="connsiteX0" fmla="*/ 0 w 4977139"/>
              <a:gd name="connsiteY0" fmla="*/ 0 h 6892724"/>
              <a:gd name="connsiteX1" fmla="*/ 4977139 w 4977139"/>
              <a:gd name="connsiteY1" fmla="*/ 0 h 6892724"/>
              <a:gd name="connsiteX2" fmla="*/ 4977139 w 4977139"/>
              <a:gd name="connsiteY2" fmla="*/ 6858000 h 6892724"/>
              <a:gd name="connsiteX3" fmla="*/ 1863524 w 4977139"/>
              <a:gd name="connsiteY3" fmla="*/ 6892724 h 6892724"/>
              <a:gd name="connsiteX4" fmla="*/ 0 w 4977139"/>
              <a:gd name="connsiteY4" fmla="*/ 0 h 6892724"/>
              <a:gd name="connsiteX0" fmla="*/ 0 w 4977139"/>
              <a:gd name="connsiteY0" fmla="*/ 0 h 6892724"/>
              <a:gd name="connsiteX1" fmla="*/ 4977139 w 4977139"/>
              <a:gd name="connsiteY1" fmla="*/ 0 h 6892724"/>
              <a:gd name="connsiteX2" fmla="*/ 4977139 w 4977139"/>
              <a:gd name="connsiteY2" fmla="*/ 6892724 h 6892724"/>
              <a:gd name="connsiteX3" fmla="*/ 1863524 w 4977139"/>
              <a:gd name="connsiteY3" fmla="*/ 6892724 h 6892724"/>
              <a:gd name="connsiteX4" fmla="*/ 0 w 4977139"/>
              <a:gd name="connsiteY4" fmla="*/ 0 h 68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139" h="6892724">
                <a:moveTo>
                  <a:pt x="0" y="0"/>
                </a:moveTo>
                <a:lnTo>
                  <a:pt x="4977139" y="0"/>
                </a:lnTo>
                <a:lnTo>
                  <a:pt x="4977139" y="6892724"/>
                </a:lnTo>
                <a:lnTo>
                  <a:pt x="1863524" y="6892724"/>
                </a:lnTo>
                <a:lnTo>
                  <a:pt x="0"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260937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6CBD635-4863-B127-5668-D2C7DA8CDE92}"/>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629720-DD91-8012-686D-AABA439870ED}"/>
              </a:ext>
              <a:ext uri="{C183D7F6-B498-43B3-948B-1728B52AA6E4}">
                <adec:decorative xmlns:adec="http://schemas.microsoft.com/office/drawing/2017/decorative" val="1"/>
              </a:ext>
            </a:extLst>
          </p:cNvPr>
          <p:cNvCxnSpPr>
            <a:cxnSpLocks/>
          </p:cNvCxnSpPr>
          <p:nvPr userDrawn="1"/>
        </p:nvCxnSpPr>
        <p:spPr>
          <a:xfrm flipH="1">
            <a:off x="10911820" y="0"/>
            <a:ext cx="913577" cy="68580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3970117" y="185195"/>
            <a:ext cx="6930838" cy="1505493"/>
          </a:xfrm>
        </p:spPr>
        <p:txBody>
          <a:bodyPr anchor="b" anchorCtr="0">
            <a:no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1FB27827-7491-B1C2-D9C5-975A9FF66EC1}"/>
              </a:ext>
            </a:extLst>
          </p:cNvPr>
          <p:cNvSpPr>
            <a:spLocks noGrp="1"/>
          </p:cNvSpPr>
          <p:nvPr>
            <p:ph type="pic" sz="quarter" idx="10"/>
          </p:nvPr>
        </p:nvSpPr>
        <p:spPr>
          <a:xfrm>
            <a:off x="-18788" y="-22860"/>
            <a:ext cx="329184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11" name="Content Placeholder 3">
            <a:extLst>
              <a:ext uri="{FF2B5EF4-FFF2-40B4-BE49-F238E27FC236}">
                <a16:creationId xmlns:a16="http://schemas.microsoft.com/office/drawing/2014/main" id="{7D4D4555-A25D-09B6-36AF-5977189F2DDE}"/>
              </a:ext>
            </a:extLst>
          </p:cNvPr>
          <p:cNvSpPr>
            <a:spLocks noGrp="1"/>
          </p:cNvSpPr>
          <p:nvPr>
            <p:ph sz="half" idx="2" hasCustomPrompt="1"/>
          </p:nvPr>
        </p:nvSpPr>
        <p:spPr>
          <a:xfrm>
            <a:off x="3970116" y="2022395"/>
            <a:ext cx="6941703" cy="4297680"/>
          </a:xfrm>
        </p:spPr>
        <p:txBody>
          <a:bodyPr>
            <a:normAutofit/>
          </a:bodyPr>
          <a:lstStyle>
            <a:lvl1pPr marL="228600" indent="-228600">
              <a:spcBef>
                <a:spcPts val="1000"/>
              </a:spcBef>
              <a:spcAft>
                <a:spcPts val="1500"/>
              </a:spcAft>
              <a:buFont typeface="Arial" panose="020B0604020202020204" pitchFamily="34" charset="0"/>
              <a:buChar char="•"/>
              <a:defRPr sz="1800"/>
            </a:lvl1pPr>
            <a:lvl2pPr>
              <a:spcBef>
                <a:spcPts val="1000"/>
              </a:spcBef>
              <a:spcAft>
                <a:spcPts val="1500"/>
              </a:spcAft>
              <a:defRPr sz="1800"/>
            </a:lvl2pPr>
            <a:lvl3pPr>
              <a:spcBef>
                <a:spcPts val="1000"/>
              </a:spcBef>
              <a:spcAft>
                <a:spcPts val="1500"/>
              </a:spcAft>
              <a:defRPr sz="1800"/>
            </a:lvl3pPr>
            <a:lvl4pPr>
              <a:spcBef>
                <a:spcPts val="1000"/>
              </a:spcBef>
              <a:spcAft>
                <a:spcPts val="1500"/>
              </a:spcAft>
              <a:defRPr sz="1800"/>
            </a:lvl4pPr>
            <a:lvl5pPr>
              <a:spcBef>
                <a:spcPts val="1000"/>
              </a:spcBef>
              <a:spcAft>
                <a:spcPts val="1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2374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9E49FCE-658C-FF5A-6405-3D10F1AC1B06}"/>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03C516-D418-5E3E-1E4E-1DF8464338F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BF5B15-0E8A-A82C-6E9C-FCF3FBAAD468}"/>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4B33CA-9490-C8E1-FE4F-06367AF2921F}"/>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586824F-3198-FE44-5A4A-70312048DAF9}"/>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058CD71-6E97-B6A9-11B6-867ED408DEE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9FDAA6-BDE8-D6C3-17CD-F87BFB54F54A}"/>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42A0738D-E9A9-14B7-4739-62E402B0C2DF}"/>
              </a:ext>
            </a:extLst>
          </p:cNvPr>
          <p:cNvSpPr>
            <a:spLocks noGrp="1"/>
          </p:cNvSpPr>
          <p:nvPr>
            <p:ph sz="half" idx="14" hasCustomPrompt="1"/>
          </p:nvPr>
        </p:nvSpPr>
        <p:spPr>
          <a:xfrm>
            <a:off x="834961" y="2032663"/>
            <a:ext cx="4463005"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A766D4CB-8BCE-C6EE-EF57-A8A819EBD366}"/>
              </a:ext>
            </a:extLst>
          </p:cNvPr>
          <p:cNvSpPr>
            <a:spLocks noGrp="1"/>
          </p:cNvSpPr>
          <p:nvPr>
            <p:ph sz="half" idx="13" hasCustomPrompt="1"/>
          </p:nvPr>
        </p:nvSpPr>
        <p:spPr>
          <a:xfrm>
            <a:off x="6141720" y="2032663"/>
            <a:ext cx="5212080"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8667566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0B3A65-BB60-F2B4-4CF4-19A7C53F188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F1DB8D5-B954-BFC9-C8D8-F0491CCBE29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07D69F-27D7-2C68-A17D-3F1399C8BE71}"/>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9" y="365125"/>
            <a:ext cx="6645965" cy="1325563"/>
          </a:xfrm>
        </p:spPr>
        <p:txBody>
          <a:bodyPr anchor="b" anchorCtr="0">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1" y="2055813"/>
            <a:ext cx="5781261" cy="4067492"/>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BC013AD6-0EF3-2B25-DDBD-2DF706123AEE}"/>
              </a:ext>
            </a:extLst>
          </p:cNvPr>
          <p:cNvSpPr>
            <a:spLocks noGrp="1"/>
          </p:cNvSpPr>
          <p:nvPr>
            <p:ph type="pic" sz="quarter" idx="13"/>
          </p:nvPr>
        </p:nvSpPr>
        <p:spPr>
          <a:xfrm>
            <a:off x="7566991" y="-22860"/>
            <a:ext cx="4625008" cy="6903720"/>
          </a:xfrm>
        </p:spPr>
        <p:txBody>
          <a:bodyPr tIns="274320">
            <a:normAutofit/>
          </a:bodyPr>
          <a:lstStyle>
            <a:lvl1pPr marL="0" indent="0" algn="ctr">
              <a:buNone/>
              <a:defRPr sz="20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1/16/2026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656868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978AD50A-9C6A-454B-0CAD-EAB518440143}"/>
              </a:ext>
            </a:extLst>
          </p:cNvPr>
          <p:cNvSpPr>
            <a:spLocks noGrp="1"/>
          </p:cNvSpPr>
          <p:nvPr>
            <p:ph type="pic" sz="quarter" idx="10"/>
          </p:nvPr>
        </p:nvSpPr>
        <p:spPr>
          <a:xfrm>
            <a:off x="3810" y="0"/>
            <a:ext cx="7816995" cy="6858000"/>
          </a:xfrm>
          <a:custGeom>
            <a:avLst/>
            <a:gdLst>
              <a:gd name="connsiteX0" fmla="*/ 0 w 7813675"/>
              <a:gd name="connsiteY0" fmla="*/ 0 h 6903720"/>
              <a:gd name="connsiteX1" fmla="*/ 7813675 w 7813675"/>
              <a:gd name="connsiteY1" fmla="*/ 0 h 6903720"/>
              <a:gd name="connsiteX2" fmla="*/ 7813675 w 7813675"/>
              <a:gd name="connsiteY2" fmla="*/ 6903720 h 6903720"/>
              <a:gd name="connsiteX3" fmla="*/ 0 w 7813675"/>
              <a:gd name="connsiteY3" fmla="*/ 6903720 h 6903720"/>
              <a:gd name="connsiteX4" fmla="*/ 0 w 7813675"/>
              <a:gd name="connsiteY4" fmla="*/ 0 h 6903720"/>
              <a:gd name="connsiteX0" fmla="*/ 0 w 7813675"/>
              <a:gd name="connsiteY0" fmla="*/ 0 h 6903720"/>
              <a:gd name="connsiteX1" fmla="*/ 7813675 w 7813675"/>
              <a:gd name="connsiteY1" fmla="*/ 0 h 6903720"/>
              <a:gd name="connsiteX2" fmla="*/ 7813675 w 7813675"/>
              <a:gd name="connsiteY2" fmla="*/ 6903720 h 6903720"/>
              <a:gd name="connsiteX3" fmla="*/ 798854 w 7813675"/>
              <a:gd name="connsiteY3" fmla="*/ 6867163 h 6903720"/>
              <a:gd name="connsiteX4" fmla="*/ 0 w 7813675"/>
              <a:gd name="connsiteY4" fmla="*/ 6903720 h 6903720"/>
              <a:gd name="connsiteX5" fmla="*/ 0 w 7813675"/>
              <a:gd name="connsiteY5" fmla="*/ 0 h 6903720"/>
              <a:gd name="connsiteX0" fmla="*/ 0 w 7813675"/>
              <a:gd name="connsiteY0" fmla="*/ 0 h 6907803"/>
              <a:gd name="connsiteX1" fmla="*/ 7813675 w 7813675"/>
              <a:gd name="connsiteY1" fmla="*/ 0 h 6907803"/>
              <a:gd name="connsiteX2" fmla="*/ 7813675 w 7813675"/>
              <a:gd name="connsiteY2" fmla="*/ 6903720 h 6907803"/>
              <a:gd name="connsiteX3" fmla="*/ 809014 w 7813675"/>
              <a:gd name="connsiteY3" fmla="*/ 6907803 h 6907803"/>
              <a:gd name="connsiteX4" fmla="*/ 0 w 7813675"/>
              <a:gd name="connsiteY4" fmla="*/ 6903720 h 6907803"/>
              <a:gd name="connsiteX5" fmla="*/ 0 w 7813675"/>
              <a:gd name="connsiteY5" fmla="*/ 0 h 6907803"/>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9891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740434 w 7813675"/>
              <a:gd name="connsiteY3" fmla="*/ 6898913 h 6903720"/>
              <a:gd name="connsiteX4" fmla="*/ 0 w 7813675"/>
              <a:gd name="connsiteY4" fmla="*/ 6903720 h 6903720"/>
              <a:gd name="connsiteX5" fmla="*/ 0 w 7813675"/>
              <a:gd name="connsiteY5" fmla="*/ 0 h 6903720"/>
              <a:gd name="connsiteX0" fmla="*/ 0 w 7813675"/>
              <a:gd name="connsiteY0" fmla="*/ 0 h 6907385"/>
              <a:gd name="connsiteX1" fmla="*/ 7813675 w 7813675"/>
              <a:gd name="connsiteY1" fmla="*/ 0 h 6907385"/>
              <a:gd name="connsiteX2" fmla="*/ 7813675 w 7813675"/>
              <a:gd name="connsiteY2" fmla="*/ 6903720 h 6907385"/>
              <a:gd name="connsiteX3" fmla="*/ 6359380 w 7813675"/>
              <a:gd name="connsiteY3" fmla="*/ 6907385 h 6907385"/>
              <a:gd name="connsiteX4" fmla="*/ 740434 w 7813675"/>
              <a:gd name="connsiteY4" fmla="*/ 6898913 h 6907385"/>
              <a:gd name="connsiteX5" fmla="*/ 0 w 7813675"/>
              <a:gd name="connsiteY5" fmla="*/ 6903720 h 6907385"/>
              <a:gd name="connsiteX6" fmla="*/ 0 w 7813675"/>
              <a:gd name="connsiteY6"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3320 w 7816995"/>
              <a:gd name="connsiteY5" fmla="*/ 690372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2899555 w 7816995"/>
              <a:gd name="connsiteY2" fmla="*/ 464820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6995" h="6907385">
                <a:moveTo>
                  <a:pt x="3320" y="0"/>
                </a:moveTo>
                <a:lnTo>
                  <a:pt x="7816995" y="0"/>
                </a:lnTo>
                <a:lnTo>
                  <a:pt x="2899555" y="4648200"/>
                </a:lnTo>
                <a:lnTo>
                  <a:pt x="6362700" y="6907385"/>
                </a:lnTo>
                <a:lnTo>
                  <a:pt x="743754" y="6898913"/>
                </a:lnTo>
                <a:lnTo>
                  <a:pt x="2876060" y="4644390"/>
                </a:lnTo>
                <a:cubicBezTo>
                  <a:pt x="1610033" y="3689302"/>
                  <a:pt x="1117437" y="3324763"/>
                  <a:pt x="0" y="2510645"/>
                </a:cubicBezTo>
                <a:cubicBezTo>
                  <a:pt x="1107" y="1673763"/>
                  <a:pt x="2213" y="836882"/>
                  <a:pt x="3320" y="0"/>
                </a:cubicBezTo>
                <a:close/>
              </a:path>
            </a:pathLst>
          </a:custGeom>
          <a:solidFill>
            <a:schemeClr val="tx2"/>
          </a:solidFill>
          <a:ln w="22225">
            <a:noFill/>
          </a:ln>
        </p:spPr>
        <p:txBody>
          <a:bodyPr lIns="274320" tIns="274320">
            <a:normAutofit/>
          </a:bodyPr>
          <a:lstStyle>
            <a:lvl1pPr marL="0" indent="0">
              <a:buNone/>
              <a:defRPr sz="2000"/>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6080992" y="731562"/>
            <a:ext cx="4902843" cy="3526778"/>
          </a:xfrm>
          <a:noFill/>
        </p:spPr>
        <p:txBody>
          <a:bodyPr anchor="b">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080992" y="4373217"/>
            <a:ext cx="4902843" cy="1753221"/>
          </a:xfrm>
        </p:spPr>
        <p:txBody>
          <a:bodyPr anchor="t" anchorCtr="0">
            <a:normAutofit/>
          </a:bodyPr>
          <a:lstStyle>
            <a:lvl1pPr marL="0" indent="0">
              <a:spcBef>
                <a:spcPts val="1000"/>
              </a:spcBef>
              <a:buNone/>
              <a:defRPr sz="1800">
                <a:solidFill>
                  <a:schemeClr val="tx1"/>
                </a:solidFill>
              </a:defRPr>
            </a:lvl1pPr>
            <a:lvl2pPr>
              <a:spcBef>
                <a:spcPts val="1000"/>
              </a:spcBef>
              <a:defRPr sz="1600">
                <a:solidFill>
                  <a:schemeClr val="tx1"/>
                </a:solidFill>
              </a:defRPr>
            </a:lvl2pPr>
            <a:lvl3pPr>
              <a:spcBef>
                <a:spcPts val="1000"/>
              </a:spcBef>
              <a:defRPr sz="1400">
                <a:solidFill>
                  <a:schemeClr val="tx1"/>
                </a:solidFill>
              </a:defRPr>
            </a:lvl3pPr>
            <a:lvl4pPr>
              <a:spcBef>
                <a:spcPts val="1000"/>
              </a:spcBef>
              <a:defRPr sz="1200">
                <a:solidFill>
                  <a:schemeClr val="tx1"/>
                </a:solidFill>
              </a:defRPr>
            </a:lvl4pPr>
            <a:lvl5pPr>
              <a:spcBef>
                <a:spcPts val="1000"/>
              </a:spcBef>
              <a:defRPr sz="12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539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D6D8061D-18C3-4F4F-85EF-561633F58754}" type="datetimeFigureOut">
              <a:rPr lang="en-US" smtClean="0"/>
              <a:t>1/16/2026</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1" r:id="rId13"/>
    <p:sldLayoutId id="2147483682" r:id="rId14"/>
    <p:sldLayoutId id="2147483683" r:id="rId15"/>
    <p:sldLayoutId id="2147483685" r:id="rId16"/>
    <p:sldLayoutId id="2147483687" r:id="rId17"/>
    <p:sldLayoutId id="2147483691" r:id="rId18"/>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hyperlink" Target="https://clerk.virginiabeach.gov/"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hyperlink" Target="https://virginiabeach.gov/city-hall/mayors-office" TargetMode="External"/><Relationship Id="rId5" Type="http://schemas.openxmlformats.org/officeDocument/2006/relationships/hyperlink" Target="mailto:CMOffice@vbgov.com" TargetMode="External"/><Relationship Id="rId4" Type="http://schemas.openxmlformats.org/officeDocument/2006/relationships/hyperlink" Target="https://manager.virginiabeach.gov/"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mailto:Assessor@vbgov.com" TargetMode="External"/><Relationship Id="rId3" Type="http://schemas.openxmlformats.org/officeDocument/2006/relationships/image" Target="../media/image5.png"/><Relationship Id="rId7" Type="http://schemas.openxmlformats.org/officeDocument/2006/relationships/hyperlink" Target="https://assessor.virginiabeach.gov/" TargetMode="External"/><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hyperlink" Target="https://attorney.virginiabeach.gov/" TargetMode="External"/><Relationship Id="rId5" Type="http://schemas.openxmlformats.org/officeDocument/2006/relationships/hyperlink" Target="mailto:CMOffice@vbgov.com" TargetMode="External"/><Relationship Id="rId4" Type="http://schemas.openxmlformats.org/officeDocument/2006/relationships/hyperlink" Target="https://auditor.virginiabeach.gov/"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C79996-7103-DECC-5927-B8C2233B764A}"/>
              </a:ext>
            </a:extLst>
          </p:cNvPr>
          <p:cNvSpPr txBox="1"/>
          <p:nvPr/>
        </p:nvSpPr>
        <p:spPr>
          <a:xfrm>
            <a:off x="95409" y="0"/>
            <a:ext cx="12192000" cy="6858000"/>
          </a:xfrm>
          <a:prstGeom prst="rect">
            <a:avLst/>
          </a:prstGeom>
          <a:solidFill>
            <a:schemeClr val="accent6">
              <a:lumMod val="20000"/>
              <a:lumOff val="80000"/>
            </a:schemeClr>
          </a:solidFill>
        </p:spPr>
        <p:txBody>
          <a:bodyPr wrap="square" rtlCol="0">
            <a:spAutoFit/>
          </a:bodyPr>
          <a:lstStyle/>
          <a:p>
            <a:endParaRPr lang="en-US" dirty="0"/>
          </a:p>
        </p:txBody>
      </p:sp>
      <p:sp>
        <p:nvSpPr>
          <p:cNvPr id="10" name="Title 1">
            <a:extLst>
              <a:ext uri="{FF2B5EF4-FFF2-40B4-BE49-F238E27FC236}">
                <a16:creationId xmlns:a16="http://schemas.microsoft.com/office/drawing/2014/main" id="{CE085931-B336-3AC3-BD44-4D1E25F854D9}"/>
              </a:ext>
            </a:extLst>
          </p:cNvPr>
          <p:cNvSpPr>
            <a:spLocks noGrp="1"/>
          </p:cNvSpPr>
          <p:nvPr>
            <p:ph type="title"/>
          </p:nvPr>
        </p:nvSpPr>
        <p:spPr>
          <a:xfrm>
            <a:off x="1700688" y="211512"/>
            <a:ext cx="10395903" cy="707690"/>
          </a:xfrm>
        </p:spPr>
        <p:txBody>
          <a:bodyPr>
            <a:noAutofit/>
          </a:bodyPr>
          <a:lstStyle/>
          <a:p>
            <a:r>
              <a:rPr lang="en-US" sz="2700" b="1" i="0" dirty="0">
                <a:solidFill>
                  <a:srgbClr val="000000"/>
                </a:solidFill>
                <a:effectLst/>
                <a:latin typeface="Arial Black" panose="020B0A04020102020204" pitchFamily="34" charset="0"/>
                <a:ea typeface="Calibri" panose="020F0502020204030204" pitchFamily="34" charset="0"/>
              </a:rPr>
              <a:t>Virginia Beach Council of Civic Organizations</a:t>
            </a:r>
            <a:endParaRPr lang="en-US" sz="2700" i="0" dirty="0">
              <a:latin typeface="Arial Black" panose="020B0A04020102020204" pitchFamily="34" charset="0"/>
            </a:endParaRPr>
          </a:p>
        </p:txBody>
      </p:sp>
      <p:sp>
        <p:nvSpPr>
          <p:cNvPr id="7" name="Title 1">
            <a:extLst>
              <a:ext uri="{FF2B5EF4-FFF2-40B4-BE49-F238E27FC236}">
                <a16:creationId xmlns:a16="http://schemas.microsoft.com/office/drawing/2014/main" id="{BBF324C4-D80E-121F-67BE-A7C01AE17CE2}"/>
              </a:ext>
            </a:extLst>
          </p:cNvPr>
          <p:cNvSpPr txBox="1">
            <a:spLocks/>
          </p:cNvSpPr>
          <p:nvPr/>
        </p:nvSpPr>
        <p:spPr>
          <a:xfrm>
            <a:off x="1352550" y="784213"/>
            <a:ext cx="10830682" cy="9176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pPr algn="ctr"/>
            <a:r>
              <a:rPr lang="en-US" sz="2000" b="1" dirty="0">
                <a:solidFill>
                  <a:srgbClr val="000000"/>
                </a:solidFill>
                <a:latin typeface="Arial Black" panose="020B0A04020102020204" pitchFamily="34" charset="0"/>
                <a:ea typeface="Calibri" panose="020F0502020204030204" pitchFamily="34" charset="0"/>
              </a:rPr>
              <a:t>  Session 2: City Council Agenda Review &amp; Civic Process</a:t>
            </a:r>
            <a:endParaRPr lang="en-US" dirty="0">
              <a:latin typeface="Arial Black" panose="020B0A04020102020204" pitchFamily="34" charset="0"/>
            </a:endParaRPr>
          </a:p>
        </p:txBody>
      </p:sp>
      <p:sp>
        <p:nvSpPr>
          <p:cNvPr id="2" name="TextBox 1">
            <a:extLst>
              <a:ext uri="{FF2B5EF4-FFF2-40B4-BE49-F238E27FC236}">
                <a16:creationId xmlns:a16="http://schemas.microsoft.com/office/drawing/2014/main" id="{E2B247F4-9B2F-0B73-961C-D2F500177B6F}"/>
              </a:ext>
            </a:extLst>
          </p:cNvPr>
          <p:cNvSpPr txBox="1"/>
          <p:nvPr/>
        </p:nvSpPr>
        <p:spPr>
          <a:xfrm>
            <a:off x="9867189" y="5476703"/>
            <a:ext cx="2058110" cy="646331"/>
          </a:xfrm>
          <a:prstGeom prst="rect">
            <a:avLst/>
          </a:prstGeom>
          <a:solidFill>
            <a:schemeClr val="bg1">
              <a:lumMod val="95000"/>
            </a:schemeClr>
          </a:solidFill>
          <a:effectLst>
            <a:outerShdw blurRad="50800" dist="114300" dir="6660000" sx="102000" sy="102000" algn="r" rotWithShape="0">
              <a:prstClr val="black">
                <a:alpha val="40000"/>
              </a:prstClr>
            </a:outerShdw>
            <a:softEdge rad="0"/>
          </a:effectLst>
          <a:scene3d>
            <a:camera prst="orthographicFront"/>
            <a:lightRig rig="threePt" dir="t"/>
          </a:scene3d>
          <a:sp3d>
            <a:bevelB w="304800" h="152400" prst="softRound"/>
          </a:sp3d>
        </p:spPr>
        <p:txBody>
          <a:bodyPr wrap="square" rtlCol="0">
            <a:spAutoFit/>
          </a:bodyPr>
          <a:lstStyle/>
          <a:p>
            <a:pPr algn="ctr"/>
            <a:r>
              <a:rPr lang="en-US" dirty="0">
                <a:latin typeface="Arial" panose="020B0604020202020204" pitchFamily="34" charset="0"/>
                <a:cs typeface="Arial" panose="020B0604020202020204" pitchFamily="34" charset="0"/>
              </a:rPr>
              <a:t>Presented by:</a:t>
            </a:r>
          </a:p>
          <a:p>
            <a:pPr algn="ctr"/>
            <a:r>
              <a:rPr lang="en-US" dirty="0">
                <a:latin typeface="Arial" panose="020B0604020202020204" pitchFamily="34" charset="0"/>
                <a:cs typeface="Arial" panose="020B0604020202020204" pitchFamily="34" charset="0"/>
              </a:rPr>
              <a:t>Hon. Chris Taylor </a:t>
            </a:r>
          </a:p>
        </p:txBody>
      </p:sp>
      <p:grpSp>
        <p:nvGrpSpPr>
          <p:cNvPr id="6" name="Group 5">
            <a:extLst>
              <a:ext uri="{FF2B5EF4-FFF2-40B4-BE49-F238E27FC236}">
                <a16:creationId xmlns:a16="http://schemas.microsoft.com/office/drawing/2014/main" id="{AABED422-B0EA-F7AC-DA6A-F8D4CE126B54}"/>
              </a:ext>
            </a:extLst>
          </p:cNvPr>
          <p:cNvGrpSpPr/>
          <p:nvPr/>
        </p:nvGrpSpPr>
        <p:grpSpPr>
          <a:xfrm>
            <a:off x="3670412" y="1995829"/>
            <a:ext cx="4851175" cy="4568166"/>
            <a:chOff x="3454625" y="1524000"/>
            <a:chExt cx="5362350" cy="5049520"/>
          </a:xfrm>
        </p:grpSpPr>
        <p:sp>
          <p:nvSpPr>
            <p:cNvPr id="4" name="Rectangle 3">
              <a:extLst>
                <a:ext uri="{FF2B5EF4-FFF2-40B4-BE49-F238E27FC236}">
                  <a16:creationId xmlns:a16="http://schemas.microsoft.com/office/drawing/2014/main" id="{F80FD0E6-429D-A24B-74A0-093AB3F94B57}"/>
                </a:ext>
              </a:extLst>
            </p:cNvPr>
            <p:cNvSpPr/>
            <p:nvPr/>
          </p:nvSpPr>
          <p:spPr>
            <a:xfrm>
              <a:off x="3454625" y="1524000"/>
              <a:ext cx="5362350" cy="5049520"/>
            </a:xfrm>
            <a:prstGeom prst="rect">
              <a:avLst/>
            </a:prstGeom>
            <a:solidFill>
              <a:schemeClr val="accent4"/>
            </a:solidFill>
            <a:effectLst>
              <a:outerShdw blurRad="50800" dist="50800" dir="5400000" sx="107000" sy="107000" algn="ctr" rotWithShape="0">
                <a:schemeClr val="tx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F65C458-268C-A36D-B0A7-6BBF0653ADFC}"/>
                </a:ext>
              </a:extLst>
            </p:cNvPr>
            <p:cNvPicPr>
              <a:picLocks noChangeAspect="1"/>
            </p:cNvPicPr>
            <p:nvPr/>
          </p:nvPicPr>
          <p:blipFill>
            <a:blip r:embed="rId3"/>
            <a:stretch>
              <a:fillRect/>
            </a:stretch>
          </p:blipFill>
          <p:spPr>
            <a:xfrm>
              <a:off x="3768651" y="1685216"/>
              <a:ext cx="4753684" cy="4711802"/>
            </a:xfrm>
            <a:prstGeom prst="rect">
              <a:avLst/>
            </a:prstGeom>
          </p:spPr>
        </p:pic>
      </p:grpSp>
      <p:pic>
        <p:nvPicPr>
          <p:cNvPr id="17" name="Picture 16">
            <a:extLst>
              <a:ext uri="{FF2B5EF4-FFF2-40B4-BE49-F238E27FC236}">
                <a16:creationId xmlns:a16="http://schemas.microsoft.com/office/drawing/2014/main" id="{239B474E-C9C3-0369-A621-5CA9ADFA8CE8}"/>
              </a:ext>
            </a:extLst>
          </p:cNvPr>
          <p:cNvPicPr>
            <a:picLocks noChangeAspect="1"/>
          </p:cNvPicPr>
          <p:nvPr/>
        </p:nvPicPr>
        <p:blipFill>
          <a:blip r:embed="rId4"/>
          <a:stretch>
            <a:fillRect/>
          </a:stretch>
        </p:blipFill>
        <p:spPr>
          <a:xfrm>
            <a:off x="157918" y="119796"/>
            <a:ext cx="1414463" cy="1328833"/>
          </a:xfrm>
          <a:prstGeom prst="rect">
            <a:avLst/>
          </a:prstGeom>
          <a:effectLst>
            <a:outerShdw blurRad="50800" dist="50800" dir="3960000" sx="115000" sy="115000" algn="ctr" rotWithShape="0">
              <a:srgbClr val="000000">
                <a:alpha val="43137"/>
              </a:srgbClr>
            </a:outerShdw>
          </a:effectLst>
        </p:spPr>
      </p:pic>
      <p:sp>
        <p:nvSpPr>
          <p:cNvPr id="5" name="TextBox 4">
            <a:extLst>
              <a:ext uri="{FF2B5EF4-FFF2-40B4-BE49-F238E27FC236}">
                <a16:creationId xmlns:a16="http://schemas.microsoft.com/office/drawing/2014/main" id="{5DDD0248-D2FC-B5D0-089D-541B818DF451}"/>
              </a:ext>
            </a:extLst>
          </p:cNvPr>
          <p:cNvSpPr txBox="1"/>
          <p:nvPr/>
        </p:nvSpPr>
        <p:spPr>
          <a:xfrm>
            <a:off x="9867189" y="6290462"/>
            <a:ext cx="1972386" cy="400110"/>
          </a:xfrm>
          <a:prstGeom prst="rect">
            <a:avLst/>
          </a:prstGeom>
          <a:noFill/>
        </p:spPr>
        <p:txBody>
          <a:bodyPr wrap="square" rtlCol="0">
            <a:spAutoFit/>
          </a:bodyPr>
          <a:lstStyle/>
          <a:p>
            <a:pPr algn="ctr"/>
            <a:r>
              <a:rPr lang="en-US" sz="2000" b="1" dirty="0">
                <a:latin typeface="Arial" panose="020B0604020202020204" pitchFamily="34" charset="0"/>
                <a:cs typeface="Arial" panose="020B0604020202020204" pitchFamily="34" charset="0"/>
              </a:rPr>
              <a:t>1/29/26</a:t>
            </a:r>
          </a:p>
        </p:txBody>
      </p:sp>
    </p:spTree>
    <p:extLst>
      <p:ext uri="{BB962C8B-B14F-4D97-AF65-F5344CB8AC3E}">
        <p14:creationId xmlns:p14="http://schemas.microsoft.com/office/powerpoint/2010/main" val="26613049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D5CBF5-57DA-EE71-A6A4-135A91B7A0CA}"/>
              </a:ext>
            </a:extLst>
          </p:cNvPr>
          <p:cNvSpPr txBox="1"/>
          <p:nvPr/>
        </p:nvSpPr>
        <p:spPr>
          <a:xfrm>
            <a:off x="0" y="0"/>
            <a:ext cx="12192000" cy="6858000"/>
          </a:xfrm>
          <a:prstGeom prst="rect">
            <a:avLst/>
          </a:prstGeom>
          <a:solidFill>
            <a:schemeClr val="accent6">
              <a:lumMod val="20000"/>
              <a:lumOff val="80000"/>
            </a:schemeClr>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6055161B-E9B1-35F4-8D0C-48C0F9B9DFBF}"/>
              </a:ext>
            </a:extLst>
          </p:cNvPr>
          <p:cNvPicPr>
            <a:picLocks noChangeAspect="1"/>
          </p:cNvPicPr>
          <p:nvPr/>
        </p:nvPicPr>
        <p:blipFill>
          <a:blip r:embed="rId3"/>
          <a:srcRect l="9248" r="30398" b="-1"/>
          <a:stretch>
            <a:fillRect/>
          </a:stretch>
        </p:blipFill>
        <p:spPr>
          <a:xfrm>
            <a:off x="5624774" y="-36576"/>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a:noFill/>
        </p:spPr>
      </p:pic>
      <p:sp>
        <p:nvSpPr>
          <p:cNvPr id="2" name="TextBox 1">
            <a:extLst>
              <a:ext uri="{FF2B5EF4-FFF2-40B4-BE49-F238E27FC236}">
                <a16:creationId xmlns:a16="http://schemas.microsoft.com/office/drawing/2014/main" id="{4655BA0B-1462-AFCE-7E21-740AF3DC4713}"/>
              </a:ext>
            </a:extLst>
          </p:cNvPr>
          <p:cNvSpPr txBox="1"/>
          <p:nvPr/>
        </p:nvSpPr>
        <p:spPr>
          <a:xfrm>
            <a:off x="1783949" y="291123"/>
            <a:ext cx="3840825" cy="523220"/>
          </a:xfrm>
          <a:prstGeom prst="rect">
            <a:avLst/>
          </a:prstGeom>
          <a:noFill/>
        </p:spPr>
        <p:txBody>
          <a:bodyPr wrap="square" rtlCol="0">
            <a:spAutoFit/>
          </a:bodyPr>
          <a:lstStyle/>
          <a:p>
            <a:r>
              <a:rPr lang="en-US" sz="2800" b="1" dirty="0">
                <a:latin typeface="Arial Black" panose="020B0A04020102020204" pitchFamily="34" charset="0"/>
                <a:cs typeface="Arial" panose="020B0604020202020204" pitchFamily="34" charset="0"/>
              </a:rPr>
              <a:t>Mission</a:t>
            </a:r>
            <a:r>
              <a:rPr lang="en-US" sz="2800" b="1" dirty="0"/>
              <a:t> </a:t>
            </a:r>
            <a:r>
              <a:rPr lang="en-US" sz="2800" b="1" dirty="0">
                <a:latin typeface="Arial Black" panose="020B0A04020102020204" pitchFamily="34" charset="0"/>
              </a:rPr>
              <a:t>Statement </a:t>
            </a:r>
          </a:p>
        </p:txBody>
      </p:sp>
      <p:sp>
        <p:nvSpPr>
          <p:cNvPr id="8" name="TextBox 7">
            <a:extLst>
              <a:ext uri="{FF2B5EF4-FFF2-40B4-BE49-F238E27FC236}">
                <a16:creationId xmlns:a16="http://schemas.microsoft.com/office/drawing/2014/main" id="{53ADF627-1093-3803-44FF-80E8F8F09C98}"/>
              </a:ext>
            </a:extLst>
          </p:cNvPr>
          <p:cNvSpPr txBox="1"/>
          <p:nvPr/>
        </p:nvSpPr>
        <p:spPr>
          <a:xfrm>
            <a:off x="193770" y="946702"/>
            <a:ext cx="5559329" cy="5663538"/>
          </a:xfrm>
          <a:prstGeom prst="rect">
            <a:avLst/>
          </a:prstGeom>
          <a:noFill/>
        </p:spPr>
        <p:txBody>
          <a:bodyPr wrap="square">
            <a:spAutoFit/>
          </a:bodyPr>
          <a:lstStyle/>
          <a:p>
            <a:pPr marL="342900" marR="0" lvl="0" indent="-342900">
              <a:lnSpc>
                <a:spcPct val="115000"/>
              </a:lnSpc>
              <a:spcBef>
                <a:spcPts val="0"/>
              </a:spcBef>
              <a:spcAft>
                <a:spcPts val="0"/>
              </a:spcAft>
              <a:buFont typeface="+mj-lt"/>
              <a:buAutoNum type="arabicPeriod"/>
            </a:pPr>
            <a:r>
              <a:rPr lang="en-US" sz="1400" b="1" kern="12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create a forum whereby the Civic Organizations throughout the city can work together to educate, inform, and empower civic leaders, support and assist member organizations, and advocate for stronger neighborhoods.</a:t>
            </a:r>
            <a:br>
              <a:rPr lang="en-US" sz="1400" b="1" kern="12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endParaRPr lang="en-US" b="1"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400" b="1" kern="12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help organize neighborhood Civic Organizations and to support the activities of member organizations when requested.</a:t>
            </a:r>
            <a:br>
              <a:rPr lang="en-US" sz="1400" b="1" kern="12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endParaRPr lang="en-US" b="1" kern="100" dirty="0">
              <a:effectLst/>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400" b="1" cap="all" dirty="0">
                <a:solidFill>
                  <a:srgbClr val="000000"/>
                </a:solidFill>
                <a:latin typeface="Arial" panose="020B0604020202020204" pitchFamily="34" charset="0"/>
                <a:cs typeface="Arial" panose="020B0604020202020204" pitchFamily="34" charset="0"/>
              </a:rPr>
              <a:t>To develop and approve city-wide Resolutions reflecting the VBCCO's position or recommendation.</a:t>
            </a:r>
            <a:br>
              <a:rPr lang="en-US" sz="1400" b="1" cap="all" dirty="0">
                <a:solidFill>
                  <a:srgbClr val="000000"/>
                </a:solidFill>
                <a:latin typeface="Arial" panose="020B0604020202020204" pitchFamily="34" charset="0"/>
                <a:cs typeface="Arial" panose="020B0604020202020204" pitchFamily="34" charset="0"/>
              </a:rPr>
            </a:br>
            <a:endParaRPr lang="en-US" sz="1400" b="1" cap="all" dirty="0">
              <a:solidFill>
                <a:srgbClr val="000000"/>
              </a:solidFill>
              <a:latin typeface="Arial" panose="020B0604020202020204" pitchFamily="34" charset="0"/>
              <a:cs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400" b="1" cap="all" dirty="0">
                <a:solidFill>
                  <a:srgbClr val="000000"/>
                </a:solidFill>
                <a:latin typeface="Arial" panose="020B0604020202020204" pitchFamily="34" charset="0"/>
                <a:cs typeface="Arial" panose="020B0604020202020204" pitchFamily="34" charset="0"/>
              </a:rPr>
              <a:t>To study and discuss community issues and work toward solutions.</a:t>
            </a:r>
            <a:br>
              <a:rPr lang="en-US" sz="1400" b="1" cap="all" dirty="0">
                <a:solidFill>
                  <a:srgbClr val="000000"/>
                </a:solidFill>
                <a:latin typeface="Arial" panose="020B0604020202020204" pitchFamily="34" charset="0"/>
                <a:cs typeface="Arial" panose="020B0604020202020204" pitchFamily="34" charset="0"/>
              </a:rPr>
            </a:br>
            <a:endParaRPr lang="en-US" sz="1400" b="1" cap="all" dirty="0">
              <a:solidFill>
                <a:srgbClr val="000000"/>
              </a:solidFill>
              <a:latin typeface="Arial" panose="020B0604020202020204" pitchFamily="34" charset="0"/>
              <a:cs typeface="Arial" panose="020B0604020202020204" pitchFamily="34" charset="0"/>
            </a:endParaRPr>
          </a:p>
          <a:p>
            <a:pPr marL="342900" marR="0" lvl="0" indent="-342900">
              <a:lnSpc>
                <a:spcPct val="115000"/>
              </a:lnSpc>
              <a:spcBef>
                <a:spcPts val="0"/>
              </a:spcBef>
              <a:spcAft>
                <a:spcPts val="0"/>
              </a:spcAft>
              <a:buFont typeface="+mj-lt"/>
              <a:buAutoNum type="arabicPeriod"/>
            </a:pPr>
            <a:r>
              <a:rPr lang="en-US" sz="1400" b="1" kern="1200" cap="all"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provide a forum for the discussion and debate of current topics and to provide educational programs that will enable member organizations to better serve their residents.</a:t>
            </a:r>
            <a:endParaRPr lang="en-US" b="1"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41848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D5CBF5-57DA-EE71-A6A4-135A91B7A0CA}"/>
              </a:ext>
            </a:extLst>
          </p:cNvPr>
          <p:cNvSpPr txBox="1"/>
          <p:nvPr/>
        </p:nvSpPr>
        <p:spPr>
          <a:xfrm>
            <a:off x="0" y="0"/>
            <a:ext cx="12192000" cy="6858000"/>
          </a:xfrm>
          <a:prstGeom prst="rect">
            <a:avLst/>
          </a:prstGeom>
          <a:solidFill>
            <a:schemeClr val="accent6">
              <a:lumMod val="20000"/>
              <a:lumOff val="80000"/>
            </a:schemeClr>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6055161B-E9B1-35F4-8D0C-48C0F9B9DFBF}"/>
              </a:ext>
            </a:extLst>
          </p:cNvPr>
          <p:cNvPicPr>
            <a:picLocks noChangeAspect="1"/>
          </p:cNvPicPr>
          <p:nvPr/>
        </p:nvPicPr>
        <p:blipFill>
          <a:blip r:embed="rId3"/>
          <a:srcRect l="9248" r="30398" b="-1"/>
          <a:stretch>
            <a:fillRect/>
          </a:stretch>
        </p:blipFill>
        <p:spPr>
          <a:xfrm>
            <a:off x="5624774" y="-36576"/>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a:noFill/>
        </p:spPr>
      </p:pic>
      <p:sp>
        <p:nvSpPr>
          <p:cNvPr id="2" name="TextBox 1">
            <a:extLst>
              <a:ext uri="{FF2B5EF4-FFF2-40B4-BE49-F238E27FC236}">
                <a16:creationId xmlns:a16="http://schemas.microsoft.com/office/drawing/2014/main" id="{4655BA0B-1462-AFCE-7E21-740AF3DC4713}"/>
              </a:ext>
            </a:extLst>
          </p:cNvPr>
          <p:cNvSpPr txBox="1"/>
          <p:nvPr/>
        </p:nvSpPr>
        <p:spPr>
          <a:xfrm>
            <a:off x="209550" y="97520"/>
            <a:ext cx="6467475" cy="1200329"/>
          </a:xfrm>
          <a:prstGeom prst="rect">
            <a:avLst/>
          </a:prstGeom>
          <a:noFill/>
        </p:spPr>
        <p:txBody>
          <a:bodyPr wrap="square" rtlCol="0">
            <a:spAutoFit/>
          </a:bodyPr>
          <a:lstStyle/>
          <a:p>
            <a:pPr algn="ctr"/>
            <a:r>
              <a:rPr lang="en-US" sz="3600" b="1" dirty="0">
                <a:latin typeface="Arial Black" panose="020B0A04020102020204" pitchFamily="34" charset="0"/>
                <a:cs typeface="Arial" panose="020B0604020202020204" pitchFamily="34" charset="0"/>
              </a:rPr>
              <a:t>Why VBCCO Matters          to Neighborhoods </a:t>
            </a:r>
            <a:endParaRPr lang="en-US" sz="3600" b="1" dirty="0">
              <a:latin typeface="Arial Black" panose="020B0A04020102020204" pitchFamily="34" charset="0"/>
            </a:endParaRPr>
          </a:p>
        </p:txBody>
      </p:sp>
      <p:sp>
        <p:nvSpPr>
          <p:cNvPr id="8" name="TextBox 7">
            <a:extLst>
              <a:ext uri="{FF2B5EF4-FFF2-40B4-BE49-F238E27FC236}">
                <a16:creationId xmlns:a16="http://schemas.microsoft.com/office/drawing/2014/main" id="{53ADF627-1093-3803-44FF-80E8F8F09C98}"/>
              </a:ext>
            </a:extLst>
          </p:cNvPr>
          <p:cNvSpPr txBox="1"/>
          <p:nvPr/>
        </p:nvSpPr>
        <p:spPr>
          <a:xfrm>
            <a:off x="582543" y="1395368"/>
            <a:ext cx="5237232" cy="4497834"/>
          </a:xfrm>
          <a:prstGeom prst="rect">
            <a:avLst/>
          </a:prstGeom>
          <a:noFill/>
        </p:spPr>
        <p:txBody>
          <a:bodyPr wrap="square">
            <a:spAutoFit/>
          </a:bodyPr>
          <a:lstStyle/>
          <a:p>
            <a:pPr marL="342900" marR="0" lvl="0" indent="-342900">
              <a:lnSpc>
                <a:spcPct val="115000"/>
              </a:lnSpc>
              <a:spcBef>
                <a:spcPts val="0"/>
              </a:spcBef>
              <a:spcAft>
                <a:spcPts val="0"/>
              </a:spcAft>
              <a:buFont typeface="Wingdings" panose="05000000000000000000" pitchFamily="2" charset="2"/>
              <a:buChar char="Ø"/>
            </a:pPr>
            <a:r>
              <a:rPr lang="en-US" sz="3600" b="1" i="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Education</a:t>
            </a:r>
            <a:br>
              <a:rPr lang="en-US" sz="3600" b="1" i="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endParaRPr lang="en-US" sz="3600" b="1" i="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342900" marR="0" lvl="0" indent="-342900">
              <a:lnSpc>
                <a:spcPct val="115000"/>
              </a:lnSpc>
              <a:spcBef>
                <a:spcPts val="0"/>
              </a:spcBef>
              <a:spcAft>
                <a:spcPts val="0"/>
              </a:spcAft>
              <a:buFont typeface="Wingdings" panose="05000000000000000000" pitchFamily="2" charset="2"/>
              <a:buChar char="Ø"/>
            </a:pPr>
            <a:r>
              <a:rPr lang="en-US" sz="3600" b="1" i="1" dirty="0">
                <a:solidFill>
                  <a:srgbClr val="000000"/>
                </a:solidFill>
                <a:latin typeface="Arial" panose="020B0604020202020204" pitchFamily="34" charset="0"/>
                <a:ea typeface="Aptos" panose="020B0004020202020204" pitchFamily="34" charset="0"/>
                <a:cs typeface="Arial" panose="020B0604020202020204" pitchFamily="34" charset="0"/>
              </a:rPr>
              <a:t>Empowerment</a:t>
            </a:r>
            <a:br>
              <a:rPr lang="en-US" sz="3600" b="1" i="1" dirty="0">
                <a:solidFill>
                  <a:srgbClr val="000000"/>
                </a:solidFill>
                <a:latin typeface="Arial" panose="020B0604020202020204" pitchFamily="34" charset="0"/>
                <a:ea typeface="Aptos" panose="020B0004020202020204" pitchFamily="34" charset="0"/>
                <a:cs typeface="Arial" panose="020B0604020202020204" pitchFamily="34" charset="0"/>
              </a:rPr>
            </a:br>
            <a:endParaRPr lang="en-US" sz="3600" b="1" i="1" dirty="0">
              <a:solidFill>
                <a:srgbClr val="000000"/>
              </a:solidFill>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Bef>
                <a:spcPts val="0"/>
              </a:spcBef>
              <a:spcAft>
                <a:spcPts val="0"/>
              </a:spcAft>
              <a:buFont typeface="Wingdings" panose="05000000000000000000" pitchFamily="2" charset="2"/>
              <a:buChar char="Ø"/>
            </a:pPr>
            <a:r>
              <a:rPr lang="en-US" sz="3600" b="1" i="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A</a:t>
            </a:r>
            <a:r>
              <a:rPr lang="en-US" sz="3600" b="1" i="1" kern="100" dirty="0">
                <a:solidFill>
                  <a:srgbClr val="000000"/>
                </a:solidFill>
                <a:latin typeface="Arial" panose="020B0604020202020204" pitchFamily="34" charset="0"/>
                <a:ea typeface="Aptos" panose="020B0004020202020204" pitchFamily="34" charset="0"/>
                <a:cs typeface="Arial" panose="020B0604020202020204" pitchFamily="34" charset="0"/>
              </a:rPr>
              <a:t>dvocacy</a:t>
            </a:r>
            <a:br>
              <a:rPr lang="en-US" sz="3600" b="1" i="1" kern="100" dirty="0">
                <a:solidFill>
                  <a:srgbClr val="000000"/>
                </a:solidFill>
                <a:latin typeface="Arial" panose="020B0604020202020204" pitchFamily="34" charset="0"/>
                <a:ea typeface="Aptos" panose="020B0004020202020204" pitchFamily="34" charset="0"/>
                <a:cs typeface="Arial" panose="020B0604020202020204" pitchFamily="34" charset="0"/>
              </a:rPr>
            </a:br>
            <a:endParaRPr lang="en-US" sz="3600" b="1" i="1" kern="100" dirty="0">
              <a:solidFill>
                <a:srgbClr val="000000"/>
              </a:solidFill>
              <a:latin typeface="Arial" panose="020B0604020202020204" pitchFamily="34" charset="0"/>
              <a:ea typeface="Aptos" panose="020B0004020202020204" pitchFamily="34" charset="0"/>
              <a:cs typeface="Arial" panose="020B0604020202020204" pitchFamily="34" charset="0"/>
            </a:endParaRPr>
          </a:p>
          <a:p>
            <a:pPr marL="342900" marR="0" lvl="0" indent="-342900">
              <a:lnSpc>
                <a:spcPct val="115000"/>
              </a:lnSpc>
              <a:spcBef>
                <a:spcPts val="0"/>
              </a:spcBef>
              <a:spcAft>
                <a:spcPts val="0"/>
              </a:spcAft>
              <a:buFont typeface="Wingdings" panose="05000000000000000000" pitchFamily="2" charset="2"/>
              <a:buChar char="Ø"/>
            </a:pPr>
            <a:r>
              <a:rPr lang="en-US" sz="3600" b="1" i="1" kern="100" dirty="0">
                <a:solidFill>
                  <a:srgbClr val="000000"/>
                </a:solidFill>
                <a:effectLst/>
                <a:latin typeface="Arial" panose="020B0604020202020204" pitchFamily="34" charset="0"/>
                <a:ea typeface="Aptos" panose="020B0004020202020204" pitchFamily="34" charset="0"/>
                <a:cs typeface="Arial" panose="020B0604020202020204" pitchFamily="34" charset="0"/>
              </a:rPr>
              <a:t>Collaboration </a:t>
            </a:r>
            <a:endParaRPr lang="en-US" sz="4400" b="1" i="1" kern="100" dirty="0">
              <a:effectLst/>
              <a:latin typeface="Arial" panose="020B06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43113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ircle(in)">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circle(in)">
                                      <p:cBhvr>
                                        <p:cTn id="12" dur="2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circle(in)">
                                      <p:cBhvr>
                                        <p:cTn id="17" dur="20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circle(in)">
                                      <p:cBhvr>
                                        <p:cTn id="22" dur="2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1CD84AE0-F24D-5F88-E321-75A017D03FB6}"/>
              </a:ext>
            </a:extLst>
          </p:cNvPr>
          <p:cNvGrpSpPr/>
          <p:nvPr/>
        </p:nvGrpSpPr>
        <p:grpSpPr>
          <a:xfrm>
            <a:off x="0" y="1608644"/>
            <a:ext cx="6551295" cy="6274335"/>
            <a:chOff x="0" y="1919147"/>
            <a:chExt cx="6551295" cy="5964913"/>
          </a:xfrm>
        </p:grpSpPr>
        <p:grpSp>
          <p:nvGrpSpPr>
            <p:cNvPr id="16" name="Group 15">
              <a:extLst>
                <a:ext uri="{FF2B5EF4-FFF2-40B4-BE49-F238E27FC236}">
                  <a16:creationId xmlns:a16="http://schemas.microsoft.com/office/drawing/2014/main" id="{1D6DF31B-550D-B80C-7E1E-25C1E353E70F}"/>
                </a:ext>
              </a:extLst>
            </p:cNvPr>
            <p:cNvGrpSpPr/>
            <p:nvPr/>
          </p:nvGrpSpPr>
          <p:grpSpPr>
            <a:xfrm>
              <a:off x="0" y="2228850"/>
              <a:ext cx="6551295" cy="5655210"/>
              <a:chOff x="0" y="2228850"/>
              <a:chExt cx="6551295" cy="5655210"/>
            </a:xfrm>
          </p:grpSpPr>
          <p:grpSp>
            <p:nvGrpSpPr>
              <p:cNvPr id="12" name="Group 11">
                <a:extLst>
                  <a:ext uri="{FF2B5EF4-FFF2-40B4-BE49-F238E27FC236}">
                    <a16:creationId xmlns:a16="http://schemas.microsoft.com/office/drawing/2014/main" id="{8E7DD807-0908-5BB2-707A-50BF06DF0C25}"/>
                  </a:ext>
                </a:extLst>
              </p:cNvPr>
              <p:cNvGrpSpPr/>
              <p:nvPr/>
            </p:nvGrpSpPr>
            <p:grpSpPr>
              <a:xfrm>
                <a:off x="166709" y="2536289"/>
                <a:ext cx="6384586" cy="5347771"/>
                <a:chOff x="0" y="755114"/>
                <a:chExt cx="6384586" cy="5347771"/>
              </a:xfrm>
            </p:grpSpPr>
            <p:pic>
              <p:nvPicPr>
                <p:cNvPr id="5" name="Picture 4">
                  <a:extLst>
                    <a:ext uri="{FF2B5EF4-FFF2-40B4-BE49-F238E27FC236}">
                      <a16:creationId xmlns:a16="http://schemas.microsoft.com/office/drawing/2014/main" id="{52874382-0428-1129-7888-9F41CE87697C}"/>
                    </a:ext>
                  </a:extLst>
                </p:cNvPr>
                <p:cNvPicPr>
                  <a:picLocks noChangeAspect="1"/>
                </p:cNvPicPr>
                <p:nvPr/>
              </p:nvPicPr>
              <p:blipFill>
                <a:blip r:embed="rId3"/>
                <a:stretch>
                  <a:fillRect/>
                </a:stretch>
              </p:blipFill>
              <p:spPr>
                <a:xfrm>
                  <a:off x="0" y="755114"/>
                  <a:ext cx="6384586" cy="5347771"/>
                </a:xfrm>
                <a:prstGeom prst="rect">
                  <a:avLst/>
                </a:prstGeom>
              </p:spPr>
            </p:pic>
            <p:sp>
              <p:nvSpPr>
                <p:cNvPr id="7" name="Rectangle 6">
                  <a:extLst>
                    <a:ext uri="{FF2B5EF4-FFF2-40B4-BE49-F238E27FC236}">
                      <a16:creationId xmlns:a16="http://schemas.microsoft.com/office/drawing/2014/main" id="{D7784B03-01F8-4BBA-7158-40F5D6DC2B07}"/>
                    </a:ext>
                  </a:extLst>
                </p:cNvPr>
                <p:cNvSpPr/>
                <p:nvPr/>
              </p:nvSpPr>
              <p:spPr>
                <a:xfrm>
                  <a:off x="83355" y="3163942"/>
                  <a:ext cx="6212670" cy="234186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7F9EAAB-585D-9BD6-AB16-77AA8226AAF4}"/>
                    </a:ext>
                  </a:extLst>
                </p:cNvPr>
                <p:cNvSpPr/>
                <p:nvPr/>
              </p:nvSpPr>
              <p:spPr>
                <a:xfrm>
                  <a:off x="285750" y="5229225"/>
                  <a:ext cx="4854687" cy="8736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61203BA4-53CF-6D77-4C8E-339F741EFE62}"/>
                  </a:ext>
                </a:extLst>
              </p:cNvPr>
              <p:cNvSpPr/>
              <p:nvPr/>
            </p:nvSpPr>
            <p:spPr>
              <a:xfrm>
                <a:off x="381000" y="2228850"/>
                <a:ext cx="266700" cy="3074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F7C513D-27A1-16A7-2041-8D5568220CCE}"/>
                  </a:ext>
                </a:extLst>
              </p:cNvPr>
              <p:cNvSpPr/>
              <p:nvPr/>
            </p:nvSpPr>
            <p:spPr>
              <a:xfrm>
                <a:off x="0" y="5243243"/>
                <a:ext cx="361020" cy="81400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4C5FED48-BB29-39C7-D81B-A2DA9E6B4CFE}"/>
                </a:ext>
              </a:extLst>
            </p:cNvPr>
            <p:cNvSpPr/>
            <p:nvPr/>
          </p:nvSpPr>
          <p:spPr>
            <a:xfrm>
              <a:off x="514350" y="1919147"/>
              <a:ext cx="266700" cy="3074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0EB2AD3B-0E1D-08D0-1474-EB2C89F896EF}"/>
              </a:ext>
            </a:extLst>
          </p:cNvPr>
          <p:cNvSpPr/>
          <p:nvPr/>
        </p:nvSpPr>
        <p:spPr>
          <a:xfrm>
            <a:off x="0" y="-117228"/>
            <a:ext cx="8019535" cy="8454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E1028CE-E709-7D2C-D291-61EE4B3747F6}"/>
              </a:ext>
            </a:extLst>
          </p:cNvPr>
          <p:cNvSpPr txBox="1"/>
          <p:nvPr/>
        </p:nvSpPr>
        <p:spPr>
          <a:xfrm>
            <a:off x="0" y="191929"/>
            <a:ext cx="7931911" cy="507831"/>
          </a:xfrm>
          <a:prstGeom prst="rect">
            <a:avLst/>
          </a:prstGeom>
          <a:solidFill>
            <a:schemeClr val="bg1"/>
          </a:solidFill>
        </p:spPr>
        <p:txBody>
          <a:bodyPr wrap="square" rtlCol="0" anchor="t" anchorCtr="1">
            <a:spAutoFit/>
          </a:bodyPr>
          <a:lstStyle/>
          <a:p>
            <a:pPr algn="ctr"/>
            <a:r>
              <a:rPr lang="en-US" sz="2700" b="1" dirty="0">
                <a:latin typeface="Arial Black" panose="020B0A04020102020204" pitchFamily="34" charset="0"/>
                <a:cs typeface="Arial" panose="020B0604020202020204" pitchFamily="34" charset="0"/>
              </a:rPr>
              <a:t>Understanding How the City Is Organized</a:t>
            </a:r>
            <a:endParaRPr lang="en-US" sz="2700" b="1" dirty="0">
              <a:latin typeface="Arial Black" panose="020B0A04020102020204" pitchFamily="34" charset="0"/>
            </a:endParaRPr>
          </a:p>
        </p:txBody>
      </p:sp>
      <p:pic>
        <p:nvPicPr>
          <p:cNvPr id="2" name="Picture 1">
            <a:extLst>
              <a:ext uri="{FF2B5EF4-FFF2-40B4-BE49-F238E27FC236}">
                <a16:creationId xmlns:a16="http://schemas.microsoft.com/office/drawing/2014/main" id="{5FB6CF29-6DE2-E003-8AB1-8A952176353A}"/>
              </a:ext>
            </a:extLst>
          </p:cNvPr>
          <p:cNvPicPr>
            <a:picLocks noChangeAspect="1"/>
          </p:cNvPicPr>
          <p:nvPr/>
        </p:nvPicPr>
        <p:blipFill>
          <a:blip r:embed="rId4"/>
          <a:srcRect l="28523" r="31400"/>
          <a:stretch>
            <a:fillRect/>
          </a:stretch>
        </p:blipFill>
        <p:spPr>
          <a:xfrm>
            <a:off x="6429375" y="-6713"/>
            <a:ext cx="5774200"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a:noFill/>
        </p:spPr>
      </p:pic>
      <p:sp>
        <p:nvSpPr>
          <p:cNvPr id="4" name="Rectangle 3">
            <a:extLst>
              <a:ext uri="{FF2B5EF4-FFF2-40B4-BE49-F238E27FC236}">
                <a16:creationId xmlns:a16="http://schemas.microsoft.com/office/drawing/2014/main" id="{2CBE8C01-AD32-402A-9AC3-BD90AE56B9A4}"/>
              </a:ext>
            </a:extLst>
          </p:cNvPr>
          <p:cNvSpPr/>
          <p:nvPr/>
        </p:nvSpPr>
        <p:spPr>
          <a:xfrm>
            <a:off x="0" y="5821680"/>
            <a:ext cx="121920" cy="10363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B09AC46-B83F-3ED5-BF66-A1E73CCEC4C0}"/>
              </a:ext>
            </a:extLst>
          </p:cNvPr>
          <p:cNvSpPr/>
          <p:nvPr/>
        </p:nvSpPr>
        <p:spPr>
          <a:xfrm rot="5990048" flipH="1">
            <a:off x="3943405" y="4226810"/>
            <a:ext cx="45719" cy="450219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9B44E62A-0030-A9A6-C125-3A7D68BC1C52}"/>
              </a:ext>
            </a:extLst>
          </p:cNvPr>
          <p:cNvGrpSpPr/>
          <p:nvPr/>
        </p:nvGrpSpPr>
        <p:grpSpPr>
          <a:xfrm>
            <a:off x="180510" y="699760"/>
            <a:ext cx="7336155" cy="1024265"/>
            <a:chOff x="180510" y="680166"/>
            <a:chExt cx="7336155" cy="854707"/>
          </a:xfrm>
        </p:grpSpPr>
        <p:sp>
          <p:nvSpPr>
            <p:cNvPr id="19" name="Rectangle 18">
              <a:extLst>
                <a:ext uri="{FF2B5EF4-FFF2-40B4-BE49-F238E27FC236}">
                  <a16:creationId xmlns:a16="http://schemas.microsoft.com/office/drawing/2014/main" id="{5C3F695F-592F-3602-28C9-E98844877383}"/>
                </a:ext>
              </a:extLst>
            </p:cNvPr>
            <p:cNvSpPr/>
            <p:nvPr/>
          </p:nvSpPr>
          <p:spPr>
            <a:xfrm>
              <a:off x="647700" y="680166"/>
              <a:ext cx="266700" cy="2405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05CB932-21D8-BA69-EB42-9642A5631D2D}"/>
                </a:ext>
              </a:extLst>
            </p:cNvPr>
            <p:cNvSpPr txBox="1"/>
            <p:nvPr/>
          </p:nvSpPr>
          <p:spPr>
            <a:xfrm>
              <a:off x="180510" y="703876"/>
              <a:ext cx="7336155" cy="830997"/>
            </a:xfrm>
            <a:prstGeom prst="rect">
              <a:avLst/>
            </a:prstGeom>
            <a:solidFill>
              <a:schemeClr val="bg1"/>
            </a:solidFill>
          </p:spPr>
          <p:txBody>
            <a:bodyPr wrap="square" rtlCol="0">
              <a:spAutoFit/>
            </a:bodyPr>
            <a:lstStyle/>
            <a:p>
              <a:pPr algn="ctr"/>
              <a:r>
                <a:rPr lang="en-US" sz="2400" b="1" i="1" dirty="0">
                  <a:effectLst/>
                  <a:latin typeface="Arial" panose="020B0604020202020204" pitchFamily="34" charset="0"/>
                  <a:ea typeface="MS Mincho" panose="02020609040205080304" pitchFamily="49" charset="-128"/>
                  <a:cs typeface="Arial" panose="020B0604020202020204" pitchFamily="34" charset="0"/>
                </a:rPr>
                <a:t>Helps residents know where decisions are made.</a:t>
              </a:r>
            </a:p>
            <a:p>
              <a:pPr algn="ctr"/>
              <a:endParaRPr lang="en-US" sz="2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078994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9E886E20-13FD-673A-F3C8-9F558430F7EF}"/>
              </a:ext>
            </a:extLst>
          </p:cNvPr>
          <p:cNvSpPr txBox="1"/>
          <p:nvPr/>
        </p:nvSpPr>
        <p:spPr>
          <a:xfrm>
            <a:off x="5187688" y="0"/>
            <a:ext cx="7004312" cy="6858000"/>
          </a:xfrm>
          <a:prstGeom prst="rect">
            <a:avLst/>
          </a:prstGeom>
          <a:solidFill>
            <a:schemeClr val="bg1"/>
          </a:solidFill>
        </p:spPr>
        <p:txBody>
          <a:bodyPr wrap="square" rtlCol="0">
            <a:spAutoFit/>
          </a:bodyPr>
          <a:lstStyle/>
          <a:p>
            <a:endParaRPr lang="en-US" dirty="0"/>
          </a:p>
        </p:txBody>
      </p:sp>
      <p:pic>
        <p:nvPicPr>
          <p:cNvPr id="12" name="Picture 11">
            <a:extLst>
              <a:ext uri="{FF2B5EF4-FFF2-40B4-BE49-F238E27FC236}">
                <a16:creationId xmlns:a16="http://schemas.microsoft.com/office/drawing/2014/main" id="{2214A022-6E33-1D92-3214-804973275ED8}"/>
              </a:ext>
            </a:extLst>
          </p:cNvPr>
          <p:cNvPicPr>
            <a:picLocks noChangeAspect="1"/>
          </p:cNvPicPr>
          <p:nvPr/>
        </p:nvPicPr>
        <p:blipFill>
          <a:blip r:embed="rId3"/>
          <a:stretch>
            <a:fillRect/>
          </a:stretch>
        </p:blipFill>
        <p:spPr>
          <a:xfrm>
            <a:off x="-60714" y="0"/>
            <a:ext cx="5645017" cy="6858000"/>
          </a:xfrm>
          <a:prstGeom prst="rect">
            <a:avLst/>
          </a:prstGeom>
        </p:spPr>
      </p:pic>
      <p:grpSp>
        <p:nvGrpSpPr>
          <p:cNvPr id="17" name="Group 16">
            <a:extLst>
              <a:ext uri="{FF2B5EF4-FFF2-40B4-BE49-F238E27FC236}">
                <a16:creationId xmlns:a16="http://schemas.microsoft.com/office/drawing/2014/main" id="{78FB526A-B9CD-2344-6695-9DDFD4B1CC3C}"/>
              </a:ext>
            </a:extLst>
          </p:cNvPr>
          <p:cNvGrpSpPr/>
          <p:nvPr/>
        </p:nvGrpSpPr>
        <p:grpSpPr>
          <a:xfrm>
            <a:off x="7512155" y="727316"/>
            <a:ext cx="4784620" cy="5805861"/>
            <a:chOff x="6408948" y="397038"/>
            <a:chExt cx="5626533" cy="6506685"/>
          </a:xfrm>
        </p:grpSpPr>
        <p:pic>
          <p:nvPicPr>
            <p:cNvPr id="14" name="Picture 13">
              <a:extLst>
                <a:ext uri="{FF2B5EF4-FFF2-40B4-BE49-F238E27FC236}">
                  <a16:creationId xmlns:a16="http://schemas.microsoft.com/office/drawing/2014/main" id="{4A8E00CE-9BD1-239B-AB6C-BB29CC717FCB}"/>
                </a:ext>
              </a:extLst>
            </p:cNvPr>
            <p:cNvPicPr>
              <a:picLocks noChangeAspect="1"/>
            </p:cNvPicPr>
            <p:nvPr/>
          </p:nvPicPr>
          <p:blipFill>
            <a:blip r:embed="rId4"/>
            <a:stretch>
              <a:fillRect/>
            </a:stretch>
          </p:blipFill>
          <p:spPr>
            <a:xfrm>
              <a:off x="6408948" y="397038"/>
              <a:ext cx="5242990" cy="6506685"/>
            </a:xfrm>
            <a:prstGeom prst="rect">
              <a:avLst/>
            </a:prstGeom>
          </p:spPr>
        </p:pic>
        <p:sp>
          <p:nvSpPr>
            <p:cNvPr id="16" name="Rectangle 15">
              <a:extLst>
                <a:ext uri="{FF2B5EF4-FFF2-40B4-BE49-F238E27FC236}">
                  <a16:creationId xmlns:a16="http://schemas.microsoft.com/office/drawing/2014/main" id="{72AE5F94-AA4F-39DB-49E4-6C6CEFC5370C}"/>
                </a:ext>
              </a:extLst>
            </p:cNvPr>
            <p:cNvSpPr/>
            <p:nvPr/>
          </p:nvSpPr>
          <p:spPr>
            <a:xfrm>
              <a:off x="11874843" y="5671751"/>
              <a:ext cx="160638" cy="11862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bg1"/>
                  </a:solidFill>
                </a:ln>
                <a:solidFill>
                  <a:schemeClr val="bg1"/>
                </a:solidFill>
              </a:endParaRPr>
            </a:p>
          </p:txBody>
        </p:sp>
      </p:grpSp>
      <p:sp>
        <p:nvSpPr>
          <p:cNvPr id="18" name="TextBox 17">
            <a:extLst>
              <a:ext uri="{FF2B5EF4-FFF2-40B4-BE49-F238E27FC236}">
                <a16:creationId xmlns:a16="http://schemas.microsoft.com/office/drawing/2014/main" id="{D345B3F5-15BF-C01C-054D-03F75287777C}"/>
              </a:ext>
            </a:extLst>
          </p:cNvPr>
          <p:cNvSpPr txBox="1"/>
          <p:nvPr/>
        </p:nvSpPr>
        <p:spPr>
          <a:xfrm>
            <a:off x="6607699" y="166163"/>
            <a:ext cx="4692827" cy="461665"/>
          </a:xfrm>
          <a:prstGeom prst="rect">
            <a:avLst/>
          </a:prstGeom>
          <a:gradFill flip="none" rotWithShape="1">
            <a:gsLst>
              <a:gs pos="29000">
                <a:schemeClr val="tx2">
                  <a:lumMod val="25000"/>
                  <a:lumOff val="75000"/>
                </a:schemeClr>
              </a:gs>
              <a:gs pos="70000">
                <a:schemeClr val="tx2">
                  <a:lumMod val="10000"/>
                  <a:lumOff val="90000"/>
                </a:schemeClr>
              </a:gs>
            </a:gsLst>
            <a:lin ang="8100000" scaled="1"/>
            <a:tileRect/>
          </a:gradFill>
          <a:ln>
            <a:solidFill>
              <a:schemeClr val="accent1">
                <a:shade val="15000"/>
              </a:schemeClr>
            </a:solidFill>
          </a:ln>
        </p:spPr>
        <p:txBody>
          <a:bodyPr wrap="square" rtlCol="0">
            <a:spAutoFit/>
          </a:bodyPr>
          <a:lstStyle/>
          <a:p>
            <a:r>
              <a:rPr lang="en-US" sz="2400" b="1" dirty="0">
                <a:latin typeface="Arial" panose="020B0604020202020204" pitchFamily="34" charset="0"/>
                <a:cs typeface="Arial" panose="020B0604020202020204" pitchFamily="34" charset="0"/>
              </a:rPr>
              <a:t>Virginia Beach Voting Districts </a:t>
            </a:r>
          </a:p>
        </p:txBody>
      </p:sp>
      <p:sp>
        <p:nvSpPr>
          <p:cNvPr id="2" name="TextBox 1">
            <a:extLst>
              <a:ext uri="{FF2B5EF4-FFF2-40B4-BE49-F238E27FC236}">
                <a16:creationId xmlns:a16="http://schemas.microsoft.com/office/drawing/2014/main" id="{7D0BE3B5-2041-66F1-58E5-63CDFDF6850E}"/>
              </a:ext>
            </a:extLst>
          </p:cNvPr>
          <p:cNvSpPr txBox="1"/>
          <p:nvPr/>
        </p:nvSpPr>
        <p:spPr>
          <a:xfrm>
            <a:off x="5700587" y="3630246"/>
            <a:ext cx="3062414" cy="1323439"/>
          </a:xfrm>
          <a:prstGeom prst="rect">
            <a:avLst/>
          </a:prstGeom>
          <a:gradFill>
            <a:gsLst>
              <a:gs pos="76000">
                <a:schemeClr val="tx2">
                  <a:lumMod val="25000"/>
                  <a:lumOff val="75000"/>
                </a:schemeClr>
              </a:gs>
              <a:gs pos="23000">
                <a:schemeClr val="tx2">
                  <a:lumMod val="10000"/>
                  <a:lumOff val="90000"/>
                </a:schemeClr>
              </a:gs>
            </a:gsLst>
            <a:lin ang="8100000" scaled="1"/>
          </a:gradFill>
          <a:ln>
            <a:solidFill>
              <a:schemeClr val="accent1">
                <a:shade val="15000"/>
              </a:schemeClr>
            </a:solidFill>
          </a:ln>
        </p:spPr>
        <p:txBody>
          <a:bodyPr wrap="square" rtlCol="0">
            <a:spAutoFit/>
          </a:bodyPr>
          <a:lstStyle/>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Know Your District </a:t>
            </a:r>
            <a:br>
              <a:rPr lang="en-US" sz="1600" b="1" dirty="0">
                <a:latin typeface="Arial" panose="020B0604020202020204" pitchFamily="34" charset="0"/>
                <a:cs typeface="Arial" panose="020B0604020202020204" pitchFamily="34" charset="0"/>
              </a:rPr>
            </a:br>
            <a:endParaRPr lang="en-US"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Know Your Representative</a:t>
            </a:r>
            <a:br>
              <a:rPr lang="en-US" sz="1600" b="1" dirty="0">
                <a:latin typeface="Arial" panose="020B0604020202020204" pitchFamily="34" charset="0"/>
                <a:cs typeface="Arial" panose="020B0604020202020204" pitchFamily="34" charset="0"/>
              </a:rPr>
            </a:br>
            <a:endParaRPr lang="en-US" sz="1600"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600" b="1" dirty="0">
                <a:latin typeface="Arial" panose="020B0604020202020204" pitchFamily="34" charset="0"/>
                <a:cs typeface="Arial" panose="020B0604020202020204" pitchFamily="34" charset="0"/>
              </a:rPr>
              <a:t>Engage at the Right Level</a:t>
            </a:r>
            <a:r>
              <a:rPr lang="en-US" sz="16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83740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 calcmode="lin" valueType="num">
                                      <p:cBhvr>
                                        <p:cTn id="7" dur="500" fill="hold"/>
                                        <p:tgtEl>
                                          <p:spTgt spid="2">
                                            <p:bg/>
                                          </p:spTgt>
                                        </p:tgtEl>
                                        <p:attrNameLst>
                                          <p:attrName>ppt_w</p:attrName>
                                        </p:attrNameLst>
                                      </p:cBhvr>
                                      <p:tavLst>
                                        <p:tav tm="0">
                                          <p:val>
                                            <p:fltVal val="0"/>
                                          </p:val>
                                        </p:tav>
                                        <p:tav tm="100000">
                                          <p:val>
                                            <p:strVal val="#ppt_w"/>
                                          </p:val>
                                        </p:tav>
                                      </p:tavLst>
                                    </p:anim>
                                    <p:anim calcmode="lin" valueType="num">
                                      <p:cBhvr>
                                        <p:cTn id="8" dur="500" fill="hold"/>
                                        <p:tgtEl>
                                          <p:spTgt spid="2">
                                            <p:bg/>
                                          </p:spTgt>
                                        </p:tgtEl>
                                        <p:attrNameLst>
                                          <p:attrName>ppt_h</p:attrName>
                                        </p:attrNameLst>
                                      </p:cBhvr>
                                      <p:tavLst>
                                        <p:tav tm="0">
                                          <p:val>
                                            <p:fltVal val="0"/>
                                          </p:val>
                                        </p:tav>
                                        <p:tav tm="100000">
                                          <p:val>
                                            <p:strVal val="#ppt_h"/>
                                          </p:val>
                                        </p:tav>
                                      </p:tavLst>
                                    </p:anim>
                                    <p:animEffect transition="in" filter="fade">
                                      <p:cBhvr>
                                        <p:cTn id="9" dur="500"/>
                                        <p:tgtEl>
                                          <p:spTgt spid="2">
                                            <p:bg/>
                                          </p:spTgt>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p:cTn id="12"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p:cTn id="19"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2">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p:cTn id="26"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3F9F89B-08E1-5BB0-89BF-9CD9E46450B1}"/>
              </a:ext>
            </a:extLst>
          </p:cNvPr>
          <p:cNvSpPr txBox="1"/>
          <p:nvPr/>
        </p:nvSpPr>
        <p:spPr>
          <a:xfrm>
            <a:off x="0" y="0"/>
            <a:ext cx="12192000" cy="6858000"/>
          </a:xfrm>
          <a:prstGeom prst="rect">
            <a:avLst/>
          </a:prstGeom>
          <a:solidFill>
            <a:schemeClr val="bg1"/>
          </a:solidFill>
        </p:spPr>
        <p:txBody>
          <a:bodyPr wrap="square" rtlCol="0">
            <a:spAutoFit/>
          </a:bodyPr>
          <a:lstStyle/>
          <a:p>
            <a:endParaRPr lang="en-US" dirty="0"/>
          </a:p>
        </p:txBody>
      </p:sp>
      <p:sp>
        <p:nvSpPr>
          <p:cNvPr id="28" name="Rectangle 27">
            <a:extLst>
              <a:ext uri="{FF2B5EF4-FFF2-40B4-BE49-F238E27FC236}">
                <a16:creationId xmlns:a16="http://schemas.microsoft.com/office/drawing/2014/main" id="{E24EA8DD-29E5-B094-80B6-8351CB0EC473}"/>
              </a:ext>
            </a:extLst>
          </p:cNvPr>
          <p:cNvSpPr/>
          <p:nvPr/>
        </p:nvSpPr>
        <p:spPr>
          <a:xfrm>
            <a:off x="0" y="1210890"/>
            <a:ext cx="12192000" cy="59423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7B9385E-E279-166E-69C7-7124EAF3D5A0}"/>
              </a:ext>
            </a:extLst>
          </p:cNvPr>
          <p:cNvSpPr txBox="1"/>
          <p:nvPr/>
        </p:nvSpPr>
        <p:spPr>
          <a:xfrm>
            <a:off x="1269137" y="108431"/>
            <a:ext cx="9175175" cy="646331"/>
          </a:xfrm>
          <a:prstGeom prst="rect">
            <a:avLst/>
          </a:prstGeom>
          <a:noFill/>
        </p:spPr>
        <p:txBody>
          <a:bodyPr wrap="square" rtlCol="0">
            <a:spAutoFit/>
          </a:bodyPr>
          <a:lstStyle/>
          <a:p>
            <a:pPr algn="ctr"/>
            <a:r>
              <a:rPr lang="en-US" sz="3600" b="1" i="0" dirty="0">
                <a:solidFill>
                  <a:srgbClr val="092F49"/>
                </a:solidFill>
                <a:effectLst/>
                <a:latin typeface="Arial Black" panose="020B0A04020102020204" pitchFamily="34" charset="0"/>
              </a:rPr>
              <a:t>Virginia</a:t>
            </a:r>
            <a:r>
              <a:rPr lang="en-US" sz="3600" b="1" i="0" dirty="0">
                <a:solidFill>
                  <a:srgbClr val="092F49"/>
                </a:solidFill>
                <a:effectLst/>
                <a:latin typeface="Work Sans" pitchFamily="2" charset="0"/>
              </a:rPr>
              <a:t> Beach City Council Members</a:t>
            </a:r>
          </a:p>
        </p:txBody>
      </p:sp>
      <p:pic>
        <p:nvPicPr>
          <p:cNvPr id="4" name="Picture 3">
            <a:extLst>
              <a:ext uri="{FF2B5EF4-FFF2-40B4-BE49-F238E27FC236}">
                <a16:creationId xmlns:a16="http://schemas.microsoft.com/office/drawing/2014/main" id="{CCCDFC6F-E81D-7C6D-01A9-720FEF26638B}"/>
              </a:ext>
            </a:extLst>
          </p:cNvPr>
          <p:cNvPicPr>
            <a:picLocks noChangeAspect="1"/>
          </p:cNvPicPr>
          <p:nvPr/>
        </p:nvPicPr>
        <p:blipFill>
          <a:blip r:embed="rId3"/>
          <a:stretch>
            <a:fillRect/>
          </a:stretch>
        </p:blipFill>
        <p:spPr>
          <a:xfrm>
            <a:off x="174591" y="5401014"/>
            <a:ext cx="3324689" cy="1438476"/>
          </a:xfrm>
          <a:prstGeom prst="rect">
            <a:avLst/>
          </a:prstGeom>
        </p:spPr>
      </p:pic>
      <p:pic>
        <p:nvPicPr>
          <p:cNvPr id="9" name="Picture 8">
            <a:extLst>
              <a:ext uri="{FF2B5EF4-FFF2-40B4-BE49-F238E27FC236}">
                <a16:creationId xmlns:a16="http://schemas.microsoft.com/office/drawing/2014/main" id="{4B3843A0-B723-4B20-FDFB-388ECE9811D0}"/>
              </a:ext>
            </a:extLst>
          </p:cNvPr>
          <p:cNvPicPr>
            <a:picLocks noChangeAspect="1"/>
          </p:cNvPicPr>
          <p:nvPr/>
        </p:nvPicPr>
        <p:blipFill>
          <a:blip r:embed="rId4"/>
          <a:stretch>
            <a:fillRect/>
          </a:stretch>
        </p:blipFill>
        <p:spPr>
          <a:xfrm>
            <a:off x="8266433" y="1579388"/>
            <a:ext cx="3534268" cy="1371791"/>
          </a:xfrm>
          <a:prstGeom prst="rect">
            <a:avLst/>
          </a:prstGeom>
        </p:spPr>
      </p:pic>
      <p:pic>
        <p:nvPicPr>
          <p:cNvPr id="11" name="Picture 10">
            <a:extLst>
              <a:ext uri="{FF2B5EF4-FFF2-40B4-BE49-F238E27FC236}">
                <a16:creationId xmlns:a16="http://schemas.microsoft.com/office/drawing/2014/main" id="{6152738E-1E10-D265-505F-B7B9960403C9}"/>
              </a:ext>
            </a:extLst>
          </p:cNvPr>
          <p:cNvPicPr>
            <a:picLocks noChangeAspect="1"/>
          </p:cNvPicPr>
          <p:nvPr/>
        </p:nvPicPr>
        <p:blipFill>
          <a:blip r:embed="rId5"/>
          <a:stretch>
            <a:fillRect/>
          </a:stretch>
        </p:blipFill>
        <p:spPr>
          <a:xfrm>
            <a:off x="290044" y="3456858"/>
            <a:ext cx="3115110" cy="1381318"/>
          </a:xfrm>
          <a:prstGeom prst="rect">
            <a:avLst/>
          </a:prstGeom>
        </p:spPr>
      </p:pic>
      <p:pic>
        <p:nvPicPr>
          <p:cNvPr id="13" name="Picture 12">
            <a:extLst>
              <a:ext uri="{FF2B5EF4-FFF2-40B4-BE49-F238E27FC236}">
                <a16:creationId xmlns:a16="http://schemas.microsoft.com/office/drawing/2014/main" id="{3C5CE01A-0EE9-D63D-0092-F765FE8FAD6C}"/>
              </a:ext>
            </a:extLst>
          </p:cNvPr>
          <p:cNvPicPr>
            <a:picLocks noChangeAspect="1"/>
          </p:cNvPicPr>
          <p:nvPr/>
        </p:nvPicPr>
        <p:blipFill>
          <a:blip r:embed="rId6"/>
          <a:stretch>
            <a:fillRect/>
          </a:stretch>
        </p:blipFill>
        <p:spPr>
          <a:xfrm>
            <a:off x="269854" y="1579388"/>
            <a:ext cx="3229426" cy="1305107"/>
          </a:xfrm>
          <a:prstGeom prst="rect">
            <a:avLst/>
          </a:prstGeom>
        </p:spPr>
      </p:pic>
      <p:pic>
        <p:nvPicPr>
          <p:cNvPr id="15" name="Picture 14">
            <a:extLst>
              <a:ext uri="{FF2B5EF4-FFF2-40B4-BE49-F238E27FC236}">
                <a16:creationId xmlns:a16="http://schemas.microsoft.com/office/drawing/2014/main" id="{D91B5DBC-37D2-3D4A-556B-EECC0D1E3AEC}"/>
              </a:ext>
            </a:extLst>
          </p:cNvPr>
          <p:cNvPicPr>
            <a:picLocks noChangeAspect="1"/>
          </p:cNvPicPr>
          <p:nvPr/>
        </p:nvPicPr>
        <p:blipFill>
          <a:blip r:embed="rId7"/>
          <a:stretch>
            <a:fillRect/>
          </a:stretch>
        </p:blipFill>
        <p:spPr>
          <a:xfrm>
            <a:off x="3534268" y="5477234"/>
            <a:ext cx="4029637" cy="1295581"/>
          </a:xfrm>
          <a:prstGeom prst="rect">
            <a:avLst/>
          </a:prstGeom>
        </p:spPr>
      </p:pic>
      <p:pic>
        <p:nvPicPr>
          <p:cNvPr id="17" name="Picture 16">
            <a:extLst>
              <a:ext uri="{FF2B5EF4-FFF2-40B4-BE49-F238E27FC236}">
                <a16:creationId xmlns:a16="http://schemas.microsoft.com/office/drawing/2014/main" id="{5971FC48-73E8-3F61-3298-20AE8CF83B56}"/>
              </a:ext>
            </a:extLst>
          </p:cNvPr>
          <p:cNvPicPr>
            <a:picLocks noChangeAspect="1"/>
          </p:cNvPicPr>
          <p:nvPr/>
        </p:nvPicPr>
        <p:blipFill>
          <a:blip r:embed="rId8"/>
          <a:stretch>
            <a:fillRect/>
          </a:stretch>
        </p:blipFill>
        <p:spPr>
          <a:xfrm>
            <a:off x="3621280" y="1302877"/>
            <a:ext cx="4067743" cy="1333686"/>
          </a:xfrm>
          <a:prstGeom prst="rect">
            <a:avLst/>
          </a:prstGeom>
        </p:spPr>
      </p:pic>
      <p:pic>
        <p:nvPicPr>
          <p:cNvPr id="19" name="Picture 18">
            <a:extLst>
              <a:ext uri="{FF2B5EF4-FFF2-40B4-BE49-F238E27FC236}">
                <a16:creationId xmlns:a16="http://schemas.microsoft.com/office/drawing/2014/main" id="{D9B78AB7-E04E-198A-7303-940A7982883F}"/>
              </a:ext>
            </a:extLst>
          </p:cNvPr>
          <p:cNvPicPr>
            <a:picLocks noChangeAspect="1"/>
          </p:cNvPicPr>
          <p:nvPr/>
        </p:nvPicPr>
        <p:blipFill>
          <a:blip r:embed="rId9"/>
          <a:stretch>
            <a:fillRect/>
          </a:stretch>
        </p:blipFill>
        <p:spPr>
          <a:xfrm>
            <a:off x="8305257" y="3456858"/>
            <a:ext cx="3439005" cy="1314633"/>
          </a:xfrm>
          <a:prstGeom prst="rect">
            <a:avLst/>
          </a:prstGeom>
        </p:spPr>
      </p:pic>
      <p:pic>
        <p:nvPicPr>
          <p:cNvPr id="21" name="Picture 20">
            <a:extLst>
              <a:ext uri="{FF2B5EF4-FFF2-40B4-BE49-F238E27FC236}">
                <a16:creationId xmlns:a16="http://schemas.microsoft.com/office/drawing/2014/main" id="{C6782818-EBCB-66F7-98F8-32105667A376}"/>
              </a:ext>
            </a:extLst>
          </p:cNvPr>
          <p:cNvPicPr>
            <a:picLocks noChangeAspect="1"/>
          </p:cNvPicPr>
          <p:nvPr/>
        </p:nvPicPr>
        <p:blipFill>
          <a:blip r:embed="rId10"/>
          <a:stretch>
            <a:fillRect/>
          </a:stretch>
        </p:blipFill>
        <p:spPr>
          <a:xfrm>
            <a:off x="3621280" y="2631226"/>
            <a:ext cx="3077004" cy="1247949"/>
          </a:xfrm>
          <a:prstGeom prst="rect">
            <a:avLst/>
          </a:prstGeom>
        </p:spPr>
      </p:pic>
      <p:pic>
        <p:nvPicPr>
          <p:cNvPr id="23" name="Picture 22">
            <a:extLst>
              <a:ext uri="{FF2B5EF4-FFF2-40B4-BE49-F238E27FC236}">
                <a16:creationId xmlns:a16="http://schemas.microsoft.com/office/drawing/2014/main" id="{6EFF0C73-BC41-7EAE-D79B-B8E889438946}"/>
              </a:ext>
            </a:extLst>
          </p:cNvPr>
          <p:cNvPicPr>
            <a:picLocks noChangeAspect="1"/>
          </p:cNvPicPr>
          <p:nvPr/>
        </p:nvPicPr>
        <p:blipFill>
          <a:blip r:embed="rId11"/>
          <a:stretch>
            <a:fillRect/>
          </a:stretch>
        </p:blipFill>
        <p:spPr>
          <a:xfrm>
            <a:off x="8305257" y="5420064"/>
            <a:ext cx="3086531" cy="1295581"/>
          </a:xfrm>
          <a:prstGeom prst="rect">
            <a:avLst/>
          </a:prstGeom>
        </p:spPr>
      </p:pic>
      <p:pic>
        <p:nvPicPr>
          <p:cNvPr id="25" name="Picture 24">
            <a:extLst>
              <a:ext uri="{FF2B5EF4-FFF2-40B4-BE49-F238E27FC236}">
                <a16:creationId xmlns:a16="http://schemas.microsoft.com/office/drawing/2014/main" id="{A3A42B04-648D-B467-A647-9A2A3506B145}"/>
              </a:ext>
            </a:extLst>
          </p:cNvPr>
          <p:cNvPicPr>
            <a:picLocks noChangeAspect="1"/>
          </p:cNvPicPr>
          <p:nvPr/>
        </p:nvPicPr>
        <p:blipFill>
          <a:blip r:embed="rId12"/>
          <a:stretch>
            <a:fillRect/>
          </a:stretch>
        </p:blipFill>
        <p:spPr>
          <a:xfrm>
            <a:off x="3621280" y="4100006"/>
            <a:ext cx="3943900" cy="1295581"/>
          </a:xfrm>
          <a:prstGeom prst="rect">
            <a:avLst/>
          </a:prstGeom>
        </p:spPr>
      </p:pic>
      <p:sp>
        <p:nvSpPr>
          <p:cNvPr id="3" name="TextBox 2">
            <a:extLst>
              <a:ext uri="{FF2B5EF4-FFF2-40B4-BE49-F238E27FC236}">
                <a16:creationId xmlns:a16="http://schemas.microsoft.com/office/drawing/2014/main" id="{F9534326-9794-955C-B258-B675CF86ACD1}"/>
              </a:ext>
            </a:extLst>
          </p:cNvPr>
          <p:cNvSpPr txBox="1"/>
          <p:nvPr/>
        </p:nvSpPr>
        <p:spPr>
          <a:xfrm>
            <a:off x="1644868" y="790004"/>
            <a:ext cx="8580369" cy="400110"/>
          </a:xfrm>
          <a:prstGeom prst="rect">
            <a:avLst/>
          </a:prstGeom>
          <a:noFill/>
          <a:ln>
            <a:solidFill>
              <a:srgbClr val="FF0000"/>
            </a:solidFill>
            <a:bevel/>
          </a:ln>
          <a:effectLst>
            <a:glow rad="63500">
              <a:schemeClr val="accent4">
                <a:satMod val="175000"/>
                <a:alpha val="40000"/>
              </a:schemeClr>
            </a:glow>
          </a:effectLst>
        </p:spPr>
        <p:txBody>
          <a:bodyPr wrap="square" rtlCol="0">
            <a:spAutoFit/>
          </a:bodyPr>
          <a:lstStyle/>
          <a:p>
            <a:pPr algn="ctr"/>
            <a:r>
              <a:rPr lang="en-US" sz="2000" b="1" i="1" dirty="0">
                <a:effectLst/>
                <a:latin typeface="Arial" panose="020B0604020202020204" pitchFamily="34" charset="0"/>
                <a:ea typeface="MS Mincho" panose="02020609040205080304" pitchFamily="49" charset="-128"/>
                <a:cs typeface="Arial" panose="020B0604020202020204" pitchFamily="34" charset="0"/>
              </a:rPr>
              <a:t>Council Members are policy makers, not day-to-day administrators.</a:t>
            </a:r>
            <a:endParaRPr lang="en-US" sz="20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567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500"/>
                                        <p:tgtEl>
                                          <p:spTgt spid="13"/>
                                        </p:tgtEl>
                                      </p:cBhvr>
                                    </p:animEffect>
                                  </p:childTnLst>
                                </p:cTn>
                              </p:par>
                            </p:childTnLst>
                          </p:cTn>
                        </p:par>
                        <p:par>
                          <p:cTn id="8" fill="hold">
                            <p:stCondLst>
                              <p:cond delay="500"/>
                            </p:stCondLst>
                            <p:childTnLst>
                              <p:par>
                                <p:cTn id="9" presetID="6" presetClass="entr" presetSubtype="16"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in)">
                                      <p:cBhvr>
                                        <p:cTn id="11" dur="500"/>
                                        <p:tgtEl>
                                          <p:spTgt spid="11"/>
                                        </p:tgtEl>
                                      </p:cBhvr>
                                    </p:animEffect>
                                  </p:childTnLst>
                                </p:cTn>
                              </p:par>
                            </p:childTnLst>
                          </p:cTn>
                        </p:par>
                        <p:par>
                          <p:cTn id="12" fill="hold">
                            <p:stCondLst>
                              <p:cond delay="1000"/>
                            </p:stCondLst>
                            <p:childTnLst>
                              <p:par>
                                <p:cTn id="13" presetID="6"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ircle(in)">
                                      <p:cBhvr>
                                        <p:cTn id="15" dur="500"/>
                                        <p:tgtEl>
                                          <p:spTgt spid="4"/>
                                        </p:tgtEl>
                                      </p:cBhvr>
                                    </p:animEffect>
                                  </p:childTnLst>
                                </p:cTn>
                              </p:par>
                            </p:childTnLst>
                          </p:cTn>
                        </p:par>
                        <p:par>
                          <p:cTn id="16" fill="hold">
                            <p:stCondLst>
                              <p:cond delay="1500"/>
                            </p:stCondLst>
                            <p:childTnLst>
                              <p:par>
                                <p:cTn id="17" presetID="6"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circle(in)">
                                      <p:cBhvr>
                                        <p:cTn id="19" dur="500"/>
                                        <p:tgtEl>
                                          <p:spTgt spid="17"/>
                                        </p:tgtEl>
                                      </p:cBhvr>
                                    </p:animEffect>
                                  </p:childTnLst>
                                </p:cTn>
                              </p:par>
                            </p:childTnLst>
                          </p:cTn>
                        </p:par>
                        <p:par>
                          <p:cTn id="20" fill="hold">
                            <p:stCondLst>
                              <p:cond delay="2000"/>
                            </p:stCondLst>
                            <p:childTnLst>
                              <p:par>
                                <p:cTn id="21" presetID="6"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circle(in)">
                                      <p:cBhvr>
                                        <p:cTn id="23" dur="500"/>
                                        <p:tgtEl>
                                          <p:spTgt spid="21"/>
                                        </p:tgtEl>
                                      </p:cBhvr>
                                    </p:animEffect>
                                  </p:childTnLst>
                                </p:cTn>
                              </p:par>
                            </p:childTnLst>
                          </p:cTn>
                        </p:par>
                        <p:par>
                          <p:cTn id="24" fill="hold">
                            <p:stCondLst>
                              <p:cond delay="2500"/>
                            </p:stCondLst>
                            <p:childTnLst>
                              <p:par>
                                <p:cTn id="25" presetID="6" presetClass="entr" presetSubtype="16"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circle(in)">
                                      <p:cBhvr>
                                        <p:cTn id="27" dur="500"/>
                                        <p:tgtEl>
                                          <p:spTgt spid="25"/>
                                        </p:tgtEl>
                                      </p:cBhvr>
                                    </p:animEffect>
                                  </p:childTnLst>
                                </p:cTn>
                              </p:par>
                            </p:childTnLst>
                          </p:cTn>
                        </p:par>
                        <p:par>
                          <p:cTn id="28" fill="hold">
                            <p:stCondLst>
                              <p:cond delay="3000"/>
                            </p:stCondLst>
                            <p:childTnLst>
                              <p:par>
                                <p:cTn id="29" presetID="6" presetClass="entr" presetSubtype="16"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circle(in)">
                                      <p:cBhvr>
                                        <p:cTn id="31" dur="500"/>
                                        <p:tgtEl>
                                          <p:spTgt spid="15"/>
                                        </p:tgtEl>
                                      </p:cBhvr>
                                    </p:animEffect>
                                  </p:childTnLst>
                                </p:cTn>
                              </p:par>
                            </p:childTnLst>
                          </p:cTn>
                        </p:par>
                        <p:par>
                          <p:cTn id="32" fill="hold">
                            <p:stCondLst>
                              <p:cond delay="3500"/>
                            </p:stCondLst>
                            <p:childTnLst>
                              <p:par>
                                <p:cTn id="33" presetID="6" presetClass="entr" presetSubtype="16"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circle(in)">
                                      <p:cBhvr>
                                        <p:cTn id="35" dur="500"/>
                                        <p:tgtEl>
                                          <p:spTgt spid="9"/>
                                        </p:tgtEl>
                                      </p:cBhvr>
                                    </p:animEffect>
                                  </p:childTnLst>
                                </p:cTn>
                              </p:par>
                            </p:childTnLst>
                          </p:cTn>
                        </p:par>
                        <p:par>
                          <p:cTn id="36" fill="hold">
                            <p:stCondLst>
                              <p:cond delay="4000"/>
                            </p:stCondLst>
                            <p:childTnLst>
                              <p:par>
                                <p:cTn id="37" presetID="6" presetClass="entr" presetSubtype="16"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circle(in)">
                                      <p:cBhvr>
                                        <p:cTn id="39" dur="500"/>
                                        <p:tgtEl>
                                          <p:spTgt spid="19"/>
                                        </p:tgtEl>
                                      </p:cBhvr>
                                    </p:animEffect>
                                  </p:childTnLst>
                                </p:cTn>
                              </p:par>
                            </p:childTnLst>
                          </p:cTn>
                        </p:par>
                        <p:par>
                          <p:cTn id="40" fill="hold">
                            <p:stCondLst>
                              <p:cond delay="4500"/>
                            </p:stCondLst>
                            <p:childTnLst>
                              <p:par>
                                <p:cTn id="41" presetID="6" presetClass="entr" presetSubtype="16"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circle(in)">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3001ABE-9162-FF23-C1A8-D8E2918B139C}"/>
              </a:ext>
            </a:extLst>
          </p:cNvPr>
          <p:cNvSpPr txBox="1"/>
          <p:nvPr/>
        </p:nvSpPr>
        <p:spPr>
          <a:xfrm>
            <a:off x="0" y="0"/>
            <a:ext cx="12192000" cy="6858000"/>
          </a:xfrm>
          <a:prstGeom prst="rect">
            <a:avLst/>
          </a:prstGeom>
          <a:solidFill>
            <a:schemeClr val="bg1">
              <a:lumMod val="95000"/>
            </a:schemeClr>
          </a:solidFill>
        </p:spPr>
        <p:txBody>
          <a:bodyPr wrap="square" rtlCol="0">
            <a:spAutoFit/>
          </a:bodyPr>
          <a:lstStyle/>
          <a:p>
            <a:endParaRPr lang="en-US" dirty="0"/>
          </a:p>
        </p:txBody>
      </p:sp>
      <p:pic>
        <p:nvPicPr>
          <p:cNvPr id="6" name="Picture Placeholder 5">
            <a:extLst>
              <a:ext uri="{FF2B5EF4-FFF2-40B4-BE49-F238E27FC236}">
                <a16:creationId xmlns:a16="http://schemas.microsoft.com/office/drawing/2014/main" id="{6F9DEBFC-80B9-14CE-0BDF-7DFD9AD6AF98}"/>
              </a:ext>
            </a:extLst>
          </p:cNvPr>
          <p:cNvPicPr>
            <a:picLocks noGrp="1" noChangeAspect="1"/>
          </p:cNvPicPr>
          <p:nvPr>
            <p:ph type="pic" sz="quarter" idx="10"/>
          </p:nvPr>
        </p:nvPicPr>
        <p:blipFill>
          <a:blip r:embed="rId3"/>
          <a:srcRect l="39992" r="39992"/>
          <a:stretch>
            <a:fillRect/>
          </a:stretch>
        </p:blipFill>
        <p:spPr>
          <a:xfrm>
            <a:off x="-19049" y="-22225"/>
            <a:ext cx="3281874" cy="6880225"/>
          </a:xfrm>
          <a:prstGeom prst="rect">
            <a:avLst/>
          </a:prstGeom>
          <a:noFill/>
        </p:spPr>
      </p:pic>
      <p:sp>
        <p:nvSpPr>
          <p:cNvPr id="8" name="TextBox 7">
            <a:extLst>
              <a:ext uri="{FF2B5EF4-FFF2-40B4-BE49-F238E27FC236}">
                <a16:creationId xmlns:a16="http://schemas.microsoft.com/office/drawing/2014/main" id="{36B61D4B-2D13-76A0-43D0-96B7EDD021BC}"/>
              </a:ext>
            </a:extLst>
          </p:cNvPr>
          <p:cNvSpPr txBox="1"/>
          <p:nvPr/>
        </p:nvSpPr>
        <p:spPr>
          <a:xfrm>
            <a:off x="3262825" y="136704"/>
            <a:ext cx="8929175" cy="1138773"/>
          </a:xfrm>
          <a:prstGeom prst="rect">
            <a:avLst/>
          </a:prstGeom>
          <a:noFill/>
        </p:spPr>
        <p:txBody>
          <a:bodyPr wrap="square" rtlCol="0">
            <a:spAutoFit/>
          </a:bodyPr>
          <a:lstStyle/>
          <a:p>
            <a:pPr algn="ctr"/>
            <a:r>
              <a:rPr lang="en-US" sz="4000" b="1" dirty="0">
                <a:latin typeface="Arial Black" panose="020B0A04020102020204" pitchFamily="34" charset="0"/>
                <a:cs typeface="Arial" panose="020B0604020202020204" pitchFamily="34" charset="0"/>
              </a:rPr>
              <a:t>Who To Contact   </a:t>
            </a:r>
          </a:p>
          <a:p>
            <a:pPr algn="ctr"/>
            <a:r>
              <a:rPr lang="en-US" sz="2800" b="1" i="1" dirty="0">
                <a:latin typeface="Arial Black" panose="020B0A04020102020204" pitchFamily="34" charset="0"/>
                <a:cs typeface="Arial" panose="020B0604020202020204" pitchFamily="34" charset="0"/>
              </a:rPr>
              <a:t>Policy vs. Operations</a:t>
            </a:r>
            <a:endParaRPr lang="en-US" sz="3600" b="1" i="1" dirty="0">
              <a:latin typeface="Arial Black" panose="020B0A04020102020204" pitchFamily="34" charset="0"/>
            </a:endParaRPr>
          </a:p>
        </p:txBody>
      </p:sp>
      <p:grpSp>
        <p:nvGrpSpPr>
          <p:cNvPr id="3" name="Group 2">
            <a:extLst>
              <a:ext uri="{FF2B5EF4-FFF2-40B4-BE49-F238E27FC236}">
                <a16:creationId xmlns:a16="http://schemas.microsoft.com/office/drawing/2014/main" id="{E78617DC-59E9-43AA-06CC-32DB107CFA0C}"/>
              </a:ext>
            </a:extLst>
          </p:cNvPr>
          <p:cNvGrpSpPr/>
          <p:nvPr/>
        </p:nvGrpSpPr>
        <p:grpSpPr>
          <a:xfrm>
            <a:off x="3342621" y="3311066"/>
            <a:ext cx="7932915" cy="1607955"/>
            <a:chOff x="3340564" y="3002269"/>
            <a:chExt cx="7932915" cy="1607955"/>
          </a:xfrm>
        </p:grpSpPr>
        <p:sp>
          <p:nvSpPr>
            <p:cNvPr id="17" name="TextBox 16">
              <a:hlinkClick r:id="rId4"/>
              <a:extLst>
                <a:ext uri="{FF2B5EF4-FFF2-40B4-BE49-F238E27FC236}">
                  <a16:creationId xmlns:a16="http://schemas.microsoft.com/office/drawing/2014/main" id="{63B87FD2-24F1-B40A-F084-2EF6C9BB9A9C}"/>
                </a:ext>
              </a:extLst>
            </p:cNvPr>
            <p:cNvSpPr txBox="1"/>
            <p:nvPr/>
          </p:nvSpPr>
          <p:spPr>
            <a:xfrm>
              <a:off x="3344680" y="3686894"/>
              <a:ext cx="7928799"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office provides support and direction for the delivery of quality customer service to Virginia Beach residents and visitors, the City Council, City Staff, and others, to maintain and nurture a quality community </a:t>
              </a:r>
            </a:p>
          </p:txBody>
        </p:sp>
        <p:sp>
          <p:nvSpPr>
            <p:cNvPr id="18" name="TextBox 17">
              <a:extLst>
                <a:ext uri="{FF2B5EF4-FFF2-40B4-BE49-F238E27FC236}">
                  <a16:creationId xmlns:a16="http://schemas.microsoft.com/office/drawing/2014/main" id="{913CA3ED-D1B4-4E16-CE3B-4973EAB3B8CD}"/>
                </a:ext>
              </a:extLst>
            </p:cNvPr>
            <p:cNvSpPr txBox="1"/>
            <p:nvPr/>
          </p:nvSpPr>
          <p:spPr>
            <a:xfrm>
              <a:off x="3340564" y="3002269"/>
              <a:ext cx="7471600" cy="646331"/>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City Manager </a:t>
              </a:r>
            </a:p>
            <a:p>
              <a:r>
                <a:rPr lang="en-US" dirty="0">
                  <a:latin typeface="Arial" panose="020B0604020202020204" pitchFamily="34" charset="0"/>
                  <a:cs typeface="Arial" panose="020B0604020202020204" pitchFamily="34" charset="0"/>
                </a:rPr>
                <a:t>Patrick A. Duhaney 	757-385-4242      </a:t>
              </a:r>
              <a:r>
                <a:rPr lang="en-US" dirty="0">
                  <a:latin typeface="Arial" panose="020B0604020202020204" pitchFamily="34" charset="0"/>
                  <a:cs typeface="Arial" panose="020B0604020202020204" pitchFamily="34" charset="0"/>
                  <a:hlinkClick r:id="rId5"/>
                </a:rPr>
                <a:t>CMOffice@vbgov.com</a:t>
              </a:r>
              <a:r>
                <a:rPr lang="en-US" dirty="0">
                  <a:latin typeface="Arial" panose="020B0604020202020204" pitchFamily="34" charset="0"/>
                  <a:cs typeface="Arial" panose="020B0604020202020204" pitchFamily="34" charset="0"/>
                </a:rPr>
                <a:t> </a:t>
              </a:r>
            </a:p>
          </p:txBody>
        </p:sp>
      </p:grpSp>
      <p:grpSp>
        <p:nvGrpSpPr>
          <p:cNvPr id="2" name="Group 1">
            <a:extLst>
              <a:ext uri="{FF2B5EF4-FFF2-40B4-BE49-F238E27FC236}">
                <a16:creationId xmlns:a16="http://schemas.microsoft.com/office/drawing/2014/main" id="{4D589813-22D4-79D6-AE58-E18BE0C5B3C2}"/>
              </a:ext>
            </a:extLst>
          </p:cNvPr>
          <p:cNvGrpSpPr/>
          <p:nvPr/>
        </p:nvGrpSpPr>
        <p:grpSpPr>
          <a:xfrm>
            <a:off x="3445339" y="1114489"/>
            <a:ext cx="7928799" cy="1999112"/>
            <a:chOff x="3383804" y="721479"/>
            <a:chExt cx="7928799" cy="1999112"/>
          </a:xfrm>
        </p:grpSpPr>
        <p:sp>
          <p:nvSpPr>
            <p:cNvPr id="19" name="TextBox 18">
              <a:extLst>
                <a:ext uri="{FF2B5EF4-FFF2-40B4-BE49-F238E27FC236}">
                  <a16:creationId xmlns:a16="http://schemas.microsoft.com/office/drawing/2014/main" id="{8C971101-811B-C315-5770-52321A4E9510}"/>
                </a:ext>
              </a:extLst>
            </p:cNvPr>
            <p:cNvSpPr txBox="1"/>
            <p:nvPr/>
          </p:nvSpPr>
          <p:spPr>
            <a:xfrm>
              <a:off x="3383804" y="721479"/>
              <a:ext cx="7471600" cy="646331"/>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Mayor </a:t>
              </a:r>
            </a:p>
            <a:p>
              <a:r>
                <a:rPr lang="en-US" dirty="0">
                  <a:latin typeface="Arial" panose="020B0604020202020204" pitchFamily="34" charset="0"/>
                  <a:cs typeface="Arial" panose="020B0604020202020204" pitchFamily="34" charset="0"/>
                </a:rPr>
                <a:t>Bobby Dyer 	757-385-4581     </a:t>
              </a:r>
              <a:r>
                <a:rPr lang="en-US" dirty="0">
                  <a:latin typeface="Arial" panose="020B0604020202020204" pitchFamily="34" charset="0"/>
                  <a:cs typeface="Arial" panose="020B0604020202020204" pitchFamily="34" charset="0"/>
                  <a:hlinkClick r:id="rId5"/>
                </a:rPr>
                <a:t>MayorsOffice@vbgov.com</a:t>
              </a:r>
              <a:r>
                <a:rPr lang="en-US" dirty="0">
                  <a:latin typeface="Arial" panose="020B0604020202020204" pitchFamily="34" charset="0"/>
                  <a:cs typeface="Arial" panose="020B0604020202020204" pitchFamily="34" charset="0"/>
                </a:rPr>
                <a:t> </a:t>
              </a:r>
            </a:p>
          </p:txBody>
        </p:sp>
        <p:sp>
          <p:nvSpPr>
            <p:cNvPr id="20" name="TextBox 19">
              <a:hlinkClick r:id="rId6"/>
              <a:extLst>
                <a:ext uri="{FF2B5EF4-FFF2-40B4-BE49-F238E27FC236}">
                  <a16:creationId xmlns:a16="http://schemas.microsoft.com/office/drawing/2014/main" id="{5744710E-1D3B-AAF1-9A75-CAA03D618FFC}"/>
                </a:ext>
              </a:extLst>
            </p:cNvPr>
            <p:cNvSpPr txBox="1"/>
            <p:nvPr/>
          </p:nvSpPr>
          <p:spPr>
            <a:xfrm>
              <a:off x="3383804" y="1520262"/>
              <a:ext cx="7928799" cy="1200329"/>
            </a:xfrm>
            <a:prstGeom prst="rect">
              <a:avLst/>
            </a:prstGeom>
            <a:noFill/>
          </p:spPr>
          <p:txBody>
            <a:bodyPr wrap="square" rtlCol="0">
              <a:spAutoFit/>
            </a:bodyPr>
            <a:lstStyle/>
            <a:p>
              <a:r>
                <a:rPr lang="en-US" b="0" i="0" dirty="0">
                  <a:solidFill>
                    <a:srgbClr val="1F1F1F"/>
                  </a:solidFill>
                  <a:effectLst/>
                  <a:latin typeface="Arial" panose="020B0604020202020204" pitchFamily="34" charset="0"/>
                  <a:cs typeface="Arial" panose="020B0604020202020204" pitchFamily="34" charset="0"/>
                </a:rPr>
                <a:t>The Mayor of Virginia Beach is the head of the municipal government in Virginia Beach, Virginia, which has a council-manager system of government. The mayor presides over city council meetings and serves as the ceremonial head and spokesperson of the city.</a:t>
              </a:r>
              <a:endParaRPr lang="en-US" dirty="0">
                <a:latin typeface="Arial" panose="020B0604020202020204" pitchFamily="34" charset="0"/>
                <a:cs typeface="Arial" panose="020B0604020202020204" pitchFamily="34" charset="0"/>
              </a:endParaRPr>
            </a:p>
          </p:txBody>
        </p:sp>
      </p:grpSp>
      <p:grpSp>
        <p:nvGrpSpPr>
          <p:cNvPr id="4" name="Group 3">
            <a:extLst>
              <a:ext uri="{FF2B5EF4-FFF2-40B4-BE49-F238E27FC236}">
                <a16:creationId xmlns:a16="http://schemas.microsoft.com/office/drawing/2014/main" id="{667BD458-B3CC-DBC4-381D-162F6674FFC2}"/>
              </a:ext>
            </a:extLst>
          </p:cNvPr>
          <p:cNvGrpSpPr/>
          <p:nvPr/>
        </p:nvGrpSpPr>
        <p:grpSpPr>
          <a:xfrm>
            <a:off x="3340564" y="5171109"/>
            <a:ext cx="7932915" cy="1354229"/>
            <a:chOff x="3340564" y="4848230"/>
            <a:chExt cx="7932915" cy="1354229"/>
          </a:xfrm>
        </p:grpSpPr>
        <p:sp>
          <p:nvSpPr>
            <p:cNvPr id="21" name="TextBox 20">
              <a:hlinkClick r:id="rId7"/>
              <a:extLst>
                <a:ext uri="{FF2B5EF4-FFF2-40B4-BE49-F238E27FC236}">
                  <a16:creationId xmlns:a16="http://schemas.microsoft.com/office/drawing/2014/main" id="{BEE46969-39DE-C966-E262-E0AD93E9FFE6}"/>
                </a:ext>
              </a:extLst>
            </p:cNvPr>
            <p:cNvSpPr txBox="1"/>
            <p:nvPr/>
          </p:nvSpPr>
          <p:spPr>
            <a:xfrm>
              <a:off x="3344680" y="5556128"/>
              <a:ext cx="7928799"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office of the city clerk preserves and provides accurate legislative historical records for the Virginia Beach City Council.  </a:t>
              </a:r>
            </a:p>
          </p:txBody>
        </p:sp>
        <p:sp>
          <p:nvSpPr>
            <p:cNvPr id="22" name="TextBox 21">
              <a:extLst>
                <a:ext uri="{FF2B5EF4-FFF2-40B4-BE49-F238E27FC236}">
                  <a16:creationId xmlns:a16="http://schemas.microsoft.com/office/drawing/2014/main" id="{FF17C1DA-E866-5E1D-2CE8-D29DC28F4741}"/>
                </a:ext>
              </a:extLst>
            </p:cNvPr>
            <p:cNvSpPr txBox="1"/>
            <p:nvPr/>
          </p:nvSpPr>
          <p:spPr>
            <a:xfrm>
              <a:off x="3340564" y="4848230"/>
              <a:ext cx="7471600" cy="646331"/>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City Clerk  </a:t>
              </a:r>
            </a:p>
            <a:p>
              <a:r>
                <a:rPr lang="en-US" dirty="0">
                  <a:latin typeface="Arial" panose="020B0604020202020204" pitchFamily="34" charset="0"/>
                  <a:cs typeface="Arial" panose="020B0604020202020204" pitchFamily="34" charset="0"/>
                </a:rPr>
                <a:t>Amanda Barnes MMC	757-385-4303      </a:t>
              </a:r>
              <a:r>
                <a:rPr lang="en-US" dirty="0">
                  <a:latin typeface="Arial" panose="020B0604020202020204" pitchFamily="34" charset="0"/>
                  <a:cs typeface="Arial" panose="020B0604020202020204" pitchFamily="34" charset="0"/>
                  <a:hlinkClick r:id="rId5"/>
                </a:rPr>
                <a:t>ABarnes@vbgov.com</a:t>
              </a:r>
              <a:r>
                <a:rPr lang="en-US" dirty="0">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273724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1+#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8E1E195-D63C-8958-29C8-7390D9CDF4A5}"/>
              </a:ext>
            </a:extLst>
          </p:cNvPr>
          <p:cNvSpPr txBox="1"/>
          <p:nvPr/>
        </p:nvSpPr>
        <p:spPr>
          <a:xfrm>
            <a:off x="0" y="0"/>
            <a:ext cx="12192000" cy="6858000"/>
          </a:xfrm>
          <a:prstGeom prst="rect">
            <a:avLst/>
          </a:prstGeom>
          <a:solidFill>
            <a:schemeClr val="bg1">
              <a:lumMod val="95000"/>
            </a:schemeClr>
          </a:solidFill>
        </p:spPr>
        <p:txBody>
          <a:bodyPr wrap="square" rtlCol="0">
            <a:spAutoFit/>
          </a:bodyPr>
          <a:lstStyle/>
          <a:p>
            <a:endParaRPr lang="en-US" dirty="0"/>
          </a:p>
        </p:txBody>
      </p:sp>
      <p:pic>
        <p:nvPicPr>
          <p:cNvPr id="6" name="Picture Placeholder 5">
            <a:extLst>
              <a:ext uri="{FF2B5EF4-FFF2-40B4-BE49-F238E27FC236}">
                <a16:creationId xmlns:a16="http://schemas.microsoft.com/office/drawing/2014/main" id="{6F9DEBFC-80B9-14CE-0BDF-7DFD9AD6AF98}"/>
              </a:ext>
            </a:extLst>
          </p:cNvPr>
          <p:cNvPicPr>
            <a:picLocks noGrp="1" noChangeAspect="1"/>
          </p:cNvPicPr>
          <p:nvPr>
            <p:ph type="pic" sz="quarter" idx="10"/>
          </p:nvPr>
        </p:nvPicPr>
        <p:blipFill>
          <a:blip r:embed="rId3"/>
          <a:srcRect l="39992" r="39992"/>
          <a:stretch>
            <a:fillRect/>
          </a:stretch>
        </p:blipFill>
        <p:spPr>
          <a:xfrm>
            <a:off x="-3095" y="-32914"/>
            <a:ext cx="3281874" cy="6880225"/>
          </a:xfrm>
          <a:prstGeom prst="rect">
            <a:avLst/>
          </a:prstGeom>
          <a:noFill/>
        </p:spPr>
      </p:pic>
      <p:sp>
        <p:nvSpPr>
          <p:cNvPr id="8" name="TextBox 7">
            <a:extLst>
              <a:ext uri="{FF2B5EF4-FFF2-40B4-BE49-F238E27FC236}">
                <a16:creationId xmlns:a16="http://schemas.microsoft.com/office/drawing/2014/main" id="{36B61D4B-2D13-76A0-43D0-96B7EDD021BC}"/>
              </a:ext>
            </a:extLst>
          </p:cNvPr>
          <p:cNvSpPr txBox="1"/>
          <p:nvPr/>
        </p:nvSpPr>
        <p:spPr>
          <a:xfrm>
            <a:off x="3294732" y="147138"/>
            <a:ext cx="8897268" cy="1138773"/>
          </a:xfrm>
          <a:prstGeom prst="rect">
            <a:avLst/>
          </a:prstGeom>
          <a:noFill/>
        </p:spPr>
        <p:txBody>
          <a:bodyPr wrap="square" rtlCol="0">
            <a:spAutoFit/>
          </a:bodyPr>
          <a:lstStyle/>
          <a:p>
            <a:pPr algn="ctr"/>
            <a:r>
              <a:rPr lang="en-US" sz="4000" b="1" dirty="0">
                <a:latin typeface="Arial Black" panose="020B0A04020102020204" pitchFamily="34" charset="0"/>
                <a:cs typeface="Arial" panose="020B0604020202020204" pitchFamily="34" charset="0"/>
              </a:rPr>
              <a:t>Who To Contact   </a:t>
            </a:r>
          </a:p>
          <a:p>
            <a:pPr algn="ctr"/>
            <a:r>
              <a:rPr lang="en-US" sz="2800" b="1" i="1" dirty="0">
                <a:latin typeface="Arial Black" panose="020B0A04020102020204" pitchFamily="34" charset="0"/>
                <a:cs typeface="Arial" panose="020B0604020202020204" pitchFamily="34" charset="0"/>
              </a:rPr>
              <a:t>Policy vs. Operations</a:t>
            </a:r>
            <a:endParaRPr lang="en-US" sz="3600" b="1" i="1" dirty="0">
              <a:latin typeface="Arial Black" panose="020B0A04020102020204" pitchFamily="34" charset="0"/>
            </a:endParaRPr>
          </a:p>
        </p:txBody>
      </p:sp>
      <p:grpSp>
        <p:nvGrpSpPr>
          <p:cNvPr id="3" name="Group 2">
            <a:extLst>
              <a:ext uri="{FF2B5EF4-FFF2-40B4-BE49-F238E27FC236}">
                <a16:creationId xmlns:a16="http://schemas.microsoft.com/office/drawing/2014/main" id="{8120DC9B-1DAB-7C60-342E-7E08B0C5FBD3}"/>
              </a:ext>
            </a:extLst>
          </p:cNvPr>
          <p:cNvGrpSpPr/>
          <p:nvPr/>
        </p:nvGrpSpPr>
        <p:grpSpPr>
          <a:xfrm>
            <a:off x="3294732" y="2976220"/>
            <a:ext cx="7974631" cy="1433736"/>
            <a:chOff x="3294732" y="2738095"/>
            <a:chExt cx="7974631" cy="1433736"/>
          </a:xfrm>
        </p:grpSpPr>
        <p:sp>
          <p:nvSpPr>
            <p:cNvPr id="17" name="TextBox 16">
              <a:hlinkClick r:id="rId4"/>
              <a:extLst>
                <a:ext uri="{FF2B5EF4-FFF2-40B4-BE49-F238E27FC236}">
                  <a16:creationId xmlns:a16="http://schemas.microsoft.com/office/drawing/2014/main" id="{63B87FD2-24F1-B40A-F084-2EF6C9BB9A9C}"/>
                </a:ext>
              </a:extLst>
            </p:cNvPr>
            <p:cNvSpPr txBox="1"/>
            <p:nvPr/>
          </p:nvSpPr>
          <p:spPr>
            <a:xfrm>
              <a:off x="3340564" y="3525500"/>
              <a:ext cx="7928799"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To promote accountability and integrity in city operations by providing quality audit services </a:t>
              </a:r>
            </a:p>
          </p:txBody>
        </p:sp>
        <p:sp>
          <p:nvSpPr>
            <p:cNvPr id="18" name="TextBox 17">
              <a:extLst>
                <a:ext uri="{FF2B5EF4-FFF2-40B4-BE49-F238E27FC236}">
                  <a16:creationId xmlns:a16="http://schemas.microsoft.com/office/drawing/2014/main" id="{913CA3ED-D1B4-4E16-CE3B-4973EAB3B8CD}"/>
                </a:ext>
              </a:extLst>
            </p:cNvPr>
            <p:cNvSpPr txBox="1"/>
            <p:nvPr/>
          </p:nvSpPr>
          <p:spPr>
            <a:xfrm>
              <a:off x="3294732" y="2738095"/>
              <a:ext cx="7471600" cy="646331"/>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City Auditor  </a:t>
              </a:r>
            </a:p>
            <a:p>
              <a:r>
                <a:rPr lang="es-ES" dirty="0">
                  <a:latin typeface="Arial" panose="020B0604020202020204" pitchFamily="34" charset="0"/>
                  <a:cs typeface="Arial" panose="020B0604020202020204" pitchFamily="34" charset="0"/>
                </a:rPr>
                <a:t>Lyndon S. </a:t>
              </a:r>
              <a:r>
                <a:rPr lang="es-ES" dirty="0" err="1">
                  <a:latin typeface="Arial" panose="020B0604020202020204" pitchFamily="34" charset="0"/>
                  <a:cs typeface="Arial" panose="020B0604020202020204" pitchFamily="34" charset="0"/>
                </a:rPr>
                <a:t>Remias</a:t>
              </a:r>
              <a:r>
                <a:rPr lang="es-ES" dirty="0">
                  <a:latin typeface="Arial" panose="020B0604020202020204" pitchFamily="34" charset="0"/>
                  <a:cs typeface="Arial" panose="020B0604020202020204" pitchFamily="34" charset="0"/>
                </a:rPr>
                <a:t>, CPA, CIA  </a:t>
              </a:r>
              <a:r>
                <a:rPr lang="en-US" dirty="0">
                  <a:latin typeface="Arial" panose="020B0604020202020204" pitchFamily="34" charset="0"/>
                  <a:cs typeface="Arial" panose="020B0604020202020204" pitchFamily="34" charset="0"/>
                </a:rPr>
                <a:t>757-385-5870      </a:t>
              </a:r>
              <a:r>
                <a:rPr lang="en-US" dirty="0">
                  <a:latin typeface="Arial" panose="020B0604020202020204" pitchFamily="34" charset="0"/>
                  <a:cs typeface="Arial" panose="020B0604020202020204" pitchFamily="34" charset="0"/>
                  <a:hlinkClick r:id="rId5"/>
                </a:rPr>
                <a:t>lRemias@vbgov.com</a:t>
              </a:r>
              <a:r>
                <a:rPr lang="en-US" dirty="0">
                  <a:latin typeface="Arial" panose="020B0604020202020204" pitchFamily="34" charset="0"/>
                  <a:cs typeface="Arial" panose="020B0604020202020204" pitchFamily="34" charset="0"/>
                </a:rPr>
                <a:t> </a:t>
              </a:r>
            </a:p>
          </p:txBody>
        </p:sp>
      </p:grpSp>
      <p:grpSp>
        <p:nvGrpSpPr>
          <p:cNvPr id="2" name="Group 1">
            <a:extLst>
              <a:ext uri="{FF2B5EF4-FFF2-40B4-BE49-F238E27FC236}">
                <a16:creationId xmlns:a16="http://schemas.microsoft.com/office/drawing/2014/main" id="{30FA2713-E6BC-3F6A-399F-3100A92C107D}"/>
              </a:ext>
            </a:extLst>
          </p:cNvPr>
          <p:cNvGrpSpPr/>
          <p:nvPr/>
        </p:nvGrpSpPr>
        <p:grpSpPr>
          <a:xfrm>
            <a:off x="3383804" y="1184822"/>
            <a:ext cx="7928799" cy="1710735"/>
            <a:chOff x="3383804" y="946697"/>
            <a:chExt cx="7928799" cy="1710735"/>
          </a:xfrm>
        </p:grpSpPr>
        <p:sp>
          <p:nvSpPr>
            <p:cNvPr id="19" name="TextBox 18">
              <a:extLst>
                <a:ext uri="{FF2B5EF4-FFF2-40B4-BE49-F238E27FC236}">
                  <a16:creationId xmlns:a16="http://schemas.microsoft.com/office/drawing/2014/main" id="{8C971101-811B-C315-5770-52321A4E9510}"/>
                </a:ext>
              </a:extLst>
            </p:cNvPr>
            <p:cNvSpPr txBox="1"/>
            <p:nvPr/>
          </p:nvSpPr>
          <p:spPr>
            <a:xfrm>
              <a:off x="3383804" y="946697"/>
              <a:ext cx="7471600" cy="646331"/>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City Attorney </a:t>
              </a:r>
            </a:p>
            <a:p>
              <a:r>
                <a:rPr lang="en-US" dirty="0">
                  <a:latin typeface="Arial" panose="020B0604020202020204" pitchFamily="34" charset="0"/>
                  <a:cs typeface="Arial" panose="020B0604020202020204" pitchFamily="34" charset="0"/>
                </a:rPr>
                <a:t>Mark D. Stiles       	757-385-4531      </a:t>
              </a:r>
            </a:p>
          </p:txBody>
        </p:sp>
        <p:sp>
          <p:nvSpPr>
            <p:cNvPr id="20" name="TextBox 19">
              <a:hlinkClick r:id="rId6"/>
              <a:extLst>
                <a:ext uri="{FF2B5EF4-FFF2-40B4-BE49-F238E27FC236}">
                  <a16:creationId xmlns:a16="http://schemas.microsoft.com/office/drawing/2014/main" id="{5744710E-1D3B-AAF1-9A75-CAA03D618FFC}"/>
                </a:ext>
              </a:extLst>
            </p:cNvPr>
            <p:cNvSpPr txBox="1"/>
            <p:nvPr/>
          </p:nvSpPr>
          <p:spPr>
            <a:xfrm>
              <a:off x="3383804" y="1734102"/>
              <a:ext cx="7928799"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City Attorney’s office provides effective, efficient legal services, promoting accountability, trust, and openness in government, and focus on outcomes that are fair, equitable, and balanced </a:t>
              </a:r>
            </a:p>
          </p:txBody>
        </p:sp>
      </p:grpSp>
      <p:grpSp>
        <p:nvGrpSpPr>
          <p:cNvPr id="4" name="Group 3">
            <a:extLst>
              <a:ext uri="{FF2B5EF4-FFF2-40B4-BE49-F238E27FC236}">
                <a16:creationId xmlns:a16="http://schemas.microsoft.com/office/drawing/2014/main" id="{7B6FAB24-6A4C-E130-FE41-A7E888A39117}"/>
              </a:ext>
            </a:extLst>
          </p:cNvPr>
          <p:cNvGrpSpPr/>
          <p:nvPr/>
        </p:nvGrpSpPr>
        <p:grpSpPr>
          <a:xfrm>
            <a:off x="3298848" y="4969777"/>
            <a:ext cx="7986988" cy="1710735"/>
            <a:chOff x="3298848" y="4731652"/>
            <a:chExt cx="7986988" cy="1710735"/>
          </a:xfrm>
        </p:grpSpPr>
        <p:sp>
          <p:nvSpPr>
            <p:cNvPr id="21" name="TextBox 20">
              <a:hlinkClick r:id="rId7"/>
              <a:extLst>
                <a:ext uri="{FF2B5EF4-FFF2-40B4-BE49-F238E27FC236}">
                  <a16:creationId xmlns:a16="http://schemas.microsoft.com/office/drawing/2014/main" id="{BEE46969-39DE-C966-E262-E0AD93E9FFE6}"/>
                </a:ext>
              </a:extLst>
            </p:cNvPr>
            <p:cNvSpPr txBox="1"/>
            <p:nvPr/>
          </p:nvSpPr>
          <p:spPr>
            <a:xfrm>
              <a:off x="3357037" y="5519057"/>
              <a:ext cx="7928799"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The office of the Real Estate Assessor is to annually value all real estate in the city of Virginia Beach with fairness and equity, in compliance with the Virginia State Law and Virginia Beach City Code.  </a:t>
              </a:r>
            </a:p>
          </p:txBody>
        </p:sp>
        <p:sp>
          <p:nvSpPr>
            <p:cNvPr id="22" name="TextBox 21">
              <a:extLst>
                <a:ext uri="{FF2B5EF4-FFF2-40B4-BE49-F238E27FC236}">
                  <a16:creationId xmlns:a16="http://schemas.microsoft.com/office/drawing/2014/main" id="{FF17C1DA-E866-5E1D-2CE8-D29DC28F4741}"/>
                </a:ext>
              </a:extLst>
            </p:cNvPr>
            <p:cNvSpPr txBox="1"/>
            <p:nvPr/>
          </p:nvSpPr>
          <p:spPr>
            <a:xfrm>
              <a:off x="3298848" y="4731652"/>
              <a:ext cx="7471600" cy="646331"/>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Real Estate Assessor </a:t>
              </a:r>
            </a:p>
            <a:p>
              <a:r>
                <a:rPr lang="en-US" dirty="0">
                  <a:latin typeface="Arial" panose="020B0604020202020204" pitchFamily="34" charset="0"/>
                  <a:cs typeface="Arial" panose="020B0604020202020204" pitchFamily="34" charset="0"/>
                </a:rPr>
                <a:t>Departments		757-385-4601      </a:t>
              </a:r>
              <a:r>
                <a:rPr lang="en-US" dirty="0">
                  <a:latin typeface="Arial" panose="020B0604020202020204" pitchFamily="34" charset="0"/>
                  <a:cs typeface="Arial" panose="020B0604020202020204" pitchFamily="34" charset="0"/>
                  <a:hlinkClick r:id="rId8"/>
                </a:rPr>
                <a:t>Assessor@vbgov.com</a:t>
              </a:r>
              <a:r>
                <a:rPr lang="en-US" dirty="0">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168751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05E70AA-C160-819A-D262-CA84B8F4FE78}"/>
              </a:ext>
            </a:extLst>
          </p:cNvPr>
          <p:cNvSpPr txBox="1"/>
          <p:nvPr/>
        </p:nvSpPr>
        <p:spPr>
          <a:xfrm>
            <a:off x="0" y="0"/>
            <a:ext cx="12192000" cy="6858000"/>
          </a:xfrm>
          <a:prstGeom prst="rect">
            <a:avLst/>
          </a:prstGeom>
          <a:solidFill>
            <a:schemeClr val="accent4">
              <a:lumMod val="40000"/>
              <a:lumOff val="60000"/>
            </a:schemeClr>
          </a:solidFill>
        </p:spPr>
        <p:txBody>
          <a:bodyPr wrap="square" rtlCol="0">
            <a:spAutoFit/>
          </a:bodyPr>
          <a:lstStyle/>
          <a:p>
            <a:endParaRPr lang="en-US" dirty="0"/>
          </a:p>
        </p:txBody>
      </p:sp>
      <p:sp>
        <p:nvSpPr>
          <p:cNvPr id="3" name="Title 2">
            <a:extLst>
              <a:ext uri="{FF2B5EF4-FFF2-40B4-BE49-F238E27FC236}">
                <a16:creationId xmlns:a16="http://schemas.microsoft.com/office/drawing/2014/main" id="{A0034E89-1952-5288-08A0-70A4A73BE39E}"/>
              </a:ext>
            </a:extLst>
          </p:cNvPr>
          <p:cNvSpPr>
            <a:spLocks noGrp="1"/>
          </p:cNvSpPr>
          <p:nvPr>
            <p:ph type="title"/>
          </p:nvPr>
        </p:nvSpPr>
        <p:spPr>
          <a:xfrm>
            <a:off x="1143000" y="627398"/>
            <a:ext cx="10982325" cy="1382156"/>
          </a:xfrm>
        </p:spPr>
        <p:txBody>
          <a:bodyPr anchor="ctr">
            <a:normAutofit/>
          </a:bodyPr>
          <a:lstStyle/>
          <a:p>
            <a:r>
              <a:rPr lang="en-US" sz="4000" dirty="0">
                <a:latin typeface="Arial Black" panose="020B0A04020102020204" pitchFamily="34" charset="0"/>
                <a:cs typeface="Arial" panose="020B0604020202020204" pitchFamily="34" charset="0"/>
              </a:rPr>
              <a:t>THE POWER OF COMMUNICATION</a:t>
            </a:r>
          </a:p>
        </p:txBody>
      </p:sp>
      <p:pic>
        <p:nvPicPr>
          <p:cNvPr id="7" name="Picture 6">
            <a:extLst>
              <a:ext uri="{FF2B5EF4-FFF2-40B4-BE49-F238E27FC236}">
                <a16:creationId xmlns:a16="http://schemas.microsoft.com/office/drawing/2014/main" id="{89CDE9F2-F75E-AE91-ED23-E9A829F69AA2}"/>
              </a:ext>
            </a:extLst>
          </p:cNvPr>
          <p:cNvPicPr>
            <a:picLocks noChangeAspect="1"/>
          </p:cNvPicPr>
          <p:nvPr/>
        </p:nvPicPr>
        <p:blipFill>
          <a:blip r:embed="rId3"/>
          <a:srcRect t="3271"/>
          <a:stretch>
            <a:fillRect/>
          </a:stretch>
        </p:blipFill>
        <p:spPr>
          <a:xfrm>
            <a:off x="1143000" y="2009554"/>
            <a:ext cx="9906000" cy="4024424"/>
          </a:xfrm>
          <a:prstGeom prst="rect">
            <a:avLst/>
          </a:prstGeom>
          <a:noFill/>
        </p:spPr>
      </p:pic>
    </p:spTree>
    <p:extLst>
      <p:ext uri="{BB962C8B-B14F-4D97-AF65-F5344CB8AC3E}">
        <p14:creationId xmlns:p14="http://schemas.microsoft.com/office/powerpoint/2010/main" val="2868161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A84F9B9-749C-0538-8FC1-E4E719F26884}"/>
              </a:ext>
            </a:extLst>
          </p:cNvPr>
          <p:cNvPicPr>
            <a:picLocks noGrp="1" noChangeAspect="1"/>
          </p:cNvPicPr>
          <p:nvPr>
            <p:ph type="pic" sz="quarter" idx="10"/>
          </p:nvPr>
        </p:nvPicPr>
        <p:blipFill>
          <a:blip r:embed="rId2"/>
          <a:srcRect t="6190" b="6190"/>
          <a:stretch/>
        </p:blipFill>
        <p:spPr/>
      </p:pic>
      <p:sp>
        <p:nvSpPr>
          <p:cNvPr id="11" name="Rectangle 2">
            <a:extLst>
              <a:ext uri="{FF2B5EF4-FFF2-40B4-BE49-F238E27FC236}">
                <a16:creationId xmlns:a16="http://schemas.microsoft.com/office/drawing/2014/main" id="{8BCCD00D-F8BB-D3DC-A515-B46274304864}"/>
              </a:ext>
            </a:extLst>
          </p:cNvPr>
          <p:cNvSpPr>
            <a:spLocks noChangeArrowheads="1"/>
          </p:cNvSpPr>
          <p:nvPr/>
        </p:nvSpPr>
        <p:spPr bwMode="auto">
          <a:xfrm>
            <a:off x="5619750" y="2908581"/>
            <a:ext cx="6183012"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222222"/>
                </a:solidFill>
                <a:effectLst/>
                <a:cs typeface="Arial" panose="020B0604020202020204" pitchFamily="34" charset="0"/>
              </a:rPr>
              <a:t>Definition of Civility:</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000" b="0" i="0" dirty="0">
                <a:solidFill>
                  <a:srgbClr val="1C1C1C"/>
                </a:solidFill>
                <a:effectLst/>
                <a:cs typeface="Arial" panose="020B0604020202020204" pitchFamily="34" charset="0"/>
              </a:rPr>
              <a:t>Showing respect for others in what you say and do.</a:t>
            </a:r>
            <a:br>
              <a:rPr lang="en-US" sz="2000" b="0" i="0" dirty="0">
                <a:solidFill>
                  <a:srgbClr val="1C1C1C"/>
                </a:solidFill>
                <a:effectLst/>
                <a:cs typeface="Arial" panose="020B0604020202020204" pitchFamily="34" charset="0"/>
              </a:rPr>
            </a:b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222222"/>
                </a:solidFill>
                <a:effectLst/>
                <a:cs typeface="Arial" panose="020B0604020202020204" pitchFamily="34" charset="0"/>
              </a:rPr>
              <a:t>Definition of Respect:</a:t>
            </a:r>
            <a:endParaRPr kumimoji="0" lang="en-US" altLang="en-US" sz="2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000" b="0" i="0" dirty="0">
                <a:solidFill>
                  <a:srgbClr val="1C1C1C"/>
                </a:solidFill>
                <a:effectLst/>
                <a:cs typeface="Arial" panose="020B0604020202020204" pitchFamily="34" charset="0"/>
              </a:rPr>
              <a:t>Recognizing the dignity, rights, and contributions. </a:t>
            </a:r>
            <a:endParaRPr kumimoji="0" lang="en-US" altLang="en-US" sz="2000" b="0" u="none" strike="noStrike" cap="none" normalizeH="0" baseline="0" dirty="0">
              <a:ln>
                <a:noFill/>
              </a:ln>
              <a:solidFill>
                <a:schemeClr val="tx1"/>
              </a:solidFill>
              <a:effectLst/>
              <a:cs typeface="Arial" panose="020B0604020202020204" pitchFamily="34" charset="0"/>
            </a:endParaRPr>
          </a:p>
        </p:txBody>
      </p:sp>
    </p:spTree>
    <p:extLst>
      <p:ext uri="{BB962C8B-B14F-4D97-AF65-F5344CB8AC3E}">
        <p14:creationId xmlns:p14="http://schemas.microsoft.com/office/powerpoint/2010/main" val="3651770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9B37E4-EEFC-AEA3-1A86-D4FF28CBCFFE}"/>
              </a:ext>
            </a:extLst>
          </p:cNvPr>
          <p:cNvSpPr txBox="1"/>
          <p:nvPr/>
        </p:nvSpPr>
        <p:spPr>
          <a:xfrm>
            <a:off x="11575" y="-6713"/>
            <a:ext cx="12192000" cy="6858000"/>
          </a:xfrm>
          <a:prstGeom prst="rect">
            <a:avLst/>
          </a:prstGeom>
          <a:solidFill>
            <a:schemeClr val="tx2">
              <a:lumMod val="75000"/>
              <a:lumOff val="25000"/>
            </a:schemeClr>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7E1028CE-E709-7D2C-D291-61EE4B3747F6}"/>
              </a:ext>
            </a:extLst>
          </p:cNvPr>
          <p:cNvSpPr txBox="1"/>
          <p:nvPr/>
        </p:nvSpPr>
        <p:spPr>
          <a:xfrm>
            <a:off x="0" y="440536"/>
            <a:ext cx="7677150" cy="1077218"/>
          </a:xfrm>
          <a:prstGeom prst="rect">
            <a:avLst/>
          </a:prstGeom>
          <a:noFill/>
        </p:spPr>
        <p:txBody>
          <a:bodyPr wrap="square" rtlCol="0" anchor="t" anchorCtr="1">
            <a:spAutoFit/>
          </a:bodyPr>
          <a:lstStyle/>
          <a:p>
            <a:pPr algn="ctr"/>
            <a:r>
              <a:rPr lang="en-US" sz="3200" b="1" dirty="0">
                <a:solidFill>
                  <a:schemeClr val="bg1"/>
                </a:solidFill>
                <a:latin typeface="Arial Black" panose="020B0A04020102020204" pitchFamily="34" charset="0"/>
              </a:rPr>
              <a:t>Communicating With      Municipal Management </a:t>
            </a:r>
          </a:p>
        </p:txBody>
      </p:sp>
      <p:pic>
        <p:nvPicPr>
          <p:cNvPr id="2" name="Picture 1">
            <a:extLst>
              <a:ext uri="{FF2B5EF4-FFF2-40B4-BE49-F238E27FC236}">
                <a16:creationId xmlns:a16="http://schemas.microsoft.com/office/drawing/2014/main" id="{5FB6CF29-6DE2-E003-8AB1-8A952176353A}"/>
              </a:ext>
            </a:extLst>
          </p:cNvPr>
          <p:cNvPicPr>
            <a:picLocks noChangeAspect="1"/>
          </p:cNvPicPr>
          <p:nvPr/>
        </p:nvPicPr>
        <p:blipFill>
          <a:blip r:embed="rId3"/>
          <a:srcRect l="28523" r="31400"/>
          <a:stretch>
            <a:fillRect/>
          </a:stretch>
        </p:blipFill>
        <p:spPr>
          <a:xfrm>
            <a:off x="6429375" y="-6713"/>
            <a:ext cx="5774200"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a:noFill/>
        </p:spPr>
      </p:pic>
      <p:sp>
        <p:nvSpPr>
          <p:cNvPr id="3" name="TextBox 2">
            <a:extLst>
              <a:ext uri="{FF2B5EF4-FFF2-40B4-BE49-F238E27FC236}">
                <a16:creationId xmlns:a16="http://schemas.microsoft.com/office/drawing/2014/main" id="{9C5C2011-BA93-A013-8B4C-B672BBC2D0BA}"/>
              </a:ext>
            </a:extLst>
          </p:cNvPr>
          <p:cNvSpPr txBox="1"/>
          <p:nvPr/>
        </p:nvSpPr>
        <p:spPr>
          <a:xfrm>
            <a:off x="638175" y="2121419"/>
            <a:ext cx="6943725" cy="3046988"/>
          </a:xfrm>
          <a:prstGeom prst="rect">
            <a:avLst/>
          </a:prstGeom>
          <a:noFill/>
        </p:spPr>
        <p:txBody>
          <a:bodyPr wrap="square" rtlCol="0">
            <a:spAutoFit/>
          </a:bodyPr>
          <a:lstStyle/>
          <a:p>
            <a:pPr marL="285750" indent="-285750">
              <a:buFont typeface="Wingdings" panose="05000000000000000000" pitchFamily="2" charset="2"/>
              <a:buChar char="Ø"/>
            </a:pPr>
            <a:r>
              <a:rPr lang="en-US" sz="3200" b="1" dirty="0">
                <a:solidFill>
                  <a:schemeClr val="bg1"/>
                </a:solidFill>
              </a:rPr>
              <a:t> Be prepared to address the topic.</a:t>
            </a:r>
            <a:br>
              <a:rPr lang="en-US" sz="3200" b="1" dirty="0">
                <a:solidFill>
                  <a:schemeClr val="bg1"/>
                </a:solidFill>
              </a:rPr>
            </a:br>
            <a:endParaRPr lang="en-US" sz="3200" b="1" dirty="0">
              <a:solidFill>
                <a:schemeClr val="bg1"/>
              </a:solidFill>
            </a:endParaRPr>
          </a:p>
          <a:p>
            <a:pPr marL="285750" indent="-285750">
              <a:buFont typeface="Wingdings" panose="05000000000000000000" pitchFamily="2" charset="2"/>
              <a:buChar char="Ø"/>
            </a:pPr>
            <a:r>
              <a:rPr lang="en-US" sz="3200" b="1" dirty="0">
                <a:solidFill>
                  <a:schemeClr val="bg1"/>
                </a:solidFill>
              </a:rPr>
              <a:t> Approach the situation with professionalism. </a:t>
            </a:r>
            <a:br>
              <a:rPr lang="en-US" sz="3200" b="1" dirty="0">
                <a:solidFill>
                  <a:schemeClr val="bg1"/>
                </a:solidFill>
              </a:rPr>
            </a:br>
            <a:endParaRPr lang="en-US" sz="3200" b="1" dirty="0">
              <a:solidFill>
                <a:schemeClr val="bg1"/>
              </a:solidFill>
            </a:endParaRPr>
          </a:p>
          <a:p>
            <a:pPr marL="285750" indent="-285750">
              <a:buFont typeface="Wingdings" panose="05000000000000000000" pitchFamily="2" charset="2"/>
              <a:buChar char="Ø"/>
            </a:pPr>
            <a:r>
              <a:rPr lang="en-US" sz="3200" b="1" dirty="0">
                <a:solidFill>
                  <a:schemeClr val="bg1"/>
                </a:solidFill>
              </a:rPr>
              <a:t> Clearly articulate your point.</a:t>
            </a:r>
          </a:p>
        </p:txBody>
      </p:sp>
    </p:spTree>
    <p:extLst>
      <p:ext uri="{BB962C8B-B14F-4D97-AF65-F5344CB8AC3E}">
        <p14:creationId xmlns:p14="http://schemas.microsoft.com/office/powerpoint/2010/main" val="586093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9B37E4-EEFC-AEA3-1A86-D4FF28CBCFFE}"/>
              </a:ext>
            </a:extLst>
          </p:cNvPr>
          <p:cNvSpPr txBox="1"/>
          <p:nvPr/>
        </p:nvSpPr>
        <p:spPr>
          <a:xfrm>
            <a:off x="0" y="-6713"/>
            <a:ext cx="12192000" cy="6858000"/>
          </a:xfrm>
          <a:prstGeom prst="rect">
            <a:avLst/>
          </a:prstGeom>
          <a:solidFill>
            <a:schemeClr val="tx2">
              <a:lumMod val="75000"/>
              <a:lumOff val="25000"/>
            </a:schemeClr>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7E1028CE-E709-7D2C-D291-61EE4B3747F6}"/>
              </a:ext>
            </a:extLst>
          </p:cNvPr>
          <p:cNvSpPr txBox="1"/>
          <p:nvPr/>
        </p:nvSpPr>
        <p:spPr>
          <a:xfrm>
            <a:off x="0" y="440536"/>
            <a:ext cx="7677150" cy="1077218"/>
          </a:xfrm>
          <a:prstGeom prst="rect">
            <a:avLst/>
          </a:prstGeom>
          <a:noFill/>
        </p:spPr>
        <p:txBody>
          <a:bodyPr wrap="square" rtlCol="0" anchor="t" anchorCtr="1">
            <a:spAutoFit/>
          </a:bodyPr>
          <a:lstStyle/>
          <a:p>
            <a:pPr algn="ctr"/>
            <a:r>
              <a:rPr lang="en-US" sz="3200" b="1" dirty="0">
                <a:solidFill>
                  <a:schemeClr val="bg1"/>
                </a:solidFill>
                <a:latin typeface="Arial Black" panose="020B0A04020102020204" pitchFamily="34" charset="0"/>
              </a:rPr>
              <a:t>Communicating With           Elected Officials </a:t>
            </a:r>
          </a:p>
        </p:txBody>
      </p:sp>
      <p:pic>
        <p:nvPicPr>
          <p:cNvPr id="2" name="Picture 1">
            <a:extLst>
              <a:ext uri="{FF2B5EF4-FFF2-40B4-BE49-F238E27FC236}">
                <a16:creationId xmlns:a16="http://schemas.microsoft.com/office/drawing/2014/main" id="{5FB6CF29-6DE2-E003-8AB1-8A952176353A}"/>
              </a:ext>
            </a:extLst>
          </p:cNvPr>
          <p:cNvPicPr>
            <a:picLocks noChangeAspect="1"/>
          </p:cNvPicPr>
          <p:nvPr/>
        </p:nvPicPr>
        <p:blipFill>
          <a:blip r:embed="rId3"/>
          <a:srcRect l="28523" r="31400"/>
          <a:stretch>
            <a:fillRect/>
          </a:stretch>
        </p:blipFill>
        <p:spPr>
          <a:xfrm>
            <a:off x="6429375" y="-6713"/>
            <a:ext cx="5774200"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a:noFill/>
        </p:spPr>
      </p:pic>
      <p:sp>
        <p:nvSpPr>
          <p:cNvPr id="3" name="TextBox 2">
            <a:extLst>
              <a:ext uri="{FF2B5EF4-FFF2-40B4-BE49-F238E27FC236}">
                <a16:creationId xmlns:a16="http://schemas.microsoft.com/office/drawing/2014/main" id="{9C5C2011-BA93-A013-8B4C-B672BBC2D0BA}"/>
              </a:ext>
            </a:extLst>
          </p:cNvPr>
          <p:cNvSpPr txBox="1"/>
          <p:nvPr/>
        </p:nvSpPr>
        <p:spPr>
          <a:xfrm>
            <a:off x="600075" y="2124075"/>
            <a:ext cx="6943725" cy="2062103"/>
          </a:xfrm>
          <a:prstGeom prst="rect">
            <a:avLst/>
          </a:prstGeom>
          <a:noFill/>
        </p:spPr>
        <p:txBody>
          <a:bodyPr wrap="square" rtlCol="0">
            <a:spAutoFit/>
          </a:bodyPr>
          <a:lstStyle/>
          <a:p>
            <a:pPr marL="285750" indent="-285750">
              <a:buFont typeface="Wingdings" panose="05000000000000000000" pitchFamily="2" charset="2"/>
              <a:buChar char="Ø"/>
            </a:pPr>
            <a:r>
              <a:rPr lang="en-US" sz="3200" b="1" dirty="0">
                <a:solidFill>
                  <a:schemeClr val="bg1"/>
                </a:solidFill>
              </a:rPr>
              <a:t> Be respectful when engaging.</a:t>
            </a:r>
            <a:br>
              <a:rPr lang="en-US" sz="3200" b="1" dirty="0">
                <a:solidFill>
                  <a:schemeClr val="bg1"/>
                </a:solidFill>
              </a:rPr>
            </a:br>
            <a:endParaRPr lang="en-US" sz="3200" b="1" dirty="0">
              <a:solidFill>
                <a:schemeClr val="bg1"/>
              </a:solidFill>
            </a:endParaRPr>
          </a:p>
          <a:p>
            <a:pPr marL="285750" indent="-285750">
              <a:buFont typeface="Wingdings" panose="05000000000000000000" pitchFamily="2" charset="2"/>
              <a:buChar char="Ø"/>
            </a:pPr>
            <a:r>
              <a:rPr lang="en-US" sz="3200" b="1" dirty="0">
                <a:solidFill>
                  <a:schemeClr val="bg1"/>
                </a:solidFill>
              </a:rPr>
              <a:t> Early outreach is essential. </a:t>
            </a:r>
            <a:br>
              <a:rPr lang="en-US" sz="3200" b="1" dirty="0">
                <a:solidFill>
                  <a:schemeClr val="bg1"/>
                </a:solidFill>
              </a:rPr>
            </a:br>
            <a:endParaRPr lang="en-US" sz="3200" b="1" dirty="0">
              <a:solidFill>
                <a:schemeClr val="bg1"/>
              </a:solidFill>
            </a:endParaRPr>
          </a:p>
        </p:txBody>
      </p:sp>
      <p:sp>
        <p:nvSpPr>
          <p:cNvPr id="6" name="TextBox 5">
            <a:extLst>
              <a:ext uri="{FF2B5EF4-FFF2-40B4-BE49-F238E27FC236}">
                <a16:creationId xmlns:a16="http://schemas.microsoft.com/office/drawing/2014/main" id="{B4218E3D-C449-904D-3E15-668F0071A56B}"/>
              </a:ext>
            </a:extLst>
          </p:cNvPr>
          <p:cNvSpPr txBox="1"/>
          <p:nvPr/>
        </p:nvSpPr>
        <p:spPr>
          <a:xfrm>
            <a:off x="285751" y="4703124"/>
            <a:ext cx="6057900" cy="1384995"/>
          </a:xfrm>
          <a:prstGeom prst="rect">
            <a:avLst/>
          </a:prstGeom>
          <a:gradFill>
            <a:gsLst>
              <a:gs pos="64000">
                <a:srgbClr val="ACE2FF">
                  <a:lumMod val="75000"/>
                </a:srgbClr>
              </a:gs>
              <a:gs pos="70000">
                <a:schemeClr val="tx2">
                  <a:lumMod val="50000"/>
                  <a:lumOff val="50000"/>
                </a:schemeClr>
              </a:gs>
              <a:gs pos="23000">
                <a:schemeClr val="tx2">
                  <a:lumMod val="10000"/>
                  <a:lumOff val="90000"/>
                </a:schemeClr>
              </a:gs>
            </a:gsLst>
            <a:lin ang="8100000" scaled="1"/>
          </a:gradFill>
        </p:spPr>
        <p:txBody>
          <a:bodyPr wrap="square" rtlCol="0">
            <a:spAutoFit/>
          </a:bodyPr>
          <a:lstStyle/>
          <a:p>
            <a:pPr algn="ctr"/>
            <a:r>
              <a:rPr lang="en-US" sz="2800" b="1" i="1" dirty="0">
                <a:solidFill>
                  <a:schemeClr val="tx2">
                    <a:lumMod val="75000"/>
                    <a:lumOff val="25000"/>
                  </a:schemeClr>
                </a:solidFill>
                <a:effectLst/>
                <a:latin typeface="Arial" panose="020B0604020202020204" pitchFamily="34" charset="0"/>
                <a:ea typeface="MS Mincho" panose="02020609040205080304" pitchFamily="49" charset="-128"/>
                <a:cs typeface="Arial" panose="020B0604020202020204" pitchFamily="34" charset="0"/>
              </a:rPr>
              <a:t>Understanding the agenda is essential to effective communication.</a:t>
            </a:r>
            <a:endParaRPr lang="en-US" sz="2800" b="1" i="1" dirty="0">
              <a:solidFill>
                <a:schemeClr val="tx2">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9334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52644-46BD-0499-8783-D1813F2F0920}"/>
              </a:ext>
            </a:extLst>
          </p:cNvPr>
          <p:cNvSpPr txBox="1"/>
          <p:nvPr/>
        </p:nvSpPr>
        <p:spPr>
          <a:xfrm>
            <a:off x="7620" y="0"/>
            <a:ext cx="12192000" cy="6858000"/>
          </a:xfrm>
          <a:prstGeom prst="rect">
            <a:avLst/>
          </a:prstGeom>
          <a:solidFill>
            <a:schemeClr val="accent3">
              <a:lumMod val="40000"/>
              <a:lumOff val="60000"/>
            </a:schemeClr>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A0DA29A-3FD3-05F7-06DA-57FA074FA283}"/>
              </a:ext>
            </a:extLst>
          </p:cNvPr>
          <p:cNvPicPr>
            <a:picLocks noChangeAspect="1"/>
          </p:cNvPicPr>
          <p:nvPr/>
        </p:nvPicPr>
        <p:blipFill>
          <a:blip r:embed="rId3"/>
          <a:srcRect t="31595" b="16914"/>
          <a:stretch>
            <a:fillRect/>
          </a:stretch>
        </p:blipFill>
        <p:spPr>
          <a:xfrm>
            <a:off x="-7620" y="5276334"/>
            <a:ext cx="12207240" cy="1611507"/>
          </a:xfrm>
          <a:prstGeom prst="rect">
            <a:avLst/>
          </a:prstGeom>
          <a:noFill/>
        </p:spPr>
      </p:pic>
      <p:sp>
        <p:nvSpPr>
          <p:cNvPr id="5" name="Content Placeholder 2">
            <a:extLst>
              <a:ext uri="{FF2B5EF4-FFF2-40B4-BE49-F238E27FC236}">
                <a16:creationId xmlns:a16="http://schemas.microsoft.com/office/drawing/2014/main" id="{481E4454-DDB5-CD6E-9D5C-35B048F6B0A2}"/>
              </a:ext>
            </a:extLst>
          </p:cNvPr>
          <p:cNvSpPr txBox="1">
            <a:spLocks/>
          </p:cNvSpPr>
          <p:nvPr/>
        </p:nvSpPr>
        <p:spPr>
          <a:xfrm>
            <a:off x="914399" y="1635674"/>
            <a:ext cx="10515601" cy="2631525"/>
          </a:xfrm>
          <a:prstGeom prst="rect">
            <a:avLst/>
          </a:prstGeom>
          <a:noFill/>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Wingdings" panose="05000000000000000000" pitchFamily="2" charset="2"/>
              <a:buChar char="Ø"/>
            </a:pPr>
            <a:r>
              <a:rPr lang="en-US" sz="3200" b="1" dirty="0">
                <a:latin typeface="Arial" panose="020B0604020202020204" pitchFamily="34" charset="0"/>
                <a:ea typeface="MS Mincho" panose="02020609040205080304" pitchFamily="49" charset="-128"/>
                <a:cs typeface="Arial" panose="020B0604020202020204" pitchFamily="34" charset="0"/>
              </a:rPr>
              <a:t> Hierarchy </a:t>
            </a:r>
            <a:br>
              <a:rPr lang="en-US" sz="3200" b="1" dirty="0">
                <a:latin typeface="Arial" panose="020B0604020202020204" pitchFamily="34" charset="0"/>
                <a:ea typeface="MS Mincho" panose="02020609040205080304" pitchFamily="49" charset="-128"/>
                <a:cs typeface="Arial" panose="020B0604020202020204" pitchFamily="34" charset="0"/>
              </a:rPr>
            </a:br>
            <a:endParaRPr lang="en-US" sz="3200" b="1" dirty="0">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latin typeface="Arial" panose="020B0604020202020204" pitchFamily="34" charset="0"/>
                <a:ea typeface="MS Mincho" panose="02020609040205080304" pitchFamily="49" charset="-128"/>
                <a:cs typeface="Arial" panose="020B0604020202020204" pitchFamily="34" charset="0"/>
              </a:rPr>
              <a:t> Role of Management</a:t>
            </a:r>
            <a:br>
              <a:rPr lang="en-US" sz="3200" b="1" dirty="0">
                <a:latin typeface="Arial" panose="020B0604020202020204" pitchFamily="34" charset="0"/>
                <a:ea typeface="MS Mincho" panose="02020609040205080304" pitchFamily="49" charset="-128"/>
                <a:cs typeface="Arial" panose="020B0604020202020204" pitchFamily="34" charset="0"/>
              </a:rPr>
            </a:br>
            <a:endParaRPr lang="en-US" sz="3200" b="1" dirty="0">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latin typeface="Arial" panose="020B0604020202020204" pitchFamily="34" charset="0"/>
                <a:ea typeface="MS Mincho" panose="02020609040205080304" pitchFamily="49" charset="-128"/>
                <a:cs typeface="Arial" panose="020B0604020202020204" pitchFamily="34" charset="0"/>
              </a:rPr>
              <a:t> Resolving issues</a:t>
            </a:r>
            <a:endParaRPr lang="en-US" sz="3200" b="1" dirty="0">
              <a:effectLst/>
              <a:latin typeface="Arial" panose="020B0604020202020204" pitchFamily="34" charset="0"/>
              <a:ea typeface="MS Mincho" panose="02020609040205080304" pitchFamily="49" charset="-128"/>
              <a:cs typeface="Arial" panose="020B0604020202020204" pitchFamily="34" charset="0"/>
            </a:endParaRPr>
          </a:p>
        </p:txBody>
      </p:sp>
      <p:sp>
        <p:nvSpPr>
          <p:cNvPr id="6" name="TextBox 5">
            <a:extLst>
              <a:ext uri="{FF2B5EF4-FFF2-40B4-BE49-F238E27FC236}">
                <a16:creationId xmlns:a16="http://schemas.microsoft.com/office/drawing/2014/main" id="{C7B9385E-E279-166E-69C7-7124EAF3D5A0}"/>
              </a:ext>
            </a:extLst>
          </p:cNvPr>
          <p:cNvSpPr txBox="1"/>
          <p:nvPr/>
        </p:nvSpPr>
        <p:spPr>
          <a:xfrm>
            <a:off x="7620" y="126975"/>
            <a:ext cx="12176760" cy="1138773"/>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Session 1 Review:</a:t>
            </a:r>
          </a:p>
          <a:p>
            <a:pPr algn="ctr"/>
            <a:r>
              <a:rPr lang="en-US" sz="3200" b="1" i="1" kern="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Applying Civility &amp; Communication</a:t>
            </a:r>
            <a:endParaRPr lang="en-US" sz="48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441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52644-46BD-0499-8783-D1813F2F0920}"/>
              </a:ext>
            </a:extLst>
          </p:cNvPr>
          <p:cNvSpPr txBox="1"/>
          <p:nvPr/>
        </p:nvSpPr>
        <p:spPr>
          <a:xfrm>
            <a:off x="7620" y="0"/>
            <a:ext cx="12192000" cy="6858000"/>
          </a:xfrm>
          <a:prstGeom prst="rect">
            <a:avLst/>
          </a:prstGeom>
          <a:solidFill>
            <a:schemeClr val="accent3">
              <a:lumMod val="40000"/>
              <a:lumOff val="60000"/>
            </a:schemeClr>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A0DA29A-3FD3-05F7-06DA-57FA074FA283}"/>
              </a:ext>
            </a:extLst>
          </p:cNvPr>
          <p:cNvPicPr>
            <a:picLocks noChangeAspect="1"/>
          </p:cNvPicPr>
          <p:nvPr/>
        </p:nvPicPr>
        <p:blipFill>
          <a:blip r:embed="rId3"/>
          <a:srcRect t="31595" b="16914"/>
          <a:stretch>
            <a:fillRect/>
          </a:stretch>
        </p:blipFill>
        <p:spPr>
          <a:xfrm>
            <a:off x="-7620" y="5276334"/>
            <a:ext cx="12207240" cy="1611507"/>
          </a:xfrm>
          <a:prstGeom prst="rect">
            <a:avLst/>
          </a:prstGeom>
          <a:noFill/>
        </p:spPr>
      </p:pic>
      <p:sp>
        <p:nvSpPr>
          <p:cNvPr id="5" name="Content Placeholder 2">
            <a:extLst>
              <a:ext uri="{FF2B5EF4-FFF2-40B4-BE49-F238E27FC236}">
                <a16:creationId xmlns:a16="http://schemas.microsoft.com/office/drawing/2014/main" id="{481E4454-DDB5-CD6E-9D5C-35B048F6B0A2}"/>
              </a:ext>
            </a:extLst>
          </p:cNvPr>
          <p:cNvSpPr txBox="1">
            <a:spLocks/>
          </p:cNvSpPr>
          <p:nvPr/>
        </p:nvSpPr>
        <p:spPr>
          <a:xfrm>
            <a:off x="923924" y="2064299"/>
            <a:ext cx="11039476" cy="2631525"/>
          </a:xfrm>
          <a:prstGeom prst="rect">
            <a:avLst/>
          </a:prstGeom>
          <a:noFill/>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Wingdings" panose="05000000000000000000" pitchFamily="2" charset="2"/>
              <a:buChar char="Ø"/>
            </a:pPr>
            <a:r>
              <a:rPr lang="en-US" sz="2800" b="1" dirty="0">
                <a:effectLst/>
                <a:latin typeface="Arial" panose="020B0604020202020204" pitchFamily="34" charset="0"/>
                <a:ea typeface="MS Mincho" panose="02020609040205080304" pitchFamily="49" charset="-128"/>
                <a:cs typeface="Arial" panose="020B0604020202020204" pitchFamily="34" charset="0"/>
              </a:rPr>
              <a:t> </a:t>
            </a:r>
            <a:r>
              <a:rPr lang="en-US" sz="3200" b="1" dirty="0">
                <a:effectLst/>
                <a:latin typeface="Arial" panose="020B0604020202020204" pitchFamily="34" charset="0"/>
                <a:ea typeface="MS Mincho" panose="02020609040205080304" pitchFamily="49" charset="-128"/>
                <a:cs typeface="Arial" panose="020B0604020202020204" pitchFamily="34" charset="0"/>
              </a:rPr>
              <a:t>Official list of items Council may discuss or act upon.</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Prepared in advance and publicly posted.</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Governs Council action.</a:t>
            </a:r>
            <a:endParaRPr lang="en-US" sz="20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7B9385E-E279-166E-69C7-7124EAF3D5A0}"/>
              </a:ext>
            </a:extLst>
          </p:cNvPr>
          <p:cNvSpPr txBox="1"/>
          <p:nvPr/>
        </p:nvSpPr>
        <p:spPr>
          <a:xfrm>
            <a:off x="7620" y="126975"/>
            <a:ext cx="12176760"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Defining The Agenda</a:t>
            </a:r>
          </a:p>
        </p:txBody>
      </p:sp>
      <p:sp>
        <p:nvSpPr>
          <p:cNvPr id="4" name="TextBox 3">
            <a:extLst>
              <a:ext uri="{FF2B5EF4-FFF2-40B4-BE49-F238E27FC236}">
                <a16:creationId xmlns:a16="http://schemas.microsoft.com/office/drawing/2014/main" id="{7A9437EA-B5DD-6F05-3951-8CF98241CCBD}"/>
              </a:ext>
            </a:extLst>
          </p:cNvPr>
          <p:cNvSpPr txBox="1"/>
          <p:nvPr/>
        </p:nvSpPr>
        <p:spPr>
          <a:xfrm>
            <a:off x="2247899" y="838725"/>
            <a:ext cx="7439025" cy="830997"/>
          </a:xfrm>
          <a:prstGeom prst="rect">
            <a:avLst/>
          </a:prstGeom>
          <a:solidFill>
            <a:schemeClr val="accent3">
              <a:lumMod val="75000"/>
              <a:alpha val="80000"/>
            </a:schemeClr>
          </a:solidFill>
          <a:ln>
            <a:solidFill>
              <a:schemeClr val="accent6">
                <a:lumMod val="50000"/>
              </a:schemeClr>
            </a:solidFill>
            <a:bevel/>
          </a:ln>
          <a:scene3d>
            <a:camera prst="orthographicFront"/>
            <a:lightRig rig="threePt" dir="t"/>
          </a:scene3d>
          <a:sp3d>
            <a:bevelT w="165100" prst="coolSlant"/>
          </a:sp3d>
        </p:spPr>
        <p:txBody>
          <a:bodyPr wrap="square" rtlCol="0">
            <a:spAutoFit/>
          </a:bodyPr>
          <a:lstStyle/>
          <a:p>
            <a:pPr algn="ctr"/>
            <a:r>
              <a:rPr lang="en-US" sz="24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IMPORTANT! </a:t>
            </a:r>
          </a:p>
          <a:p>
            <a:pPr algn="ctr"/>
            <a:r>
              <a:rPr lang="en-US" sz="2400" i="1" dirty="0">
                <a:solidFill>
                  <a:schemeClr val="bg1"/>
                </a:solidFill>
                <a:latin typeface="Arial" panose="020B0604020202020204" pitchFamily="34" charset="0"/>
                <a:ea typeface="MS Mincho" panose="02020609040205080304" pitchFamily="49" charset="-128"/>
                <a:cs typeface="Arial" panose="020B0604020202020204" pitchFamily="34" charset="0"/>
              </a:rPr>
              <a:t>If it’s not on the agenda, it is not ready for action.</a:t>
            </a:r>
            <a:endParaRPr lang="en-US" sz="24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3956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52644-46BD-0499-8783-D1813F2F0920}"/>
              </a:ext>
            </a:extLst>
          </p:cNvPr>
          <p:cNvSpPr txBox="1"/>
          <p:nvPr/>
        </p:nvSpPr>
        <p:spPr>
          <a:xfrm>
            <a:off x="7620" y="0"/>
            <a:ext cx="12192000" cy="6858000"/>
          </a:xfrm>
          <a:prstGeom prst="rect">
            <a:avLst/>
          </a:prstGeom>
          <a:solidFill>
            <a:schemeClr val="accent3">
              <a:lumMod val="40000"/>
              <a:lumOff val="60000"/>
            </a:schemeClr>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A0DA29A-3FD3-05F7-06DA-57FA074FA283}"/>
              </a:ext>
            </a:extLst>
          </p:cNvPr>
          <p:cNvPicPr>
            <a:picLocks noChangeAspect="1"/>
          </p:cNvPicPr>
          <p:nvPr/>
        </p:nvPicPr>
        <p:blipFill>
          <a:blip r:embed="rId3"/>
          <a:srcRect t="31595" b="16914"/>
          <a:stretch>
            <a:fillRect/>
          </a:stretch>
        </p:blipFill>
        <p:spPr>
          <a:xfrm>
            <a:off x="-7620" y="5276334"/>
            <a:ext cx="12207240" cy="1611507"/>
          </a:xfrm>
          <a:prstGeom prst="rect">
            <a:avLst/>
          </a:prstGeom>
          <a:noFill/>
        </p:spPr>
      </p:pic>
      <p:sp>
        <p:nvSpPr>
          <p:cNvPr id="5" name="Content Placeholder 2">
            <a:extLst>
              <a:ext uri="{FF2B5EF4-FFF2-40B4-BE49-F238E27FC236}">
                <a16:creationId xmlns:a16="http://schemas.microsoft.com/office/drawing/2014/main" id="{481E4454-DDB5-CD6E-9D5C-35B048F6B0A2}"/>
              </a:ext>
            </a:extLst>
          </p:cNvPr>
          <p:cNvSpPr txBox="1">
            <a:spLocks/>
          </p:cNvSpPr>
          <p:nvPr/>
        </p:nvSpPr>
        <p:spPr>
          <a:xfrm>
            <a:off x="845819" y="948216"/>
            <a:ext cx="10515601" cy="2631525"/>
          </a:xfrm>
          <a:prstGeom prst="rect">
            <a:avLst/>
          </a:prstGeom>
          <a:noFill/>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Wingdings" panose="05000000000000000000" pitchFamily="2" charset="2"/>
              <a:buChar char="Ø"/>
            </a:pPr>
            <a:r>
              <a:rPr lang="en-US" sz="2800" b="1" dirty="0">
                <a:effectLst/>
                <a:latin typeface="Arial" panose="020B0604020202020204" pitchFamily="34" charset="0"/>
                <a:ea typeface="MS Mincho" panose="02020609040205080304" pitchFamily="49" charset="-128"/>
                <a:cs typeface="Arial" panose="020B0604020202020204" pitchFamily="34" charset="0"/>
              </a:rPr>
              <a:t> </a:t>
            </a:r>
            <a:r>
              <a:rPr lang="en-US" sz="3200" b="1" dirty="0">
                <a:effectLst/>
                <a:latin typeface="Arial" panose="020B0604020202020204" pitchFamily="34" charset="0"/>
                <a:ea typeface="MS Mincho" panose="02020609040205080304" pitchFamily="49" charset="-128"/>
                <a:cs typeface="Arial" panose="020B0604020202020204" pitchFamily="34" charset="0"/>
              </a:rPr>
              <a:t>Mayor</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City Manager or City Staff</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Three Council Members (May Include Mayor)</a:t>
            </a:r>
            <a:endParaRPr lang="en-US" sz="20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7B9385E-E279-166E-69C7-7124EAF3D5A0}"/>
              </a:ext>
            </a:extLst>
          </p:cNvPr>
          <p:cNvSpPr txBox="1"/>
          <p:nvPr/>
        </p:nvSpPr>
        <p:spPr>
          <a:xfrm>
            <a:off x="7620" y="126975"/>
            <a:ext cx="12176759"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How Items Get On The Agenda (Virginia Beach)</a:t>
            </a:r>
          </a:p>
        </p:txBody>
      </p:sp>
      <p:sp>
        <p:nvSpPr>
          <p:cNvPr id="4" name="TextBox 3">
            <a:extLst>
              <a:ext uri="{FF2B5EF4-FFF2-40B4-BE49-F238E27FC236}">
                <a16:creationId xmlns:a16="http://schemas.microsoft.com/office/drawing/2014/main" id="{8CA529EF-BBD2-5248-FE74-AF804D8CA821}"/>
              </a:ext>
            </a:extLst>
          </p:cNvPr>
          <p:cNvSpPr txBox="1"/>
          <p:nvPr/>
        </p:nvSpPr>
        <p:spPr>
          <a:xfrm>
            <a:off x="1895474" y="4222347"/>
            <a:ext cx="7439025" cy="830997"/>
          </a:xfrm>
          <a:prstGeom prst="rect">
            <a:avLst/>
          </a:prstGeom>
          <a:solidFill>
            <a:schemeClr val="accent3">
              <a:lumMod val="75000"/>
              <a:alpha val="80000"/>
            </a:schemeClr>
          </a:solidFill>
          <a:ln>
            <a:solidFill>
              <a:schemeClr val="accent6">
                <a:lumMod val="50000"/>
              </a:schemeClr>
            </a:solidFill>
            <a:bevel/>
          </a:ln>
          <a:scene3d>
            <a:camera prst="orthographicFront"/>
            <a:lightRig rig="threePt" dir="t"/>
          </a:scene3d>
          <a:sp3d>
            <a:bevelT w="165100" prst="coolSlant"/>
          </a:sp3d>
        </p:spPr>
        <p:txBody>
          <a:bodyPr wrap="square" rtlCol="0">
            <a:spAutoFit/>
          </a:bodyPr>
          <a:lstStyle/>
          <a:p>
            <a:pPr algn="ctr"/>
            <a:r>
              <a:rPr lang="en-US" sz="24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IMPORTANT! </a:t>
            </a:r>
          </a:p>
          <a:p>
            <a:pPr algn="ctr"/>
            <a:r>
              <a:rPr lang="en-US" sz="2400" i="1" dirty="0">
                <a:solidFill>
                  <a:schemeClr val="bg1"/>
                </a:solidFill>
                <a:latin typeface="Arial" panose="020B0604020202020204" pitchFamily="34" charset="0"/>
                <a:ea typeface="MS Mincho" panose="02020609040205080304" pitchFamily="49" charset="-128"/>
                <a:cs typeface="Arial" panose="020B0604020202020204" pitchFamily="34" charset="0"/>
              </a:rPr>
              <a:t>Residents cannot place items directly on the agenda.</a:t>
            </a:r>
            <a:endParaRPr lang="en-US" sz="32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5784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52644-46BD-0499-8783-D1813F2F0920}"/>
              </a:ext>
            </a:extLst>
          </p:cNvPr>
          <p:cNvSpPr txBox="1"/>
          <p:nvPr/>
        </p:nvSpPr>
        <p:spPr>
          <a:xfrm>
            <a:off x="7620" y="0"/>
            <a:ext cx="12192000" cy="6858000"/>
          </a:xfrm>
          <a:prstGeom prst="rect">
            <a:avLst/>
          </a:prstGeom>
          <a:solidFill>
            <a:schemeClr val="accent3">
              <a:lumMod val="40000"/>
              <a:lumOff val="60000"/>
            </a:schemeClr>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A0DA29A-3FD3-05F7-06DA-57FA074FA283}"/>
              </a:ext>
            </a:extLst>
          </p:cNvPr>
          <p:cNvPicPr>
            <a:picLocks noChangeAspect="1"/>
          </p:cNvPicPr>
          <p:nvPr/>
        </p:nvPicPr>
        <p:blipFill>
          <a:blip r:embed="rId3"/>
          <a:srcRect t="31595" b="16914"/>
          <a:stretch>
            <a:fillRect/>
          </a:stretch>
        </p:blipFill>
        <p:spPr>
          <a:xfrm>
            <a:off x="-7620" y="5276334"/>
            <a:ext cx="12207240" cy="1611507"/>
          </a:xfrm>
          <a:prstGeom prst="rect">
            <a:avLst/>
          </a:prstGeom>
          <a:noFill/>
        </p:spPr>
      </p:pic>
      <p:sp>
        <p:nvSpPr>
          <p:cNvPr id="5" name="Content Placeholder 2">
            <a:extLst>
              <a:ext uri="{FF2B5EF4-FFF2-40B4-BE49-F238E27FC236}">
                <a16:creationId xmlns:a16="http://schemas.microsoft.com/office/drawing/2014/main" id="{481E4454-DDB5-CD6E-9D5C-35B048F6B0A2}"/>
              </a:ext>
            </a:extLst>
          </p:cNvPr>
          <p:cNvSpPr txBox="1">
            <a:spLocks/>
          </p:cNvSpPr>
          <p:nvPr/>
        </p:nvSpPr>
        <p:spPr>
          <a:xfrm>
            <a:off x="838199" y="1022883"/>
            <a:ext cx="10515601" cy="2631525"/>
          </a:xfrm>
          <a:prstGeom prst="rect">
            <a:avLst/>
          </a:prstGeom>
          <a:noFill/>
        </p:spPr>
        <p:txBody>
          <a:bodyPr vert="horz" lIns="91440" tIns="45720" rIns="91440" bIns="45720" rtlCol="0" anchor="t">
            <a:normAutofit lnSpcReduction="10000"/>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Wingdings" panose="05000000000000000000" pitchFamily="2" charset="2"/>
              <a:buChar char="Ø"/>
            </a:pPr>
            <a:r>
              <a:rPr lang="en-US" sz="2800" b="1" dirty="0">
                <a:effectLst/>
                <a:latin typeface="Arial" panose="020B0604020202020204" pitchFamily="34" charset="0"/>
                <a:ea typeface="MS Mincho" panose="02020609040205080304" pitchFamily="49" charset="-128"/>
                <a:cs typeface="Arial" panose="020B0604020202020204" pitchFamily="34" charset="0"/>
              </a:rPr>
              <a:t> </a:t>
            </a:r>
            <a:r>
              <a:rPr lang="en-US" sz="3200" b="1" dirty="0">
                <a:effectLst/>
                <a:latin typeface="Arial" panose="020B0604020202020204" pitchFamily="34" charset="0"/>
                <a:ea typeface="MS Mincho" panose="02020609040205080304" pitchFamily="49" charset="-128"/>
                <a:cs typeface="Arial" panose="020B0604020202020204" pitchFamily="34" charset="0"/>
              </a:rPr>
              <a:t>Mayor, Vice Mayor, and City Manager</a:t>
            </a:r>
          </a:p>
          <a:p>
            <a:pPr lvl="1">
              <a:spcAft>
                <a:spcPts val="600"/>
              </a:spcAft>
              <a:buFont typeface="Wingdings" panose="05000000000000000000" pitchFamily="2" charset="2"/>
              <a:buChar char="v"/>
            </a:pPr>
            <a:r>
              <a:rPr lang="en-US" sz="2800" b="1" dirty="0">
                <a:latin typeface="Arial" panose="020B0604020202020204" pitchFamily="34" charset="0"/>
                <a:ea typeface="MS Mincho" panose="02020609040205080304" pitchFamily="49" charset="-128"/>
                <a:cs typeface="Arial" panose="020B0604020202020204" pitchFamily="34" charset="0"/>
              </a:rPr>
              <a:t> Meet </a:t>
            </a:r>
            <a:r>
              <a:rPr lang="en-US" sz="2800" b="1" i="1" u="sng" dirty="0">
                <a:latin typeface="Arial" panose="020B0604020202020204" pitchFamily="34" charset="0"/>
                <a:ea typeface="MS Mincho" panose="02020609040205080304" pitchFamily="49" charset="-128"/>
                <a:cs typeface="Arial" panose="020B0604020202020204" pitchFamily="34" charset="0"/>
              </a:rPr>
              <a:t>weekly</a:t>
            </a:r>
            <a:r>
              <a:rPr lang="en-US" sz="2800" b="1" dirty="0">
                <a:latin typeface="Arial" panose="020B0604020202020204" pitchFamily="34" charset="0"/>
                <a:ea typeface="MS Mincho" panose="02020609040205080304" pitchFamily="49" charset="-128"/>
                <a:cs typeface="Arial" panose="020B0604020202020204" pitchFamily="34" charset="0"/>
              </a:rPr>
              <a:t> on Thursday to discuss the Agenda- emphasize weekly.</a:t>
            </a:r>
            <a:r>
              <a:rPr lang="en-US" sz="2800" b="1" dirty="0">
                <a:effectLst/>
                <a:latin typeface="Arial" panose="020B0604020202020204" pitchFamily="34" charset="0"/>
                <a:ea typeface="MS Mincho" panose="02020609040205080304" pitchFamily="49" charset="-128"/>
                <a:cs typeface="Arial" panose="020B0604020202020204" pitchFamily="34" charset="0"/>
              </a:rPr>
              <a:t> </a:t>
            </a:r>
            <a:br>
              <a:rPr lang="en-US" sz="2800" b="1" dirty="0">
                <a:effectLst/>
                <a:latin typeface="Arial" panose="020B0604020202020204" pitchFamily="34" charset="0"/>
                <a:ea typeface="MS Mincho" panose="02020609040205080304" pitchFamily="49" charset="-128"/>
                <a:cs typeface="Arial" panose="020B0604020202020204" pitchFamily="34" charset="0"/>
              </a:rPr>
            </a:br>
            <a:endParaRPr lang="en-US" sz="28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Review and finalize the upcoming agenda.</a:t>
            </a:r>
            <a:endParaRPr lang="en-US" sz="3200" b="1"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C7B9385E-E279-166E-69C7-7124EAF3D5A0}"/>
              </a:ext>
            </a:extLst>
          </p:cNvPr>
          <p:cNvSpPr txBox="1"/>
          <p:nvPr/>
        </p:nvSpPr>
        <p:spPr>
          <a:xfrm>
            <a:off x="7620" y="126975"/>
            <a:ext cx="12176759"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Weekly Agenda Review</a:t>
            </a:r>
          </a:p>
        </p:txBody>
      </p:sp>
      <p:sp>
        <p:nvSpPr>
          <p:cNvPr id="3" name="TextBox 2">
            <a:extLst>
              <a:ext uri="{FF2B5EF4-FFF2-40B4-BE49-F238E27FC236}">
                <a16:creationId xmlns:a16="http://schemas.microsoft.com/office/drawing/2014/main" id="{C8F891E7-587E-006E-C296-7C23BDA8D14E}"/>
              </a:ext>
            </a:extLst>
          </p:cNvPr>
          <p:cNvSpPr txBox="1"/>
          <p:nvPr/>
        </p:nvSpPr>
        <p:spPr>
          <a:xfrm>
            <a:off x="1895474" y="4211362"/>
            <a:ext cx="7439025" cy="830997"/>
          </a:xfrm>
          <a:prstGeom prst="rect">
            <a:avLst/>
          </a:prstGeom>
          <a:solidFill>
            <a:schemeClr val="accent3">
              <a:lumMod val="75000"/>
              <a:alpha val="80000"/>
            </a:schemeClr>
          </a:solidFill>
          <a:ln>
            <a:solidFill>
              <a:schemeClr val="accent6">
                <a:lumMod val="50000"/>
              </a:schemeClr>
            </a:solidFill>
            <a:bevel/>
          </a:ln>
          <a:scene3d>
            <a:camera prst="orthographicFront"/>
            <a:lightRig rig="threePt" dir="t"/>
          </a:scene3d>
          <a:sp3d>
            <a:bevelT w="165100" prst="coolSlant"/>
          </a:sp3d>
        </p:spPr>
        <p:txBody>
          <a:bodyPr wrap="square" rtlCol="0">
            <a:spAutoFit/>
          </a:bodyPr>
          <a:lstStyle/>
          <a:p>
            <a:pPr algn="ctr"/>
            <a:r>
              <a:rPr lang="en-US" sz="24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IMPORTANT! </a:t>
            </a:r>
          </a:p>
          <a:p>
            <a:pPr algn="ctr"/>
            <a:r>
              <a:rPr lang="en-US" sz="24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Agenda decisions occur before the Council meeting.</a:t>
            </a:r>
            <a:endParaRPr lang="en-US" sz="32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530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ircle(out)">
                                      <p:cBhvr>
                                        <p:cTn id="7" dur="2000"/>
                                        <p:tgtEl>
                                          <p:spTgt spid="5">
                                            <p:txEl>
                                              <p:pRg st="0" end="0"/>
                                            </p:txEl>
                                          </p:spTgt>
                                        </p:tgtEl>
                                      </p:cBhvr>
                                    </p:animEffect>
                                  </p:childTnLst>
                                </p:cTn>
                              </p:par>
                              <p:par>
                                <p:cTn id="8" presetID="6" presetClass="entr" presetSubtype="32"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circle(out)">
                                      <p:cBhvr>
                                        <p:cTn id="10" dur="20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32"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circle(out)">
                                      <p:cBhvr>
                                        <p:cTn id="15" dur="20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52644-46BD-0499-8783-D1813F2F0920}"/>
              </a:ext>
            </a:extLst>
          </p:cNvPr>
          <p:cNvSpPr txBox="1"/>
          <p:nvPr/>
        </p:nvSpPr>
        <p:spPr>
          <a:xfrm>
            <a:off x="7620" y="0"/>
            <a:ext cx="12192000" cy="6858000"/>
          </a:xfrm>
          <a:prstGeom prst="rect">
            <a:avLst/>
          </a:prstGeom>
          <a:solidFill>
            <a:schemeClr val="accent3">
              <a:lumMod val="40000"/>
              <a:lumOff val="60000"/>
            </a:schemeClr>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A0DA29A-3FD3-05F7-06DA-57FA074FA283}"/>
              </a:ext>
            </a:extLst>
          </p:cNvPr>
          <p:cNvPicPr>
            <a:picLocks noChangeAspect="1"/>
          </p:cNvPicPr>
          <p:nvPr/>
        </p:nvPicPr>
        <p:blipFill>
          <a:blip r:embed="rId3"/>
          <a:srcRect t="31595" b="16914"/>
          <a:stretch>
            <a:fillRect/>
          </a:stretch>
        </p:blipFill>
        <p:spPr>
          <a:xfrm>
            <a:off x="-7620" y="5276334"/>
            <a:ext cx="12207240" cy="1611507"/>
          </a:xfrm>
          <a:prstGeom prst="rect">
            <a:avLst/>
          </a:prstGeom>
          <a:noFill/>
        </p:spPr>
      </p:pic>
      <p:sp>
        <p:nvSpPr>
          <p:cNvPr id="5" name="Content Placeholder 2">
            <a:extLst>
              <a:ext uri="{FF2B5EF4-FFF2-40B4-BE49-F238E27FC236}">
                <a16:creationId xmlns:a16="http://schemas.microsoft.com/office/drawing/2014/main" id="{481E4454-DDB5-CD6E-9D5C-35B048F6B0A2}"/>
              </a:ext>
            </a:extLst>
          </p:cNvPr>
          <p:cNvSpPr txBox="1">
            <a:spLocks/>
          </p:cNvSpPr>
          <p:nvPr/>
        </p:nvSpPr>
        <p:spPr>
          <a:xfrm>
            <a:off x="912494" y="2073824"/>
            <a:ext cx="10515601" cy="2631525"/>
          </a:xfrm>
          <a:prstGeom prst="rect">
            <a:avLst/>
          </a:prstGeom>
          <a:noFill/>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Wingdings" panose="05000000000000000000" pitchFamily="2" charset="2"/>
              <a:buChar char="Ø"/>
            </a:pPr>
            <a:r>
              <a:rPr lang="en-US" sz="2800" b="1" dirty="0">
                <a:effectLst/>
                <a:latin typeface="Arial" panose="020B0604020202020204" pitchFamily="34" charset="0"/>
                <a:ea typeface="MS Mincho" panose="02020609040205080304" pitchFamily="49" charset="-128"/>
                <a:cs typeface="Arial" panose="020B0604020202020204" pitchFamily="34" charset="0"/>
              </a:rPr>
              <a:t> </a:t>
            </a:r>
            <a:r>
              <a:rPr lang="en-US" sz="3200" b="1" dirty="0">
                <a:effectLst/>
                <a:latin typeface="Arial" panose="020B0604020202020204" pitchFamily="34" charset="0"/>
                <a:ea typeface="MS Mincho" panose="02020609040205080304" pitchFamily="49" charset="-128"/>
                <a:cs typeface="Arial" panose="020B0604020202020204" pitchFamily="34" charset="0"/>
              </a:rPr>
              <a:t>Engage early.</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Identify the correct pathway.</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Be clear and prepared.</a:t>
            </a:r>
          </a:p>
        </p:txBody>
      </p:sp>
      <p:sp>
        <p:nvSpPr>
          <p:cNvPr id="6" name="TextBox 5">
            <a:extLst>
              <a:ext uri="{FF2B5EF4-FFF2-40B4-BE49-F238E27FC236}">
                <a16:creationId xmlns:a16="http://schemas.microsoft.com/office/drawing/2014/main" id="{C7B9385E-E279-166E-69C7-7124EAF3D5A0}"/>
              </a:ext>
            </a:extLst>
          </p:cNvPr>
          <p:cNvSpPr txBox="1"/>
          <p:nvPr/>
        </p:nvSpPr>
        <p:spPr>
          <a:xfrm>
            <a:off x="-7620" y="126975"/>
            <a:ext cx="12176759"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Civic Engagement </a:t>
            </a:r>
          </a:p>
        </p:txBody>
      </p:sp>
      <p:sp>
        <p:nvSpPr>
          <p:cNvPr id="4" name="TextBox 3">
            <a:extLst>
              <a:ext uri="{FF2B5EF4-FFF2-40B4-BE49-F238E27FC236}">
                <a16:creationId xmlns:a16="http://schemas.microsoft.com/office/drawing/2014/main" id="{9868E79A-ACDA-4052-5990-38576D01D72A}"/>
              </a:ext>
            </a:extLst>
          </p:cNvPr>
          <p:cNvSpPr txBox="1"/>
          <p:nvPr/>
        </p:nvSpPr>
        <p:spPr>
          <a:xfrm>
            <a:off x="2276474" y="834861"/>
            <a:ext cx="7439025" cy="830997"/>
          </a:xfrm>
          <a:prstGeom prst="rect">
            <a:avLst/>
          </a:prstGeom>
          <a:solidFill>
            <a:schemeClr val="accent3">
              <a:lumMod val="75000"/>
              <a:alpha val="80000"/>
            </a:schemeClr>
          </a:solidFill>
          <a:ln>
            <a:solidFill>
              <a:schemeClr val="accent6">
                <a:lumMod val="50000"/>
              </a:schemeClr>
            </a:solidFill>
            <a:bevel/>
          </a:ln>
          <a:scene3d>
            <a:camera prst="orthographicFront"/>
            <a:lightRig rig="threePt" dir="t"/>
          </a:scene3d>
          <a:sp3d>
            <a:bevelT w="165100" prst="coolSlant"/>
          </a:sp3d>
        </p:spPr>
        <p:txBody>
          <a:bodyPr wrap="square" rtlCol="0">
            <a:spAutoFit/>
          </a:bodyPr>
          <a:lstStyle/>
          <a:p>
            <a:pPr algn="ctr"/>
            <a:r>
              <a:rPr lang="en-US" sz="24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IMPORTANT! </a:t>
            </a:r>
          </a:p>
          <a:p>
            <a:pPr algn="ctr"/>
            <a:r>
              <a:rPr lang="en-US" sz="2400" i="1" dirty="0">
                <a:solidFill>
                  <a:schemeClr val="bg1"/>
                </a:solidFill>
                <a:latin typeface="Arial" panose="020B0604020202020204" pitchFamily="34" charset="0"/>
                <a:ea typeface="MS Mincho" panose="02020609040205080304" pitchFamily="49" charset="-128"/>
                <a:cs typeface="Arial" panose="020B0604020202020204" pitchFamily="34" charset="0"/>
              </a:rPr>
              <a:t>Engagement happens before the meeting.</a:t>
            </a:r>
            <a:endParaRPr lang="en-US" sz="32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666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5"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randombar(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5"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5"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randombar(vertical)">
                                      <p:cBhvr>
                                        <p:cTn id="2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52644-46BD-0499-8783-D1813F2F0920}"/>
              </a:ext>
            </a:extLst>
          </p:cNvPr>
          <p:cNvSpPr txBox="1"/>
          <p:nvPr/>
        </p:nvSpPr>
        <p:spPr>
          <a:xfrm>
            <a:off x="22861" y="0"/>
            <a:ext cx="12192000" cy="6858000"/>
          </a:xfrm>
          <a:prstGeom prst="rect">
            <a:avLst/>
          </a:prstGeom>
          <a:solidFill>
            <a:schemeClr val="accent3">
              <a:lumMod val="40000"/>
              <a:lumOff val="60000"/>
            </a:schemeClr>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A0DA29A-3FD3-05F7-06DA-57FA074FA283}"/>
              </a:ext>
            </a:extLst>
          </p:cNvPr>
          <p:cNvPicPr>
            <a:picLocks noChangeAspect="1"/>
          </p:cNvPicPr>
          <p:nvPr/>
        </p:nvPicPr>
        <p:blipFill>
          <a:blip r:embed="rId3"/>
          <a:srcRect t="31595" b="16914"/>
          <a:stretch>
            <a:fillRect/>
          </a:stretch>
        </p:blipFill>
        <p:spPr>
          <a:xfrm>
            <a:off x="-7620" y="5276334"/>
            <a:ext cx="12207240" cy="1611507"/>
          </a:xfrm>
          <a:prstGeom prst="rect">
            <a:avLst/>
          </a:prstGeom>
          <a:noFill/>
        </p:spPr>
      </p:pic>
      <p:sp>
        <p:nvSpPr>
          <p:cNvPr id="5" name="Content Placeholder 2">
            <a:extLst>
              <a:ext uri="{FF2B5EF4-FFF2-40B4-BE49-F238E27FC236}">
                <a16:creationId xmlns:a16="http://schemas.microsoft.com/office/drawing/2014/main" id="{481E4454-DDB5-CD6E-9D5C-35B048F6B0A2}"/>
              </a:ext>
            </a:extLst>
          </p:cNvPr>
          <p:cNvSpPr txBox="1">
            <a:spLocks/>
          </p:cNvSpPr>
          <p:nvPr/>
        </p:nvSpPr>
        <p:spPr>
          <a:xfrm>
            <a:off x="861060" y="968924"/>
            <a:ext cx="10515601" cy="2631525"/>
          </a:xfrm>
          <a:prstGeom prst="rect">
            <a:avLst/>
          </a:prstGeom>
          <a:noFill/>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Font typeface="Wingdings" panose="05000000000000000000" pitchFamily="2" charset="2"/>
              <a:buChar char="Ø"/>
            </a:pPr>
            <a:r>
              <a:rPr lang="en-US" sz="2800" b="1" dirty="0">
                <a:effectLst/>
                <a:latin typeface="Arial" panose="020B0604020202020204" pitchFamily="34" charset="0"/>
                <a:ea typeface="MS Mincho" panose="02020609040205080304" pitchFamily="49" charset="-128"/>
                <a:cs typeface="Arial" panose="020B0604020202020204" pitchFamily="34" charset="0"/>
              </a:rPr>
              <a:t> </a:t>
            </a:r>
            <a:r>
              <a:rPr lang="en-US" sz="3200" b="1" dirty="0">
                <a:effectLst/>
                <a:latin typeface="Arial" panose="020B0604020202020204" pitchFamily="34" charset="0"/>
                <a:ea typeface="MS Mincho" panose="02020609040205080304" pitchFamily="49" charset="-128"/>
                <a:cs typeface="Arial" panose="020B0604020202020204" pitchFamily="34" charset="0"/>
              </a:rPr>
              <a:t>Portion of the meeting not open to the public.</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Allowed only for specific legal reasons.</a:t>
            </a:r>
            <a:br>
              <a:rPr lang="en-US" sz="3200" b="1" dirty="0">
                <a:effectLst/>
                <a:latin typeface="Arial" panose="020B0604020202020204" pitchFamily="34" charset="0"/>
                <a:ea typeface="MS Mincho" panose="02020609040205080304" pitchFamily="49" charset="-128"/>
                <a:cs typeface="Arial" panose="020B0604020202020204" pitchFamily="34" charset="0"/>
              </a:rPr>
            </a:br>
            <a:endParaRPr lang="en-US" sz="3200" b="1" dirty="0">
              <a:effectLst/>
              <a:latin typeface="Arial" panose="020B0604020202020204" pitchFamily="34" charset="0"/>
              <a:ea typeface="MS Mincho" panose="02020609040205080304" pitchFamily="49" charset="-128"/>
              <a:cs typeface="Arial" panose="020B0604020202020204" pitchFamily="34" charset="0"/>
            </a:endParaRPr>
          </a:p>
          <a:p>
            <a:pPr>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Used for sensitive matters.</a:t>
            </a:r>
          </a:p>
        </p:txBody>
      </p:sp>
      <p:sp>
        <p:nvSpPr>
          <p:cNvPr id="6" name="TextBox 5">
            <a:extLst>
              <a:ext uri="{FF2B5EF4-FFF2-40B4-BE49-F238E27FC236}">
                <a16:creationId xmlns:a16="http://schemas.microsoft.com/office/drawing/2014/main" id="{C7B9385E-E279-166E-69C7-7124EAF3D5A0}"/>
              </a:ext>
            </a:extLst>
          </p:cNvPr>
          <p:cNvSpPr txBox="1"/>
          <p:nvPr/>
        </p:nvSpPr>
        <p:spPr>
          <a:xfrm>
            <a:off x="-7620" y="126975"/>
            <a:ext cx="12176759"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Closed Session </a:t>
            </a:r>
          </a:p>
        </p:txBody>
      </p:sp>
      <p:sp>
        <p:nvSpPr>
          <p:cNvPr id="3" name="TextBox 2">
            <a:extLst>
              <a:ext uri="{FF2B5EF4-FFF2-40B4-BE49-F238E27FC236}">
                <a16:creationId xmlns:a16="http://schemas.microsoft.com/office/drawing/2014/main" id="{C8F891E7-587E-006E-C296-7C23BDA8D14E}"/>
              </a:ext>
            </a:extLst>
          </p:cNvPr>
          <p:cNvSpPr txBox="1"/>
          <p:nvPr/>
        </p:nvSpPr>
        <p:spPr>
          <a:xfrm>
            <a:off x="714375" y="4175293"/>
            <a:ext cx="11048999" cy="830997"/>
          </a:xfrm>
          <a:prstGeom prst="rect">
            <a:avLst/>
          </a:prstGeom>
          <a:solidFill>
            <a:schemeClr val="accent3">
              <a:lumMod val="75000"/>
              <a:alpha val="80000"/>
            </a:schemeClr>
          </a:solidFill>
          <a:ln>
            <a:solidFill>
              <a:schemeClr val="accent6">
                <a:lumMod val="50000"/>
              </a:schemeClr>
            </a:solidFill>
            <a:bevel/>
          </a:ln>
          <a:scene3d>
            <a:camera prst="orthographicFront"/>
            <a:lightRig rig="threePt" dir="t"/>
          </a:scene3d>
          <a:sp3d>
            <a:bevelT w="165100" prst="coolSlant"/>
          </a:sp3d>
        </p:spPr>
        <p:txBody>
          <a:bodyPr wrap="square" rtlCol="0">
            <a:spAutoFit/>
          </a:bodyPr>
          <a:lstStyle/>
          <a:p>
            <a:pPr algn="ctr"/>
            <a:r>
              <a:rPr lang="en-US" sz="24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IMPORTANT! </a:t>
            </a:r>
          </a:p>
          <a:p>
            <a:pPr algn="ctr"/>
            <a:r>
              <a:rPr lang="en-US" sz="2400" i="1" dirty="0">
                <a:solidFill>
                  <a:schemeClr val="bg1"/>
                </a:solidFill>
                <a:latin typeface="Arial" panose="020B0604020202020204" pitchFamily="34" charset="0"/>
                <a:ea typeface="MS Mincho" panose="02020609040205080304" pitchFamily="49" charset="-128"/>
                <a:cs typeface="Arial" panose="020B0604020202020204" pitchFamily="34" charset="0"/>
              </a:rPr>
              <a:t>Closed Sessions are limited by law and do not eliminate public accountability</a:t>
            </a:r>
            <a:endParaRPr lang="en-US" sz="32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435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52644-46BD-0499-8783-D1813F2F0920}"/>
              </a:ext>
            </a:extLst>
          </p:cNvPr>
          <p:cNvSpPr txBox="1"/>
          <p:nvPr/>
        </p:nvSpPr>
        <p:spPr>
          <a:xfrm>
            <a:off x="22861" y="0"/>
            <a:ext cx="12192000" cy="6858000"/>
          </a:xfrm>
          <a:prstGeom prst="rect">
            <a:avLst/>
          </a:prstGeom>
          <a:solidFill>
            <a:schemeClr val="accent3">
              <a:lumMod val="40000"/>
              <a:lumOff val="60000"/>
            </a:schemeClr>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CA0DA29A-3FD3-05F7-06DA-57FA074FA283}"/>
              </a:ext>
            </a:extLst>
          </p:cNvPr>
          <p:cNvPicPr>
            <a:picLocks noChangeAspect="1"/>
          </p:cNvPicPr>
          <p:nvPr/>
        </p:nvPicPr>
        <p:blipFill>
          <a:blip r:embed="rId3"/>
          <a:srcRect t="31595" b="16914"/>
          <a:stretch>
            <a:fillRect/>
          </a:stretch>
        </p:blipFill>
        <p:spPr>
          <a:xfrm>
            <a:off x="-7620" y="5276334"/>
            <a:ext cx="12207240" cy="1611507"/>
          </a:xfrm>
          <a:prstGeom prst="rect">
            <a:avLst/>
          </a:prstGeom>
          <a:noFill/>
        </p:spPr>
      </p:pic>
      <p:sp>
        <p:nvSpPr>
          <p:cNvPr id="5" name="Content Placeholder 2">
            <a:extLst>
              <a:ext uri="{FF2B5EF4-FFF2-40B4-BE49-F238E27FC236}">
                <a16:creationId xmlns:a16="http://schemas.microsoft.com/office/drawing/2014/main" id="{481E4454-DDB5-CD6E-9D5C-35B048F6B0A2}"/>
              </a:ext>
            </a:extLst>
          </p:cNvPr>
          <p:cNvSpPr txBox="1">
            <a:spLocks/>
          </p:cNvSpPr>
          <p:nvPr/>
        </p:nvSpPr>
        <p:spPr>
          <a:xfrm>
            <a:off x="800099" y="1016549"/>
            <a:ext cx="10515601" cy="3190458"/>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1200"/>
              </a:spcBef>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Closed sessions are limited by law.</a:t>
            </a:r>
          </a:p>
          <a:p>
            <a:pPr>
              <a:lnSpc>
                <a:spcPct val="120000"/>
              </a:lnSpc>
              <a:spcBef>
                <a:spcPts val="1200"/>
              </a:spcBef>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Legal reasons must be cited publicly.</a:t>
            </a:r>
          </a:p>
          <a:p>
            <a:pPr>
              <a:lnSpc>
                <a:spcPct val="120000"/>
              </a:lnSpc>
              <a:spcBef>
                <a:spcPts val="1200"/>
              </a:spcBef>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No votes in closed session.</a:t>
            </a:r>
          </a:p>
          <a:p>
            <a:pPr>
              <a:lnSpc>
                <a:spcPct val="120000"/>
              </a:lnSpc>
              <a:spcBef>
                <a:spcPts val="1200"/>
              </a:spcBef>
              <a:spcAft>
                <a:spcPts val="600"/>
              </a:spcAft>
              <a:buFont typeface="Wingdings" panose="05000000000000000000" pitchFamily="2" charset="2"/>
              <a:buChar char="Ø"/>
            </a:pPr>
            <a:r>
              <a:rPr lang="en-US" sz="3200" b="1" dirty="0">
                <a:effectLst/>
                <a:latin typeface="Arial" panose="020B0604020202020204" pitchFamily="34" charset="0"/>
                <a:ea typeface="MS Mincho" panose="02020609040205080304" pitchFamily="49" charset="-128"/>
                <a:cs typeface="Arial" panose="020B0604020202020204" pitchFamily="34" charset="0"/>
              </a:rPr>
              <a:t> Action must occur in an open session.</a:t>
            </a:r>
          </a:p>
        </p:txBody>
      </p:sp>
      <p:sp>
        <p:nvSpPr>
          <p:cNvPr id="6" name="TextBox 5">
            <a:extLst>
              <a:ext uri="{FF2B5EF4-FFF2-40B4-BE49-F238E27FC236}">
                <a16:creationId xmlns:a16="http://schemas.microsoft.com/office/drawing/2014/main" id="{C7B9385E-E279-166E-69C7-7124EAF3D5A0}"/>
              </a:ext>
            </a:extLst>
          </p:cNvPr>
          <p:cNvSpPr txBox="1"/>
          <p:nvPr/>
        </p:nvSpPr>
        <p:spPr>
          <a:xfrm>
            <a:off x="-7620" y="126975"/>
            <a:ext cx="12176759" cy="646331"/>
          </a:xfrm>
          <a:prstGeom prst="rect">
            <a:avLst/>
          </a:prstGeom>
          <a:noFill/>
        </p:spPr>
        <p:txBody>
          <a:bodyPr wrap="square" rtlCol="0">
            <a:spAutoFit/>
          </a:bodyPr>
          <a:lstStyle/>
          <a:p>
            <a:pPr algn="ctr"/>
            <a:r>
              <a:rPr lang="en-US" sz="3600" b="1" dirty="0">
                <a:latin typeface="Arial" panose="020B0604020202020204" pitchFamily="34" charset="0"/>
                <a:cs typeface="Arial" panose="020B0604020202020204" pitchFamily="34" charset="0"/>
              </a:rPr>
              <a:t>Transparency &amp; Accountability</a:t>
            </a:r>
          </a:p>
        </p:txBody>
      </p:sp>
      <p:sp>
        <p:nvSpPr>
          <p:cNvPr id="3" name="TextBox 2">
            <a:extLst>
              <a:ext uri="{FF2B5EF4-FFF2-40B4-BE49-F238E27FC236}">
                <a16:creationId xmlns:a16="http://schemas.microsoft.com/office/drawing/2014/main" id="{C8F891E7-587E-006E-C296-7C23BDA8D14E}"/>
              </a:ext>
            </a:extLst>
          </p:cNvPr>
          <p:cNvSpPr txBox="1"/>
          <p:nvPr/>
        </p:nvSpPr>
        <p:spPr>
          <a:xfrm>
            <a:off x="1866900" y="4236848"/>
            <a:ext cx="8734425" cy="769441"/>
          </a:xfrm>
          <a:prstGeom prst="rect">
            <a:avLst/>
          </a:prstGeom>
          <a:solidFill>
            <a:schemeClr val="accent3">
              <a:lumMod val="75000"/>
              <a:alpha val="80000"/>
            </a:schemeClr>
          </a:solidFill>
          <a:ln>
            <a:solidFill>
              <a:schemeClr val="accent6">
                <a:lumMod val="50000"/>
              </a:schemeClr>
            </a:solidFill>
            <a:bevel/>
          </a:ln>
          <a:scene3d>
            <a:camera prst="orthographicFront"/>
            <a:lightRig rig="threePt" dir="t"/>
          </a:scene3d>
          <a:sp3d>
            <a:bevelT w="165100" prst="coolSlant"/>
          </a:sp3d>
        </p:spPr>
        <p:txBody>
          <a:bodyPr wrap="square" rtlCol="0">
            <a:spAutoFit/>
          </a:bodyPr>
          <a:lstStyle/>
          <a:p>
            <a:pPr algn="ctr"/>
            <a:r>
              <a:rPr lang="en-US" sz="24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IMPORTANT! </a:t>
            </a:r>
          </a:p>
          <a:p>
            <a:pPr algn="ctr"/>
            <a:r>
              <a:rPr lang="en-US" sz="2000" i="1" dirty="0">
                <a:solidFill>
                  <a:schemeClr val="bg1"/>
                </a:solidFill>
                <a:effectLst/>
                <a:latin typeface="Arial" panose="020B0604020202020204" pitchFamily="34" charset="0"/>
                <a:ea typeface="MS Mincho" panose="02020609040205080304" pitchFamily="49" charset="-128"/>
                <a:cs typeface="Arial" panose="020B0604020202020204" pitchFamily="34" charset="0"/>
              </a:rPr>
              <a:t>Closed sessions protect the process; accountability protects the public.</a:t>
            </a:r>
            <a:endParaRPr lang="en-US" sz="2800" i="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03825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p:cTn id="31" dur="500" fill="hold"/>
                                        <p:tgtEl>
                                          <p:spTgt spid="3"/>
                                        </p:tgtEl>
                                        <p:attrNameLst>
                                          <p:attrName>ppt_w</p:attrName>
                                        </p:attrNameLst>
                                      </p:cBhvr>
                                      <p:tavLst>
                                        <p:tav tm="0">
                                          <p:val>
                                            <p:fltVal val="0"/>
                                          </p:val>
                                        </p:tav>
                                        <p:tav tm="100000">
                                          <p:val>
                                            <p:strVal val="#ppt_w"/>
                                          </p:val>
                                        </p:tav>
                                      </p:tavLst>
                                    </p:anim>
                                    <p:anim calcmode="lin" valueType="num">
                                      <p:cBhvr>
                                        <p:cTn id="32" dur="500" fill="hold"/>
                                        <p:tgtEl>
                                          <p:spTgt spid="3"/>
                                        </p:tgtEl>
                                        <p:attrNameLst>
                                          <p:attrName>ppt_h</p:attrName>
                                        </p:attrNameLst>
                                      </p:cBhvr>
                                      <p:tavLst>
                                        <p:tav tm="0">
                                          <p:val>
                                            <p:fltVal val="0"/>
                                          </p:val>
                                        </p:tav>
                                        <p:tav tm="100000">
                                          <p:val>
                                            <p:strVal val="#ppt_h"/>
                                          </p:val>
                                        </p:tav>
                                      </p:tavLst>
                                    </p:anim>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39ECDA3-0CB3-FBFF-6229-3CB187E01CC4}"/>
              </a:ext>
            </a:extLst>
          </p:cNvPr>
          <p:cNvSpPr txBox="1"/>
          <p:nvPr/>
        </p:nvSpPr>
        <p:spPr>
          <a:xfrm>
            <a:off x="0" y="0"/>
            <a:ext cx="12192000" cy="6858000"/>
          </a:xfrm>
          <a:prstGeom prst="rect">
            <a:avLst/>
          </a:prstGeom>
          <a:solidFill>
            <a:schemeClr val="bg1"/>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DD747BEC-A998-A37E-18C5-A1049CA3745D}"/>
              </a:ext>
            </a:extLst>
          </p:cNvPr>
          <p:cNvSpPr txBox="1"/>
          <p:nvPr/>
        </p:nvSpPr>
        <p:spPr>
          <a:xfrm>
            <a:off x="3928676" y="849012"/>
            <a:ext cx="7905750" cy="1862048"/>
          </a:xfrm>
          <a:prstGeom prst="rect">
            <a:avLst/>
          </a:prstGeom>
          <a:noFill/>
        </p:spPr>
        <p:txBody>
          <a:bodyPr wrap="square" rtlCol="0">
            <a:spAutoFit/>
          </a:bodyPr>
          <a:lstStyle/>
          <a:p>
            <a:r>
              <a:rPr lang="en-US" sz="11500" b="1" i="1" dirty="0">
                <a:solidFill>
                  <a:srgbClr val="FF0000"/>
                </a:solidFill>
                <a:latin typeface="Algerian" panose="04020705040A02060702" pitchFamily="82" charset="0"/>
                <a:cs typeface="Arial" panose="020B0604020202020204" pitchFamily="34" charset="0"/>
              </a:rPr>
              <a:t>Questions  </a:t>
            </a:r>
          </a:p>
        </p:txBody>
      </p:sp>
      <p:pic>
        <p:nvPicPr>
          <p:cNvPr id="8" name="Picture 7">
            <a:extLst>
              <a:ext uri="{FF2B5EF4-FFF2-40B4-BE49-F238E27FC236}">
                <a16:creationId xmlns:a16="http://schemas.microsoft.com/office/drawing/2014/main" id="{F2DAB68C-CBEA-B1B3-D136-F8815D05C691}"/>
              </a:ext>
            </a:extLst>
          </p:cNvPr>
          <p:cNvPicPr>
            <a:picLocks noChangeAspect="1"/>
          </p:cNvPicPr>
          <p:nvPr/>
        </p:nvPicPr>
        <p:blipFill>
          <a:blip r:embed="rId3"/>
          <a:stretch>
            <a:fillRect/>
          </a:stretch>
        </p:blipFill>
        <p:spPr>
          <a:xfrm>
            <a:off x="0" y="0"/>
            <a:ext cx="3571103" cy="6858000"/>
          </a:xfrm>
          <a:prstGeom prst="rect">
            <a:avLst/>
          </a:prstGeom>
        </p:spPr>
      </p:pic>
      <p:sp>
        <p:nvSpPr>
          <p:cNvPr id="6" name="TextBox 5">
            <a:extLst>
              <a:ext uri="{FF2B5EF4-FFF2-40B4-BE49-F238E27FC236}">
                <a16:creationId xmlns:a16="http://schemas.microsoft.com/office/drawing/2014/main" id="{D2406CAB-0B3A-ADB2-07DC-D4FD5B8A381F}"/>
              </a:ext>
            </a:extLst>
          </p:cNvPr>
          <p:cNvSpPr txBox="1"/>
          <p:nvPr/>
        </p:nvSpPr>
        <p:spPr>
          <a:xfrm>
            <a:off x="7043351" y="1471910"/>
            <a:ext cx="2095500" cy="5386090"/>
          </a:xfrm>
          <a:prstGeom prst="rect">
            <a:avLst/>
          </a:prstGeom>
          <a:noFill/>
        </p:spPr>
        <p:txBody>
          <a:bodyPr wrap="square" rtlCol="0">
            <a:spAutoFit/>
          </a:bodyPr>
          <a:lstStyle/>
          <a:p>
            <a:r>
              <a:rPr lang="en-US" sz="34400" dirty="0">
                <a:solidFill>
                  <a:srgbClr val="FF0000"/>
                </a:solidFill>
                <a:latin typeface="Algerian" panose="04020705040A02060702" pitchFamily="82" charset="0"/>
              </a:rPr>
              <a:t>?</a:t>
            </a:r>
          </a:p>
        </p:txBody>
      </p:sp>
    </p:spTree>
    <p:extLst>
      <p:ext uri="{BB962C8B-B14F-4D97-AF65-F5344CB8AC3E}">
        <p14:creationId xmlns:p14="http://schemas.microsoft.com/office/powerpoint/2010/main" val="18613482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0C79996-7103-DECC-5927-B8C2233B764A}"/>
              </a:ext>
            </a:extLst>
          </p:cNvPr>
          <p:cNvSpPr txBox="1"/>
          <p:nvPr/>
        </p:nvSpPr>
        <p:spPr>
          <a:xfrm>
            <a:off x="0" y="0"/>
            <a:ext cx="12192000" cy="6858000"/>
          </a:xfrm>
          <a:prstGeom prst="rect">
            <a:avLst/>
          </a:prstGeom>
          <a:solidFill>
            <a:schemeClr val="accent6">
              <a:lumMod val="20000"/>
              <a:lumOff val="80000"/>
            </a:schemeClr>
          </a:solidFill>
        </p:spPr>
        <p:txBody>
          <a:bodyPr wrap="square" rtlCol="0">
            <a:spAutoFit/>
          </a:bodyPr>
          <a:lstStyle/>
          <a:p>
            <a:endParaRPr lang="en-US" dirty="0"/>
          </a:p>
        </p:txBody>
      </p:sp>
      <p:sp>
        <p:nvSpPr>
          <p:cNvPr id="7" name="Title 1">
            <a:extLst>
              <a:ext uri="{FF2B5EF4-FFF2-40B4-BE49-F238E27FC236}">
                <a16:creationId xmlns:a16="http://schemas.microsoft.com/office/drawing/2014/main" id="{BBF324C4-D80E-121F-67BE-A7C01AE17CE2}"/>
              </a:ext>
            </a:extLst>
          </p:cNvPr>
          <p:cNvSpPr txBox="1">
            <a:spLocks/>
          </p:cNvSpPr>
          <p:nvPr/>
        </p:nvSpPr>
        <p:spPr>
          <a:xfrm>
            <a:off x="1904792" y="364409"/>
            <a:ext cx="8591758" cy="7519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pPr algn="ctr"/>
            <a:r>
              <a:rPr lang="en-US" sz="4000" b="1" i="0" dirty="0">
                <a:solidFill>
                  <a:srgbClr val="000000"/>
                </a:solidFill>
                <a:latin typeface="Arial Black" panose="020B0A04020102020204" pitchFamily="34" charset="0"/>
                <a:ea typeface="Calibri" panose="020F0502020204030204" pitchFamily="34" charset="0"/>
              </a:rPr>
              <a:t>Thank you for attending  </a:t>
            </a:r>
            <a:endParaRPr lang="en-US" sz="7200" i="0" dirty="0">
              <a:latin typeface="Arial Black" panose="020B0A04020102020204" pitchFamily="34" charset="0"/>
            </a:endParaRPr>
          </a:p>
        </p:txBody>
      </p:sp>
      <p:grpSp>
        <p:nvGrpSpPr>
          <p:cNvPr id="2" name="Group 1">
            <a:extLst>
              <a:ext uri="{FF2B5EF4-FFF2-40B4-BE49-F238E27FC236}">
                <a16:creationId xmlns:a16="http://schemas.microsoft.com/office/drawing/2014/main" id="{EA678FCB-42D5-E92A-C888-24059716E47B}"/>
              </a:ext>
            </a:extLst>
          </p:cNvPr>
          <p:cNvGrpSpPr/>
          <p:nvPr/>
        </p:nvGrpSpPr>
        <p:grpSpPr>
          <a:xfrm>
            <a:off x="7083651" y="1687370"/>
            <a:ext cx="4546375" cy="4381500"/>
            <a:chOff x="6550251" y="1734995"/>
            <a:chExt cx="4546375" cy="4381500"/>
          </a:xfrm>
        </p:grpSpPr>
        <p:sp>
          <p:nvSpPr>
            <p:cNvPr id="4" name="Rectangle 3">
              <a:extLst>
                <a:ext uri="{FF2B5EF4-FFF2-40B4-BE49-F238E27FC236}">
                  <a16:creationId xmlns:a16="http://schemas.microsoft.com/office/drawing/2014/main" id="{F80FD0E6-429D-A24B-74A0-093AB3F94B57}"/>
                </a:ext>
              </a:extLst>
            </p:cNvPr>
            <p:cNvSpPr/>
            <p:nvPr/>
          </p:nvSpPr>
          <p:spPr>
            <a:xfrm>
              <a:off x="6550251" y="1734995"/>
              <a:ext cx="4546375" cy="4381500"/>
            </a:xfrm>
            <a:prstGeom prst="rect">
              <a:avLst/>
            </a:prstGeom>
            <a:solidFill>
              <a:schemeClr val="accent4"/>
            </a:solidFill>
            <a:effectLst>
              <a:outerShdw blurRad="50800" dist="50800" dir="5400000" sx="107000" sy="107000" algn="ctr" rotWithShape="0">
                <a:schemeClr val="tx1"/>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F65C458-268C-A36D-B0A7-6BBF0653ADFC}"/>
                </a:ext>
              </a:extLst>
            </p:cNvPr>
            <p:cNvPicPr>
              <a:picLocks noChangeAspect="1"/>
            </p:cNvPicPr>
            <p:nvPr/>
          </p:nvPicPr>
          <p:blipFill>
            <a:blip r:embed="rId3"/>
            <a:stretch>
              <a:fillRect/>
            </a:stretch>
          </p:blipFill>
          <p:spPr>
            <a:xfrm>
              <a:off x="6864277" y="1896212"/>
              <a:ext cx="4124801" cy="4088460"/>
            </a:xfrm>
            <a:prstGeom prst="rect">
              <a:avLst/>
            </a:prstGeom>
          </p:spPr>
        </p:pic>
      </p:grpSp>
      <p:pic>
        <p:nvPicPr>
          <p:cNvPr id="17" name="Picture 16">
            <a:extLst>
              <a:ext uri="{FF2B5EF4-FFF2-40B4-BE49-F238E27FC236}">
                <a16:creationId xmlns:a16="http://schemas.microsoft.com/office/drawing/2014/main" id="{239B474E-C9C3-0369-A621-5CA9ADFA8CE8}"/>
              </a:ext>
            </a:extLst>
          </p:cNvPr>
          <p:cNvPicPr>
            <a:picLocks noChangeAspect="1"/>
          </p:cNvPicPr>
          <p:nvPr/>
        </p:nvPicPr>
        <p:blipFill>
          <a:blip r:embed="rId4"/>
          <a:stretch>
            <a:fillRect/>
          </a:stretch>
        </p:blipFill>
        <p:spPr>
          <a:xfrm>
            <a:off x="190817" y="195167"/>
            <a:ext cx="1414463" cy="1290733"/>
          </a:xfrm>
          <a:prstGeom prst="rect">
            <a:avLst/>
          </a:prstGeom>
          <a:effectLst>
            <a:outerShdw blurRad="50800" dist="50800" dir="3960000" sx="115000" sy="115000" algn="ctr" rotWithShape="0">
              <a:srgbClr val="000000">
                <a:alpha val="43137"/>
              </a:srgbClr>
            </a:outerShdw>
          </a:effectLst>
        </p:spPr>
      </p:pic>
      <p:sp>
        <p:nvSpPr>
          <p:cNvPr id="5" name="Content Placeholder 2">
            <a:extLst>
              <a:ext uri="{FF2B5EF4-FFF2-40B4-BE49-F238E27FC236}">
                <a16:creationId xmlns:a16="http://schemas.microsoft.com/office/drawing/2014/main" id="{84621A79-FE1F-7D62-9D89-B64B4D622A51}"/>
              </a:ext>
            </a:extLst>
          </p:cNvPr>
          <p:cNvSpPr txBox="1">
            <a:spLocks/>
          </p:cNvSpPr>
          <p:nvPr/>
        </p:nvSpPr>
        <p:spPr>
          <a:xfrm>
            <a:off x="190817" y="1842163"/>
            <a:ext cx="6124257" cy="4297680"/>
          </a:xfrm>
          <a:prstGeom prst="rect">
            <a:avLst/>
          </a:prstGeom>
        </p:spPr>
        <p:txBody>
          <a:bodyPr>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pPr>
            <a:r>
              <a:rPr lang="en-US" sz="2800" dirty="0">
                <a:latin typeface="Arial" panose="020B0604020202020204" pitchFamily="34" charset="0"/>
                <a:cs typeface="Arial" panose="020B0604020202020204" pitchFamily="34" charset="0"/>
              </a:rPr>
              <a:t>Register for Session 3 (3/25/26)</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a:p>
            <a:pPr>
              <a:spcBef>
                <a:spcPts val="600"/>
              </a:spcBef>
              <a:spcAft>
                <a:spcPts val="600"/>
              </a:spcAft>
            </a:pPr>
            <a:r>
              <a:rPr lang="en-US" sz="2800" dirty="0">
                <a:latin typeface="Arial" panose="020B0604020202020204" pitchFamily="34" charset="0"/>
                <a:cs typeface="Arial" panose="020B0604020202020204" pitchFamily="34" charset="0"/>
              </a:rPr>
              <a:t>If you are interested in joining or getting involved with the VBCCO, contact the VBCCO Membership Chair at</a:t>
            </a:r>
          </a:p>
          <a:p>
            <a:pPr marL="0" indent="0">
              <a:spcBef>
                <a:spcPts val="600"/>
              </a:spcBef>
              <a:spcAft>
                <a:spcPts val="600"/>
              </a:spcAft>
              <a:buNone/>
            </a:pPr>
            <a:r>
              <a:rPr lang="en-US" sz="2800" dirty="0">
                <a:solidFill>
                  <a:schemeClr val="tx2">
                    <a:lumMod val="75000"/>
                    <a:lumOff val="25000"/>
                  </a:schemeClr>
                </a:solidFill>
                <a:latin typeface="Arial" panose="020B0604020202020204" pitchFamily="34" charset="0"/>
                <a:cs typeface="Arial" panose="020B0604020202020204" pitchFamily="34" charset="0"/>
              </a:rPr>
              <a:t>  membership@vbcco.org</a:t>
            </a:r>
            <a:br>
              <a:rPr lang="en-US" sz="2800"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a:p>
            <a:pPr>
              <a:spcBef>
                <a:spcPts val="600"/>
              </a:spcBef>
              <a:spcAft>
                <a:spcPts val="600"/>
              </a:spcAft>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6260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2" presetClass="entr" presetSubtype="8" fill="hold" grpId="0"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par>
                          <p:cTn id="15" fill="hold">
                            <p:stCondLst>
                              <p:cond delay="2500"/>
                            </p:stCondLst>
                            <p:childTnLst>
                              <p:par>
                                <p:cTn id="16" presetID="2" presetClass="entr" presetSubtype="8" fill="hold" grpId="0" nodeType="after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additive="base">
                                        <p:cTn id="18" dur="5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2" presetClass="entr" presetSubtype="8" fill="hold" grpId="0" nodeType="after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 calcmode="lin" valueType="num">
                                      <p:cBhvr additive="base">
                                        <p:cTn id="23" dur="500" fill="hold"/>
                                        <p:tgtEl>
                                          <p:spTgt spid="5">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 lines design" id="{669C2392-5B95-4E15-BB82-8C138E780737}" vid="{FE047D20-6123-42C3-987C-D2BDC3E232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180A77-4928-484F-9529-F716C85D6A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20BE78-9FDF-401B-B412-3AA10EC5BEA3}">
  <ds:schemaRefs>
    <ds:schemaRef ds:uri="http://purl.org/dc/dcmitype/"/>
    <ds:schemaRef ds:uri="71af3243-3dd4-4a8d-8c0d-dd76da1f02a5"/>
    <ds:schemaRef ds:uri="http://purl.org/dc/terms/"/>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230e9df3-be65-4c73-a93b-d1236ebd677e"/>
    <ds:schemaRef ds:uri="http://schemas.microsoft.com/office/2006/documentManagement/types"/>
    <ds:schemaRef ds:uri="16c05727-aa75-4e4a-9b5f-8a80a1165891"/>
    <ds:schemaRef ds:uri="http://schemas.microsoft.com/sharepoint/v3"/>
    <ds:schemaRef ds:uri="http://www.w3.org/XML/1998/namespace"/>
  </ds:schemaRefs>
</ds:datastoreItem>
</file>

<file path=customXml/itemProps3.xml><?xml version="1.0" encoding="utf-8"?>
<ds:datastoreItem xmlns:ds="http://schemas.openxmlformats.org/officeDocument/2006/customXml" ds:itemID="{30E62E91-3991-445A-ADE0-DB143B39320F}">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Slice</Template>
  <TotalTime>4086</TotalTime>
  <Words>879</Words>
  <Application>Microsoft Office PowerPoint</Application>
  <PresentationFormat>Widescreen</PresentationFormat>
  <Paragraphs>127</Paragraphs>
  <Slides>21</Slides>
  <Notes>20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Algerian</vt:lpstr>
      <vt:lpstr>Aptos</vt:lpstr>
      <vt:lpstr>Arial</vt:lpstr>
      <vt:lpstr>Arial Black</vt:lpstr>
      <vt:lpstr>Calibri</vt:lpstr>
      <vt:lpstr>Univers Condensed Light</vt:lpstr>
      <vt:lpstr>Walbaum Display Light</vt:lpstr>
      <vt:lpstr>Wingdings</vt:lpstr>
      <vt:lpstr>Work Sans</vt:lpstr>
      <vt:lpstr>AngleLinesVTI</vt:lpstr>
      <vt:lpstr>Virginia Beach Council of Civic Organizations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POWER OF COMMUNICATION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PRESENTATION</dc:title>
  <dc:creator>BFreifeld</dc:creator>
  <cp:lastModifiedBy>BFreifeld</cp:lastModifiedBy>
  <cp:revision>19</cp:revision>
  <dcterms:created xsi:type="dcterms:W3CDTF">2025-08-16T12:30:40Z</dcterms:created>
  <dcterms:modified xsi:type="dcterms:W3CDTF">2026-01-17T14:34:10Z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