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322" r:id="rId2"/>
    <p:sldId id="256" r:id="rId3"/>
    <p:sldId id="257" r:id="rId4"/>
    <p:sldId id="287" r:id="rId5"/>
    <p:sldId id="285" r:id="rId6"/>
    <p:sldId id="292" r:id="rId7"/>
    <p:sldId id="302" r:id="rId8"/>
    <p:sldId id="303" r:id="rId9"/>
    <p:sldId id="304" r:id="rId10"/>
    <p:sldId id="305" r:id="rId11"/>
    <p:sldId id="307" r:id="rId12"/>
    <p:sldId id="317" r:id="rId13"/>
    <p:sldId id="258" r:id="rId14"/>
    <p:sldId id="319" r:id="rId15"/>
    <p:sldId id="318" r:id="rId16"/>
    <p:sldId id="288" r:id="rId17"/>
    <p:sldId id="283" r:id="rId18"/>
    <p:sldId id="320" r:id="rId19"/>
    <p:sldId id="323" r:id="rId20"/>
    <p:sldId id="293" r:id="rId21"/>
    <p:sldId id="289" r:id="rId22"/>
    <p:sldId id="266" r:id="rId23"/>
    <p:sldId id="269" r:id="rId24"/>
    <p:sldId id="268" r:id="rId25"/>
    <p:sldId id="291" r:id="rId26"/>
    <p:sldId id="308" r:id="rId27"/>
    <p:sldId id="281" r:id="rId28"/>
    <p:sldId id="282" r:id="rId29"/>
    <p:sldId id="259" r:id="rId30"/>
    <p:sldId id="260" r:id="rId31"/>
    <p:sldId id="261" r:id="rId32"/>
    <p:sldId id="324" r:id="rId33"/>
    <p:sldId id="262" r:id="rId34"/>
    <p:sldId id="263" r:id="rId35"/>
    <p:sldId id="310" r:id="rId36"/>
    <p:sldId id="311" r:id="rId37"/>
    <p:sldId id="313" r:id="rId38"/>
    <p:sldId id="314" r:id="rId39"/>
    <p:sldId id="264" r:id="rId40"/>
    <p:sldId id="321" r:id="rId41"/>
    <p:sldId id="315" r:id="rId42"/>
    <p:sldId id="280" r:id="rId43"/>
    <p:sldId id="270" r:id="rId44"/>
    <p:sldId id="272" r:id="rId45"/>
    <p:sldId id="273" r:id="rId46"/>
    <p:sldId id="274" r:id="rId47"/>
    <p:sldId id="276" r:id="rId48"/>
    <p:sldId id="277" r:id="rId49"/>
    <p:sldId id="279" r:id="rId50"/>
    <p:sldId id="265" r:id="rId51"/>
    <p:sldId id="294" r:id="rId52"/>
    <p:sldId id="325" r:id="rId53"/>
    <p:sldId id="309" r:id="rId54"/>
    <p:sldId id="326" r:id="rId55"/>
    <p:sldId id="300" r:id="rId56"/>
    <p:sldId id="327" r:id="rId5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94660"/>
  </p:normalViewPr>
  <p:slideViewPr>
    <p:cSldViewPr snapToGrid="0" snapToObjects="1">
      <p:cViewPr varScale="1">
        <p:scale>
          <a:sx n="106" d="100"/>
          <a:sy n="106" d="100"/>
        </p:scale>
        <p:origin x="66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38118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26053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6808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10/16/2024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72456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10/16/2024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93056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10/16/2024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08543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03292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8616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78502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56987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92305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54463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228194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10/16/2024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751635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10/16/2024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309353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870205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68739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5BCAD085-E8A6-8845-BD4E-CB4CCA059FC4}" type="datetimeFigureOut">
              <a:rPr lang="en-US" smtClean="0"/>
              <a:t>10/16/2024</a:t>
            </a:fld>
            <a:endParaRPr lang="en-US"/>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90154789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1AB25-C14D-934F-7A5E-153202CC01D5}"/>
              </a:ext>
            </a:extLst>
          </p:cNvPr>
          <p:cNvSpPr>
            <a:spLocks noGrp="1"/>
          </p:cNvSpPr>
          <p:nvPr>
            <p:ph type="title"/>
          </p:nvPr>
        </p:nvSpPr>
        <p:spPr/>
        <p:txBody>
          <a:bodyPr>
            <a:normAutofit fontScale="90000"/>
          </a:bodyPr>
          <a:lstStyle/>
          <a:p>
            <a:r>
              <a:rPr lang="en-US" dirty="0"/>
              <a:t>Virginia Beach Council of Civic Organizations</a:t>
            </a:r>
            <a:br>
              <a:rPr lang="en-US" dirty="0"/>
            </a:br>
            <a:r>
              <a:rPr lang="en-US" dirty="0"/>
              <a:t>Civic League liaison to the city since 1959</a:t>
            </a:r>
          </a:p>
        </p:txBody>
      </p:sp>
      <p:pic>
        <p:nvPicPr>
          <p:cNvPr id="5" name="Content Placeholder 4" descr="A logo of a lighthouse&#10;&#10;Description automatically generated">
            <a:extLst>
              <a:ext uri="{FF2B5EF4-FFF2-40B4-BE49-F238E27FC236}">
                <a16:creationId xmlns:a16="http://schemas.microsoft.com/office/drawing/2014/main" id="{4D4FCE06-7EDF-A07B-939B-3FE203C90CCF}"/>
              </a:ext>
            </a:extLst>
          </p:cNvPr>
          <p:cNvPicPr>
            <a:picLocks noGrp="1" noChangeAspect="1"/>
          </p:cNvPicPr>
          <p:nvPr>
            <p:ph idx="1"/>
          </p:nvPr>
        </p:nvPicPr>
        <p:blipFill>
          <a:blip r:embed="rId2"/>
          <a:stretch>
            <a:fillRect/>
          </a:stretch>
        </p:blipFill>
        <p:spPr>
          <a:xfrm>
            <a:off x="2724150" y="2552699"/>
            <a:ext cx="3695700" cy="3695700"/>
          </a:xfrm>
        </p:spPr>
      </p:pic>
    </p:spTree>
    <p:extLst>
      <p:ext uri="{BB962C8B-B14F-4D97-AF65-F5344CB8AC3E}">
        <p14:creationId xmlns:p14="http://schemas.microsoft.com/office/powerpoint/2010/main" val="368830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7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V</a:t>
            </a:r>
            <a:r>
              <a:rPr dirty="0"/>
              <a:t>irginia Beach Council of Civic Organizations</a:t>
            </a:r>
            <a:br>
              <a:rPr lang="en-US" dirty="0"/>
            </a:br>
            <a:r>
              <a:rPr lang="en-US" dirty="0"/>
              <a:t>2025 Vision Map</a:t>
            </a:r>
            <a:endParaRPr dirty="0"/>
          </a:p>
        </p:txBody>
      </p:sp>
      <p:sp>
        <p:nvSpPr>
          <p:cNvPr id="3" name="Subtitle 2"/>
          <p:cNvSpPr>
            <a:spLocks noGrp="1"/>
          </p:cNvSpPr>
          <p:nvPr>
            <p:ph type="subTitle" idx="1"/>
          </p:nvPr>
        </p:nvSpPr>
        <p:spPr/>
        <p:txBody>
          <a:bodyPr/>
          <a:lstStyle/>
          <a:p>
            <a:r>
              <a:rPr dirty="0"/>
              <a:t>October 2024</a:t>
            </a:r>
          </a:p>
          <a:p>
            <a:r>
              <a:rPr dirty="0"/>
              <a:t>Prepared by Rick Boyles</a:t>
            </a:r>
            <a:endParaRPr lang="en-US" dirty="0"/>
          </a:p>
          <a:p>
            <a:r>
              <a:rPr lang="en-US" dirty="0"/>
              <a:t>President</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a:t>VBCCO </a:t>
            </a:r>
            <a:br>
              <a:rPr lang="en-US" dirty="0"/>
            </a:br>
            <a:r>
              <a:rPr dirty="0"/>
              <a:t>Mission</a:t>
            </a:r>
            <a:r>
              <a:rPr lang="en-US" dirty="0"/>
              <a:t> statement</a:t>
            </a:r>
            <a:r>
              <a:rPr dirty="0"/>
              <a:t> </a:t>
            </a:r>
            <a:br>
              <a:rPr lang="en-US" dirty="0"/>
            </a:br>
            <a:endParaRPr dirty="0"/>
          </a:p>
        </p:txBody>
      </p:sp>
      <p:sp>
        <p:nvSpPr>
          <p:cNvPr id="3" name="Content Placeholder 2"/>
          <p:cNvSpPr>
            <a:spLocks noGrp="1"/>
          </p:cNvSpPr>
          <p:nvPr>
            <p:ph idx="1"/>
          </p:nvPr>
        </p:nvSpPr>
        <p:spPr/>
        <p:txBody>
          <a:bodyPr>
            <a:normAutofit/>
          </a:bodyPr>
          <a:lstStyle/>
          <a:p>
            <a:pPr algn="just">
              <a:spcAft>
                <a:spcPts val="1400"/>
              </a:spcAft>
            </a:pPr>
            <a:r>
              <a:rPr dirty="0"/>
              <a:t>To create a forum whereby the Civic Organizations throughout the city can work together to educate, inform, and empower civic leaders, support and assist member </a:t>
            </a:r>
            <a:r>
              <a:rPr lang="en-US" dirty="0"/>
              <a:t>Civic Organization</a:t>
            </a:r>
            <a:r>
              <a:rPr dirty="0"/>
              <a:t>s, and advocate for stronger neighborhoods.</a:t>
            </a:r>
            <a:endParaRPr lang="en-US" dirty="0"/>
          </a:p>
          <a:p>
            <a:pPr algn="just">
              <a:spcAft>
                <a:spcPts val="1400"/>
              </a:spcAft>
            </a:pPr>
            <a:r>
              <a:rPr lang="en-US" dirty="0"/>
              <a:t>To help organize neighborhood Civic Organizations and to support the activities of member Civic Organizations, when requested.</a:t>
            </a:r>
          </a:p>
          <a:p>
            <a:pPr algn="just">
              <a:spcAft>
                <a:spcPts val="1400"/>
              </a:spcAft>
            </a:pP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a:t>VBCCO </a:t>
            </a:r>
            <a:br>
              <a:rPr lang="en-US" dirty="0"/>
            </a:br>
            <a:r>
              <a:rPr dirty="0"/>
              <a:t>Mission</a:t>
            </a:r>
            <a:r>
              <a:rPr lang="en-US" dirty="0"/>
              <a:t> Statement</a:t>
            </a:r>
            <a:r>
              <a:rPr dirty="0"/>
              <a:t> </a:t>
            </a:r>
            <a:br>
              <a:rPr lang="en-US" dirty="0"/>
            </a:br>
            <a:endParaRPr dirty="0"/>
          </a:p>
        </p:txBody>
      </p:sp>
      <p:sp>
        <p:nvSpPr>
          <p:cNvPr id="3" name="Content Placeholder 2"/>
          <p:cNvSpPr>
            <a:spLocks noGrp="1"/>
          </p:cNvSpPr>
          <p:nvPr>
            <p:ph idx="1"/>
          </p:nvPr>
        </p:nvSpPr>
        <p:spPr/>
        <p:txBody>
          <a:bodyPr>
            <a:normAutofit/>
          </a:bodyPr>
          <a:lstStyle/>
          <a:p>
            <a:pPr algn="just">
              <a:spcAft>
                <a:spcPts val="1400"/>
              </a:spcAft>
            </a:pPr>
            <a:r>
              <a:rPr lang="en-US" dirty="0"/>
              <a:t>To study and discuss important issues and problems that affect our communities and to work toward mutually agreeable solutions. </a:t>
            </a:r>
          </a:p>
          <a:p>
            <a:pPr algn="just">
              <a:spcAft>
                <a:spcPts val="1400"/>
              </a:spcAft>
            </a:pPr>
            <a:r>
              <a:rPr lang="en-US" dirty="0"/>
              <a:t>To unite Virginia Beach neighborhoods for the common good. </a:t>
            </a:r>
          </a:p>
          <a:p>
            <a:pPr algn="just">
              <a:spcAft>
                <a:spcPts val="1400"/>
              </a:spcAft>
            </a:pPr>
            <a:r>
              <a:rPr lang="en-US" dirty="0"/>
              <a:t>To provide a forum for the discussion and debate of current topics and to provide educational programs that will enable member organizations to better serve their residents.</a:t>
            </a:r>
          </a:p>
          <a:p>
            <a:pPr algn="just">
              <a:spcAft>
                <a:spcPts val="1400"/>
              </a:spcAft>
            </a:pPr>
            <a:endParaRPr lang="en-US" dirty="0"/>
          </a:p>
        </p:txBody>
      </p:sp>
    </p:spTree>
    <p:extLst>
      <p:ext uri="{BB962C8B-B14F-4D97-AF65-F5344CB8AC3E}">
        <p14:creationId xmlns:p14="http://schemas.microsoft.com/office/powerpoint/2010/main" val="234153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VBCCO </a:t>
            </a:r>
            <a:br>
              <a:rPr lang="en-US" dirty="0"/>
            </a:br>
            <a:r>
              <a:rPr lang="en-US" dirty="0"/>
              <a:t>Core Values</a:t>
            </a:r>
            <a:br>
              <a:rPr lang="en-US" dirty="0"/>
            </a:br>
            <a:endParaRPr dirty="0"/>
          </a:p>
        </p:txBody>
      </p:sp>
      <p:sp>
        <p:nvSpPr>
          <p:cNvPr id="3" name="Content Placeholder 2"/>
          <p:cNvSpPr>
            <a:spLocks noGrp="1"/>
          </p:cNvSpPr>
          <p:nvPr>
            <p:ph idx="1"/>
          </p:nvPr>
        </p:nvSpPr>
        <p:spPr>
          <a:xfrm>
            <a:off x="793987" y="1602463"/>
            <a:ext cx="7765322" cy="4327557"/>
          </a:xfrm>
        </p:spPr>
        <p:txBody>
          <a:bodyPr>
            <a:normAutofit fontScale="92500" lnSpcReduction="10000"/>
          </a:bodyPr>
          <a:lstStyle/>
          <a:p>
            <a:pPr marL="0" indent="0" algn="just">
              <a:buNone/>
            </a:pPr>
            <a:r>
              <a:rPr lang="en-US" b="1" dirty="0"/>
              <a:t>Community: </a:t>
            </a:r>
            <a:r>
              <a:rPr lang="en-US" dirty="0"/>
              <a:t>A group of individuals who share common interests, goals, or values and work together to support each other, fostering a sense of belonging and unity.</a:t>
            </a:r>
          </a:p>
          <a:p>
            <a:pPr marL="0" indent="0" algn="just">
              <a:buNone/>
            </a:pPr>
            <a:r>
              <a:rPr lang="en-US" b="1" dirty="0"/>
              <a:t>Transparency: </a:t>
            </a:r>
            <a:r>
              <a:rPr lang="en-US" dirty="0"/>
              <a:t>The practice of being open, honest, and straightforward in communication and actions, ensuring that information is freely available and accessible to all stakeholders.</a:t>
            </a:r>
          </a:p>
          <a:p>
            <a:pPr marL="0" indent="0" algn="just">
              <a:buNone/>
            </a:pPr>
            <a:r>
              <a:rPr lang="en-US" b="1" dirty="0"/>
              <a:t>Inclusivity: </a:t>
            </a:r>
            <a:r>
              <a:rPr lang="en-US" dirty="0"/>
              <a:t>The commitment to creating an environment where everyone, regardless of their background, identity, or perspective, is welcomed, respected, and given equal opportunities to participate.</a:t>
            </a:r>
          </a:p>
          <a:p>
            <a:pPr marL="0" indent="0" algn="just">
              <a:buNone/>
            </a:pPr>
            <a:r>
              <a:rPr lang="en-US" b="1" dirty="0"/>
              <a:t>Responsibility: </a:t>
            </a:r>
            <a:r>
              <a:rPr lang="en-US" dirty="0"/>
              <a:t>The obligation to act with accountability, reliability, and integrity, taking ownership of one's actions and their impact on others and the broader community.</a:t>
            </a:r>
            <a:endParaRPr dirty="0"/>
          </a:p>
        </p:txBody>
      </p:sp>
    </p:spTree>
    <p:extLst>
      <p:ext uri="{BB962C8B-B14F-4D97-AF65-F5344CB8AC3E}">
        <p14:creationId xmlns:p14="http://schemas.microsoft.com/office/powerpoint/2010/main" val="176928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51A812A-BB02-D429-83D1-10E036AA9067}"/>
              </a:ext>
            </a:extLst>
          </p:cNvPr>
          <p:cNvSpPr txBox="1"/>
          <p:nvPr/>
        </p:nvSpPr>
        <p:spPr>
          <a:xfrm>
            <a:off x="986828" y="597529"/>
            <a:ext cx="7260879" cy="5262979"/>
          </a:xfrm>
          <a:prstGeom prst="rect">
            <a:avLst/>
          </a:prstGeom>
          <a:noFill/>
        </p:spPr>
        <p:txBody>
          <a:bodyPr wrap="square" rtlCol="0">
            <a:spAutoFit/>
          </a:bodyPr>
          <a:lstStyle/>
          <a:p>
            <a:r>
              <a:rPr lang="en-US" sz="2400" dirty="0"/>
              <a:t>“Together, we hold the power to shape a brighter future for our city. As we execute the mission of the VBCCO, let us remember that we are not just advocating for civic engagement—we are building stronger, more connected neighborhoods, promoting transparency and inclusivity, and empowering citizens to have a voice in the decisions that affect their daily lives. </a:t>
            </a:r>
          </a:p>
          <a:p>
            <a:endParaRPr lang="en-US" sz="2400" dirty="0"/>
          </a:p>
          <a:p>
            <a:r>
              <a:rPr lang="en-US" sz="2400" dirty="0"/>
              <a:t>With every step forward, we strengthen the bonds of community and responsibility that unite us. Let’s embrace this journey with passion, purpose, and a shared commitment to make Virginia Beach a city where every resident can thrive.”</a:t>
            </a:r>
          </a:p>
        </p:txBody>
      </p:sp>
    </p:spTree>
    <p:extLst>
      <p:ext uri="{BB962C8B-B14F-4D97-AF65-F5344CB8AC3E}">
        <p14:creationId xmlns:p14="http://schemas.microsoft.com/office/powerpoint/2010/main" val="532163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99D2A-A23F-7734-639A-ECCCF0BB7A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776D5F-6556-B1ED-3450-C36CABAA856F}"/>
              </a:ext>
            </a:extLst>
          </p:cNvPr>
          <p:cNvSpPr>
            <a:spLocks noGrp="1"/>
          </p:cNvSpPr>
          <p:nvPr>
            <p:ph type="title"/>
          </p:nvPr>
        </p:nvSpPr>
        <p:spPr/>
        <p:txBody>
          <a:bodyPr/>
          <a:lstStyle/>
          <a:p>
            <a:r>
              <a:rPr lang="en-US" dirty="0"/>
              <a:t>VBCCO</a:t>
            </a:r>
            <a:br>
              <a:rPr lang="en-US" dirty="0"/>
            </a:br>
            <a:r>
              <a:rPr lang="en-US" dirty="0"/>
              <a:t>How Did We Get here?</a:t>
            </a:r>
            <a:endParaRPr dirty="0"/>
          </a:p>
        </p:txBody>
      </p:sp>
      <p:sp>
        <p:nvSpPr>
          <p:cNvPr id="3" name="Content Placeholder 2">
            <a:extLst>
              <a:ext uri="{FF2B5EF4-FFF2-40B4-BE49-F238E27FC236}">
                <a16:creationId xmlns:a16="http://schemas.microsoft.com/office/drawing/2014/main" id="{2D227368-6D48-01F1-D1F4-9CD800C9A780}"/>
              </a:ext>
            </a:extLst>
          </p:cNvPr>
          <p:cNvSpPr>
            <a:spLocks noGrp="1"/>
          </p:cNvSpPr>
          <p:nvPr>
            <p:ph idx="1"/>
          </p:nvPr>
        </p:nvSpPr>
        <p:spPr/>
        <p:txBody>
          <a:bodyPr>
            <a:normAutofit fontScale="92500" lnSpcReduction="10000"/>
          </a:bodyPr>
          <a:lstStyle/>
          <a:p>
            <a:pPr>
              <a:spcAft>
                <a:spcPts val="1000"/>
              </a:spcAft>
            </a:pPr>
            <a:r>
              <a:rPr lang="en-US" dirty="0"/>
              <a:t>February 2023 – The VBCCO was on “hiatus”, had no Directors, two Officers and no members as all member checks had been returned by the Officers</a:t>
            </a:r>
          </a:p>
          <a:p>
            <a:pPr>
              <a:spcAft>
                <a:spcPts val="1000"/>
              </a:spcAft>
            </a:pPr>
            <a:r>
              <a:rPr lang="en-US" dirty="0"/>
              <a:t>Two Officers called a general meeting and tendered their resignations, leaving no Directors, no Officers and no Members.</a:t>
            </a:r>
          </a:p>
          <a:p>
            <a:pPr>
              <a:spcAft>
                <a:spcPts val="1000"/>
              </a:spcAft>
            </a:pPr>
            <a:r>
              <a:rPr lang="en-US" dirty="0"/>
              <a:t>A group of 6 Civic Organization representatives stood up, put their Membership checks on the table and invoked the Virginia Non-Stock Corporations Act, creating an interim Board of Directors and taking over the running of the VBCCO.</a:t>
            </a:r>
          </a:p>
        </p:txBody>
      </p:sp>
    </p:spTree>
    <p:extLst>
      <p:ext uri="{BB962C8B-B14F-4D97-AF65-F5344CB8AC3E}">
        <p14:creationId xmlns:p14="http://schemas.microsoft.com/office/powerpoint/2010/main" val="4160859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5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50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3E296-CA55-56C3-9730-72878D714B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A6EB2D-EA9D-A454-3082-52C86D92304F}"/>
              </a:ext>
            </a:extLst>
          </p:cNvPr>
          <p:cNvSpPr>
            <a:spLocks noGrp="1"/>
          </p:cNvSpPr>
          <p:nvPr>
            <p:ph type="title"/>
          </p:nvPr>
        </p:nvSpPr>
        <p:spPr/>
        <p:txBody>
          <a:bodyPr/>
          <a:lstStyle/>
          <a:p>
            <a:r>
              <a:rPr lang="en-US" dirty="0"/>
              <a:t>VBCCO</a:t>
            </a:r>
            <a:br>
              <a:rPr lang="en-US" dirty="0"/>
            </a:br>
            <a:r>
              <a:rPr lang="en-US" dirty="0"/>
              <a:t>How Did We Get here?</a:t>
            </a:r>
            <a:endParaRPr dirty="0"/>
          </a:p>
        </p:txBody>
      </p:sp>
      <p:sp>
        <p:nvSpPr>
          <p:cNvPr id="3" name="Content Placeholder 2">
            <a:extLst>
              <a:ext uri="{FF2B5EF4-FFF2-40B4-BE49-F238E27FC236}">
                <a16:creationId xmlns:a16="http://schemas.microsoft.com/office/drawing/2014/main" id="{A6C1F03C-0E48-CC62-7D9B-FDBBFE641C16}"/>
              </a:ext>
            </a:extLst>
          </p:cNvPr>
          <p:cNvSpPr>
            <a:spLocks noGrp="1"/>
          </p:cNvSpPr>
          <p:nvPr>
            <p:ph idx="1"/>
          </p:nvPr>
        </p:nvSpPr>
        <p:spPr/>
        <p:txBody>
          <a:bodyPr>
            <a:normAutofit/>
          </a:bodyPr>
          <a:lstStyle/>
          <a:p>
            <a:pPr>
              <a:spcAft>
                <a:spcPts val="1000"/>
              </a:spcAft>
            </a:pPr>
            <a:r>
              <a:rPr lang="en-US" dirty="0"/>
              <a:t>Interim Elections were held</a:t>
            </a:r>
          </a:p>
          <a:p>
            <a:pPr>
              <a:spcAft>
                <a:spcPts val="1000"/>
              </a:spcAft>
            </a:pPr>
            <a:r>
              <a:rPr lang="en-US" dirty="0"/>
              <a:t>Civic Organizations heard the message and joined back up</a:t>
            </a:r>
          </a:p>
          <a:p>
            <a:pPr>
              <a:spcAft>
                <a:spcPts val="1000"/>
              </a:spcAft>
            </a:pPr>
            <a:r>
              <a:rPr lang="en-US" dirty="0"/>
              <a:t>Formal elections were held (your current Officers and Directors)</a:t>
            </a:r>
          </a:p>
          <a:p>
            <a:pPr>
              <a:spcAft>
                <a:spcPts val="1000"/>
              </a:spcAft>
            </a:pPr>
            <a:r>
              <a:rPr lang="en-US" dirty="0"/>
              <a:t>Policies, Procedures, Duties, Website, MailChimp Email, Social Media Presence were all created and implemented</a:t>
            </a:r>
          </a:p>
        </p:txBody>
      </p:sp>
    </p:spTree>
    <p:extLst>
      <p:ext uri="{BB962C8B-B14F-4D97-AF65-F5344CB8AC3E}">
        <p14:creationId xmlns:p14="http://schemas.microsoft.com/office/powerpoint/2010/main" val="1745001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5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50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75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50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75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75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7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D60D8-94F5-EC88-8B1B-7532A1BCED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367A4C-B496-A26D-5699-425AF43CF88A}"/>
              </a:ext>
            </a:extLst>
          </p:cNvPr>
          <p:cNvSpPr>
            <a:spLocks noGrp="1"/>
          </p:cNvSpPr>
          <p:nvPr>
            <p:ph type="title"/>
          </p:nvPr>
        </p:nvSpPr>
        <p:spPr/>
        <p:txBody>
          <a:bodyPr/>
          <a:lstStyle/>
          <a:p>
            <a:r>
              <a:rPr lang="en-US" dirty="0"/>
              <a:t>VBCCO</a:t>
            </a:r>
            <a:br>
              <a:rPr lang="en-US" dirty="0"/>
            </a:br>
            <a:r>
              <a:rPr lang="en-US" dirty="0"/>
              <a:t>Where We are now</a:t>
            </a:r>
            <a:endParaRPr dirty="0"/>
          </a:p>
        </p:txBody>
      </p:sp>
      <p:sp>
        <p:nvSpPr>
          <p:cNvPr id="3" name="Content Placeholder 2">
            <a:extLst>
              <a:ext uri="{FF2B5EF4-FFF2-40B4-BE49-F238E27FC236}">
                <a16:creationId xmlns:a16="http://schemas.microsoft.com/office/drawing/2014/main" id="{9A1D33D0-8398-2CB7-4B53-10C70433E941}"/>
              </a:ext>
            </a:extLst>
          </p:cNvPr>
          <p:cNvSpPr>
            <a:spLocks noGrp="1"/>
          </p:cNvSpPr>
          <p:nvPr>
            <p:ph idx="1"/>
          </p:nvPr>
        </p:nvSpPr>
        <p:spPr>
          <a:xfrm>
            <a:off x="685346" y="2096063"/>
            <a:ext cx="7765322" cy="4152335"/>
          </a:xfrm>
        </p:spPr>
        <p:txBody>
          <a:bodyPr>
            <a:normAutofit/>
          </a:bodyPr>
          <a:lstStyle/>
          <a:p>
            <a:pPr marL="0" indent="0" algn="ctr">
              <a:spcAft>
                <a:spcPts val="1000"/>
              </a:spcAft>
              <a:buNone/>
            </a:pPr>
            <a:r>
              <a:rPr lang="en-US" dirty="0"/>
              <a:t>October 16, 2024</a:t>
            </a:r>
          </a:p>
          <a:p>
            <a:pPr>
              <a:spcAft>
                <a:spcPts val="1000"/>
              </a:spcAft>
            </a:pPr>
            <a:r>
              <a:rPr lang="en-US" dirty="0"/>
              <a:t>79 Civic Leagues and HOA’s are members – goal is 100 by year end</a:t>
            </a:r>
          </a:p>
          <a:p>
            <a:pPr>
              <a:spcAft>
                <a:spcPts val="1000"/>
              </a:spcAft>
            </a:pPr>
            <a:r>
              <a:rPr lang="en-US" dirty="0"/>
              <a:t>871 Facebook followers (up from 103 in February 2023)</a:t>
            </a:r>
          </a:p>
          <a:p>
            <a:pPr>
              <a:spcAft>
                <a:spcPts val="1000"/>
              </a:spcAft>
            </a:pPr>
            <a:r>
              <a:rPr lang="en-US" dirty="0"/>
              <a:t>500 people on MailChimp email list</a:t>
            </a:r>
          </a:p>
          <a:p>
            <a:pPr>
              <a:spcAft>
                <a:spcPts val="1000"/>
              </a:spcAft>
            </a:pPr>
            <a:r>
              <a:rPr lang="en-US" dirty="0"/>
              <a:t>300+ website visits last month</a:t>
            </a:r>
          </a:p>
          <a:p>
            <a:pPr>
              <a:spcAft>
                <a:spcPts val="1000"/>
              </a:spcAft>
            </a:pPr>
            <a:r>
              <a:rPr lang="en-US" dirty="0"/>
              <a:t>Page 1 of Google</a:t>
            </a:r>
          </a:p>
          <a:p>
            <a:pPr>
              <a:spcAft>
                <a:spcPts val="1000"/>
              </a:spcAft>
            </a:pPr>
            <a:endParaRPr lang="en-US" dirty="0"/>
          </a:p>
          <a:p>
            <a:pPr>
              <a:spcAft>
                <a:spcPts val="1000"/>
              </a:spcAft>
            </a:pPr>
            <a:endParaRPr lang="en-US" dirty="0"/>
          </a:p>
          <a:p>
            <a:pPr>
              <a:spcAft>
                <a:spcPts val="1000"/>
              </a:spcAft>
            </a:pPr>
            <a:endParaRPr lang="en-US" dirty="0"/>
          </a:p>
          <a:p>
            <a:pPr marL="0" indent="0">
              <a:spcAft>
                <a:spcPts val="1000"/>
              </a:spcAft>
              <a:buNone/>
            </a:pPr>
            <a:endParaRPr lang="en-US" dirty="0"/>
          </a:p>
        </p:txBody>
      </p:sp>
    </p:spTree>
    <p:extLst>
      <p:ext uri="{BB962C8B-B14F-4D97-AF65-F5344CB8AC3E}">
        <p14:creationId xmlns:p14="http://schemas.microsoft.com/office/powerpoint/2010/main" val="163720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5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50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75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50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75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75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75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50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75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75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75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500"/>
                                  </p:stCondLst>
                                  <p:childTnLst>
                                    <p:set>
                                      <p:cBhvr>
                                        <p:cTn id="41" dur="1" fill="hold">
                                          <p:stCondLst>
                                            <p:cond delay="0"/>
                                          </p:stCondLst>
                                        </p:cTn>
                                        <p:tgtEl>
                                          <p:spTgt spid="3">
                                            <p:txEl>
                                              <p:pRg st="5" end="5"/>
                                            </p:txEl>
                                          </p:spTgt>
                                        </p:tgtEl>
                                        <p:attrNameLst>
                                          <p:attrName>style.visibility</p:attrName>
                                        </p:attrNameLst>
                                      </p:cBhvr>
                                      <p:to>
                                        <p:strVal val="visible"/>
                                      </p:to>
                                    </p:set>
                                    <p:anim calcmode="lin" valueType="num">
                                      <p:cBhvr>
                                        <p:cTn id="42" dur="750" fill="hold"/>
                                        <p:tgtEl>
                                          <p:spTgt spid="3">
                                            <p:txEl>
                                              <p:pRg st="5" end="5"/>
                                            </p:txEl>
                                          </p:spTgt>
                                        </p:tgtEl>
                                        <p:attrNameLst>
                                          <p:attrName>ppt_w</p:attrName>
                                        </p:attrNameLst>
                                      </p:cBhvr>
                                      <p:tavLst>
                                        <p:tav tm="0">
                                          <p:val>
                                            <p:fltVal val="0"/>
                                          </p:val>
                                        </p:tav>
                                        <p:tav tm="100000">
                                          <p:val>
                                            <p:strVal val="#ppt_w"/>
                                          </p:val>
                                        </p:tav>
                                      </p:tavLst>
                                    </p:anim>
                                    <p:anim calcmode="lin" valueType="num">
                                      <p:cBhvr>
                                        <p:cTn id="43" dur="75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4" dur="7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D5BA1-BCA2-540C-A93E-7EFC9B24F1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ED990F-61FA-1A90-4942-651B70C50EAC}"/>
              </a:ext>
            </a:extLst>
          </p:cNvPr>
          <p:cNvSpPr>
            <a:spLocks noGrp="1"/>
          </p:cNvSpPr>
          <p:nvPr>
            <p:ph type="title"/>
          </p:nvPr>
        </p:nvSpPr>
        <p:spPr/>
        <p:txBody>
          <a:bodyPr/>
          <a:lstStyle/>
          <a:p>
            <a:r>
              <a:rPr lang="en-US" dirty="0"/>
              <a:t>VBCCO</a:t>
            </a:r>
            <a:br>
              <a:rPr lang="en-US" dirty="0"/>
            </a:br>
            <a:r>
              <a:rPr lang="en-US" dirty="0"/>
              <a:t>Where We are now</a:t>
            </a:r>
            <a:endParaRPr dirty="0"/>
          </a:p>
        </p:txBody>
      </p:sp>
      <p:sp>
        <p:nvSpPr>
          <p:cNvPr id="3" name="Content Placeholder 2">
            <a:extLst>
              <a:ext uri="{FF2B5EF4-FFF2-40B4-BE49-F238E27FC236}">
                <a16:creationId xmlns:a16="http://schemas.microsoft.com/office/drawing/2014/main" id="{3C47792E-5868-00C0-3AD2-885190AA97F5}"/>
              </a:ext>
            </a:extLst>
          </p:cNvPr>
          <p:cNvSpPr>
            <a:spLocks noGrp="1"/>
          </p:cNvSpPr>
          <p:nvPr>
            <p:ph idx="1"/>
          </p:nvPr>
        </p:nvSpPr>
        <p:spPr/>
        <p:txBody>
          <a:bodyPr>
            <a:normAutofit/>
          </a:bodyPr>
          <a:lstStyle/>
          <a:p>
            <a:pPr>
              <a:spcAft>
                <a:spcPts val="1000"/>
              </a:spcAft>
            </a:pPr>
            <a:r>
              <a:rPr lang="en-US" dirty="0"/>
              <a:t>Hugely successful Mayoral Forum at Kellam High School</a:t>
            </a:r>
          </a:p>
          <a:p>
            <a:pPr>
              <a:spcAft>
                <a:spcPts val="1000"/>
              </a:spcAft>
            </a:pPr>
            <a:r>
              <a:rPr lang="en-US" dirty="0"/>
              <a:t>350 people attended Mayoral Forum in person</a:t>
            </a:r>
          </a:p>
          <a:p>
            <a:pPr>
              <a:spcAft>
                <a:spcPts val="1000"/>
              </a:spcAft>
            </a:pPr>
            <a:r>
              <a:rPr lang="en-US" dirty="0"/>
              <a:t>22,400 people reached via Facebook for Mayoral Forum</a:t>
            </a:r>
          </a:p>
          <a:p>
            <a:pPr>
              <a:spcAft>
                <a:spcPts val="1000"/>
              </a:spcAft>
            </a:pPr>
            <a:r>
              <a:rPr lang="en-US" dirty="0"/>
              <a:t>946 YouTube views of the Mayoral Forum</a:t>
            </a:r>
          </a:p>
          <a:p>
            <a:pPr>
              <a:spcAft>
                <a:spcPts val="1000"/>
              </a:spcAft>
            </a:pPr>
            <a:r>
              <a:rPr lang="en-US" dirty="0"/>
              <a:t>311 YouTube views of the Mayoral live stream broadcast</a:t>
            </a:r>
          </a:p>
          <a:p>
            <a:pPr>
              <a:spcAft>
                <a:spcPts val="1000"/>
              </a:spcAft>
            </a:pPr>
            <a:endParaRPr lang="en-US" dirty="0"/>
          </a:p>
          <a:p>
            <a:pPr marL="0" indent="0">
              <a:spcAft>
                <a:spcPts val="1000"/>
              </a:spcAft>
              <a:buNone/>
            </a:pPr>
            <a:endParaRPr lang="en-US" dirty="0"/>
          </a:p>
        </p:txBody>
      </p:sp>
    </p:spTree>
    <p:extLst>
      <p:ext uri="{BB962C8B-B14F-4D97-AF65-F5344CB8AC3E}">
        <p14:creationId xmlns:p14="http://schemas.microsoft.com/office/powerpoint/2010/main" val="351716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5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50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75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50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75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75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75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50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75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75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7" dur="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19FA3-BC9B-B8BD-8F0F-80215E3464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A28BD6-2F71-2E38-5CB8-A4D1618091FD}"/>
              </a:ext>
            </a:extLst>
          </p:cNvPr>
          <p:cNvSpPr>
            <a:spLocks noGrp="1"/>
          </p:cNvSpPr>
          <p:nvPr>
            <p:ph type="title"/>
          </p:nvPr>
        </p:nvSpPr>
        <p:spPr>
          <a:xfrm>
            <a:off x="685347" y="609601"/>
            <a:ext cx="7765321" cy="2984625"/>
          </a:xfrm>
        </p:spPr>
        <p:txBody>
          <a:bodyPr>
            <a:normAutofit/>
          </a:bodyPr>
          <a:lstStyle/>
          <a:p>
            <a:r>
              <a:rPr lang="en-US" dirty="0"/>
              <a:t>VBCCO</a:t>
            </a:r>
            <a:br>
              <a:rPr lang="en-US" dirty="0"/>
            </a:br>
            <a:r>
              <a:rPr lang="en-US" dirty="0"/>
              <a:t>someone asked me</a:t>
            </a:r>
            <a:br>
              <a:rPr lang="en-US" dirty="0"/>
            </a:br>
            <a:r>
              <a:rPr lang="en-US" dirty="0"/>
              <a:t>what does your </a:t>
            </a:r>
            <a:br>
              <a:rPr lang="en-US" dirty="0"/>
            </a:br>
            <a:r>
              <a:rPr lang="en-US" dirty="0"/>
              <a:t>typical day look like</a:t>
            </a:r>
            <a:endParaRPr dirty="0"/>
          </a:p>
        </p:txBody>
      </p:sp>
      <p:sp>
        <p:nvSpPr>
          <p:cNvPr id="3" name="TextBox 2">
            <a:extLst>
              <a:ext uri="{FF2B5EF4-FFF2-40B4-BE49-F238E27FC236}">
                <a16:creationId xmlns:a16="http://schemas.microsoft.com/office/drawing/2014/main" id="{51754D0F-A6B6-A9BE-2A5C-48D2A4DEA17C}"/>
              </a:ext>
            </a:extLst>
          </p:cNvPr>
          <p:cNvSpPr txBox="1"/>
          <p:nvPr/>
        </p:nvSpPr>
        <p:spPr>
          <a:xfrm>
            <a:off x="1412341" y="3820562"/>
            <a:ext cx="6092982" cy="646331"/>
          </a:xfrm>
          <a:prstGeom prst="rect">
            <a:avLst/>
          </a:prstGeom>
          <a:noFill/>
        </p:spPr>
        <p:txBody>
          <a:bodyPr wrap="square" rtlCol="0">
            <a:spAutoFit/>
          </a:bodyPr>
          <a:lstStyle/>
          <a:p>
            <a:r>
              <a:rPr lang="en-US" dirty="0"/>
              <a:t>This childhood memory from the Ed Sullivan Show popped into my head…</a:t>
            </a:r>
          </a:p>
        </p:txBody>
      </p:sp>
    </p:spTree>
    <p:extLst>
      <p:ext uri="{BB962C8B-B14F-4D97-AF65-F5344CB8AC3E}">
        <p14:creationId xmlns:p14="http://schemas.microsoft.com/office/powerpoint/2010/main" val="403244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pinning plates">
            <a:hlinkClick r:id="" action="ppaction://media"/>
            <a:extLst>
              <a:ext uri="{FF2B5EF4-FFF2-40B4-BE49-F238E27FC236}">
                <a16:creationId xmlns:a16="http://schemas.microsoft.com/office/drawing/2014/main" id="{DE15C74B-E105-927C-AA2A-C8A431C1D41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2673" y="867620"/>
            <a:ext cx="8238653" cy="4633869"/>
          </a:xfrm>
        </p:spPr>
      </p:pic>
    </p:spTree>
    <p:extLst>
      <p:ext uri="{BB962C8B-B14F-4D97-AF65-F5344CB8AC3E}">
        <p14:creationId xmlns:p14="http://schemas.microsoft.com/office/powerpoint/2010/main" val="3796840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8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VBCCO</a:t>
            </a:r>
            <a:br>
              <a:rPr lang="en-US" dirty="0"/>
            </a:br>
            <a:r>
              <a:rPr lang="en-US" dirty="0"/>
              <a:t>volunteers</a:t>
            </a:r>
            <a:endParaRPr dirty="0"/>
          </a:p>
        </p:txBody>
      </p:sp>
      <p:sp>
        <p:nvSpPr>
          <p:cNvPr id="3" name="Content Placeholder 2"/>
          <p:cNvSpPr>
            <a:spLocks noGrp="1"/>
          </p:cNvSpPr>
          <p:nvPr>
            <p:ph idx="1"/>
          </p:nvPr>
        </p:nvSpPr>
        <p:spPr/>
        <p:txBody>
          <a:bodyPr>
            <a:normAutofit fontScale="85000" lnSpcReduction="10000"/>
          </a:bodyPr>
          <a:lstStyle/>
          <a:p>
            <a:pPr>
              <a:spcAft>
                <a:spcPts val="1000"/>
              </a:spcAft>
            </a:pPr>
            <a:r>
              <a:rPr lang="en-US" dirty="0"/>
              <a:t>This is the point where we say many thanks to all of our dedicated volunteers who have gotten us this far down the road</a:t>
            </a:r>
          </a:p>
          <a:p>
            <a:pPr>
              <a:spcAft>
                <a:spcPts val="1000"/>
              </a:spcAft>
            </a:pPr>
            <a:r>
              <a:rPr lang="en-US" dirty="0"/>
              <a:t>Dedicated volunteers make up the backbone of the VBCCO and nothing would happen without the volunteers to execute on the “Vision” of the Executive Committee and Board of Directors</a:t>
            </a:r>
          </a:p>
          <a:p>
            <a:pPr>
              <a:spcAft>
                <a:spcPts val="1000"/>
              </a:spcAft>
            </a:pPr>
            <a:r>
              <a:rPr lang="en-US" dirty="0"/>
              <a:t>Since running this outfit is not a one-man show, we still need more folks with a little extra time on their hands to volunteer on our various Committees</a:t>
            </a:r>
          </a:p>
          <a:p>
            <a:pPr>
              <a:spcAft>
                <a:spcPts val="1000"/>
              </a:spcAft>
            </a:pPr>
            <a:r>
              <a:rPr lang="en-US" dirty="0"/>
              <a:t>We also have a couple of Director positions open which will help guide the VBCCO into the future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5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50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75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50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75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75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7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5CF73-C945-092C-964D-19CF53592F5D}"/>
              </a:ext>
            </a:extLst>
          </p:cNvPr>
          <p:cNvSpPr>
            <a:spLocks noGrp="1"/>
          </p:cNvSpPr>
          <p:nvPr>
            <p:ph type="title"/>
          </p:nvPr>
        </p:nvSpPr>
        <p:spPr/>
        <p:txBody>
          <a:bodyPr>
            <a:normAutofit fontScale="90000"/>
          </a:bodyPr>
          <a:lstStyle/>
          <a:p>
            <a:r>
              <a:rPr lang="en-US" dirty="0"/>
              <a:t>If you don’t know </a:t>
            </a:r>
            <a:br>
              <a:rPr lang="en-US" dirty="0"/>
            </a:br>
            <a:r>
              <a:rPr lang="en-US" dirty="0"/>
              <a:t>where you are going</a:t>
            </a:r>
            <a:br>
              <a:rPr lang="en-US" dirty="0"/>
            </a:br>
            <a:r>
              <a:rPr lang="en-US" dirty="0"/>
              <a:t>it does not matter </a:t>
            </a:r>
            <a:br>
              <a:rPr lang="en-US" dirty="0"/>
            </a:br>
            <a:r>
              <a:rPr lang="en-US" dirty="0"/>
              <a:t>which path you take</a:t>
            </a:r>
          </a:p>
        </p:txBody>
      </p:sp>
      <p:pic>
        <p:nvPicPr>
          <p:cNvPr id="1026" name="Picture 2" descr="WHEN LEADERSHIP TRAINING DOESN'T WORK - Performance Development Group">
            <a:extLst>
              <a:ext uri="{FF2B5EF4-FFF2-40B4-BE49-F238E27FC236}">
                <a16:creationId xmlns:a16="http://schemas.microsoft.com/office/drawing/2014/main" id="{E98E5A8A-E1BF-1994-6746-82FC04D3F6C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15615" y="2095500"/>
            <a:ext cx="5304832" cy="3695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422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035DE-A08D-9E06-1436-9792A561B9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21CF1E-D7AA-77FF-9525-E4A168CFDEBC}"/>
              </a:ext>
            </a:extLst>
          </p:cNvPr>
          <p:cNvSpPr>
            <a:spLocks noGrp="1"/>
          </p:cNvSpPr>
          <p:nvPr>
            <p:ph type="title"/>
          </p:nvPr>
        </p:nvSpPr>
        <p:spPr/>
        <p:txBody>
          <a:bodyPr/>
          <a:lstStyle/>
          <a:p>
            <a:r>
              <a:rPr lang="en-US" dirty="0"/>
              <a:t>VBCCO</a:t>
            </a:r>
            <a:br>
              <a:rPr lang="en-US" dirty="0"/>
            </a:br>
            <a:r>
              <a:rPr dirty="0"/>
              <a:t>Long-Term Vision</a:t>
            </a:r>
          </a:p>
        </p:txBody>
      </p:sp>
      <p:sp>
        <p:nvSpPr>
          <p:cNvPr id="3" name="Content Placeholder 2">
            <a:extLst>
              <a:ext uri="{FF2B5EF4-FFF2-40B4-BE49-F238E27FC236}">
                <a16:creationId xmlns:a16="http://schemas.microsoft.com/office/drawing/2014/main" id="{09C090A4-6C1E-CF8D-744B-B328E94FFDAA}"/>
              </a:ext>
            </a:extLst>
          </p:cNvPr>
          <p:cNvSpPr>
            <a:spLocks noGrp="1"/>
          </p:cNvSpPr>
          <p:nvPr>
            <p:ph idx="1"/>
          </p:nvPr>
        </p:nvSpPr>
        <p:spPr/>
        <p:txBody>
          <a:bodyPr>
            <a:normAutofit/>
          </a:bodyPr>
          <a:lstStyle/>
          <a:p>
            <a:pPr>
              <a:spcAft>
                <a:spcPts val="1000"/>
              </a:spcAft>
            </a:pPr>
            <a:r>
              <a:rPr dirty="0"/>
              <a:t>VBCCO as the </a:t>
            </a:r>
            <a:r>
              <a:rPr lang="en-US" dirty="0"/>
              <a:t>“One V</a:t>
            </a:r>
            <a:r>
              <a:rPr dirty="0"/>
              <a:t>oice</a:t>
            </a:r>
            <a:r>
              <a:rPr lang="en-US" dirty="0"/>
              <a:t>"</a:t>
            </a:r>
            <a:r>
              <a:rPr dirty="0"/>
              <a:t> of Virginia Beach </a:t>
            </a:r>
            <a:r>
              <a:rPr lang="en-US" dirty="0"/>
              <a:t>civic Organizations and </a:t>
            </a:r>
            <a:r>
              <a:rPr dirty="0"/>
              <a:t>residents</a:t>
            </a:r>
            <a:endParaRPr lang="en-US" dirty="0"/>
          </a:p>
          <a:p>
            <a:pPr>
              <a:spcAft>
                <a:spcPts val="1000"/>
              </a:spcAft>
            </a:pPr>
            <a:r>
              <a:rPr lang="en-US" dirty="0"/>
              <a:t>Regain the stature that the Organization once had with City Government and in the eyes of Members</a:t>
            </a:r>
            <a:endParaRPr dirty="0"/>
          </a:p>
          <a:p>
            <a:pPr>
              <a:spcAft>
                <a:spcPts val="1000"/>
              </a:spcAft>
            </a:pPr>
            <a:r>
              <a:rPr lang="en-US" dirty="0"/>
              <a:t>Obtain a “Seat at the table” with the City representing the established, suburban neighborhoods and become a l</a:t>
            </a:r>
            <a:r>
              <a:rPr dirty="0"/>
              <a:t>eading advocate on local issues</a:t>
            </a:r>
            <a:r>
              <a:rPr lang="en-US" dirty="0"/>
              <a:t> affecting established, suburban neighborhoods</a:t>
            </a:r>
          </a:p>
        </p:txBody>
      </p:sp>
    </p:spTree>
    <p:extLst>
      <p:ext uri="{BB962C8B-B14F-4D97-AF65-F5344CB8AC3E}">
        <p14:creationId xmlns:p14="http://schemas.microsoft.com/office/powerpoint/2010/main" val="83578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5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50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VBCCO</a:t>
            </a:r>
            <a:br>
              <a:rPr lang="en-US" dirty="0"/>
            </a:br>
            <a:r>
              <a:rPr dirty="0"/>
              <a:t>Long-Term Vision</a:t>
            </a:r>
          </a:p>
        </p:txBody>
      </p:sp>
      <p:sp>
        <p:nvSpPr>
          <p:cNvPr id="3" name="Content Placeholder 2"/>
          <p:cNvSpPr>
            <a:spLocks noGrp="1"/>
          </p:cNvSpPr>
          <p:nvPr>
            <p:ph idx="1"/>
          </p:nvPr>
        </p:nvSpPr>
        <p:spPr/>
        <p:txBody>
          <a:bodyPr>
            <a:normAutofit/>
          </a:bodyPr>
          <a:lstStyle/>
          <a:p>
            <a:pPr>
              <a:spcAft>
                <a:spcPts val="1000"/>
              </a:spcAft>
            </a:pPr>
            <a:r>
              <a:rPr lang="en-US" dirty="0"/>
              <a:t>Protect the established, suburban neighborhood and the quiet enjoyment of those neighborhoods from unwanted development</a:t>
            </a:r>
          </a:p>
          <a:p>
            <a:pPr>
              <a:spcAft>
                <a:spcPts val="1000"/>
              </a:spcAft>
            </a:pPr>
            <a:r>
              <a:rPr lang="en-US" dirty="0"/>
              <a:t>To educate and advocate on behalf of those who are unable</a:t>
            </a:r>
            <a:endParaRPr dirty="0"/>
          </a:p>
          <a:p>
            <a:r>
              <a:rPr lang="en-US" dirty="0"/>
              <a:t>Create and maintain thriving neighborhood Civic Organizations with broad community engagement</a:t>
            </a:r>
          </a:p>
          <a:p>
            <a:r>
              <a:rPr lang="en-US" dirty="0"/>
              <a:t>Get City Council FORMAL buy in on topics in the VBCCO “Conversations with the City” initiative</a:t>
            </a:r>
            <a:endParaRPr dirty="0"/>
          </a:p>
        </p:txBody>
      </p:sp>
    </p:spTree>
    <p:extLst>
      <p:ext uri="{BB962C8B-B14F-4D97-AF65-F5344CB8AC3E}">
        <p14:creationId xmlns:p14="http://schemas.microsoft.com/office/powerpoint/2010/main" val="262190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5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50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75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50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75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75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7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VBCCO</a:t>
            </a:r>
            <a:br>
              <a:rPr lang="en-US" dirty="0"/>
            </a:br>
            <a:r>
              <a:rPr dirty="0"/>
              <a:t>Long-Term Vision</a:t>
            </a:r>
          </a:p>
        </p:txBody>
      </p:sp>
      <p:sp>
        <p:nvSpPr>
          <p:cNvPr id="3" name="Content Placeholder 2"/>
          <p:cNvSpPr>
            <a:spLocks noGrp="1"/>
          </p:cNvSpPr>
          <p:nvPr>
            <p:ph idx="1"/>
          </p:nvPr>
        </p:nvSpPr>
        <p:spPr/>
        <p:txBody>
          <a:bodyPr>
            <a:normAutofit/>
          </a:bodyPr>
          <a:lstStyle/>
          <a:p>
            <a:pPr>
              <a:spcAft>
                <a:spcPts val="1000"/>
              </a:spcAft>
            </a:pPr>
            <a:r>
              <a:rPr lang="en-US" dirty="0"/>
              <a:t>Be an instrument of change in City Government Policies and Procedures, especially relating to land-use</a:t>
            </a:r>
          </a:p>
          <a:p>
            <a:pPr>
              <a:spcAft>
                <a:spcPts val="1000"/>
              </a:spcAft>
            </a:pPr>
            <a:r>
              <a:rPr lang="en-US" dirty="0"/>
              <a:t>Effect Changes to Virginia Beach Development Authority and Department of Economic Development related to Public Private Partnerships (it’s your money!)</a:t>
            </a:r>
          </a:p>
          <a:p>
            <a:pPr>
              <a:spcAft>
                <a:spcPts val="1000"/>
              </a:spcAft>
            </a:pPr>
            <a:r>
              <a:rPr lang="en-US" dirty="0"/>
              <a:t>Create an organization that will survive to the next generation of Officers and Directors</a:t>
            </a:r>
          </a:p>
        </p:txBody>
      </p:sp>
    </p:spTree>
    <p:extLst>
      <p:ext uri="{BB962C8B-B14F-4D97-AF65-F5344CB8AC3E}">
        <p14:creationId xmlns:p14="http://schemas.microsoft.com/office/powerpoint/2010/main" val="95446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5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50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75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8F3CA-A24A-24A7-C528-E6C750706B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590F09-7189-4DD3-937F-98B761A5E5A7}"/>
              </a:ext>
            </a:extLst>
          </p:cNvPr>
          <p:cNvSpPr>
            <a:spLocks noGrp="1"/>
          </p:cNvSpPr>
          <p:nvPr>
            <p:ph type="title"/>
          </p:nvPr>
        </p:nvSpPr>
        <p:spPr/>
        <p:txBody>
          <a:bodyPr/>
          <a:lstStyle/>
          <a:p>
            <a:r>
              <a:rPr lang="en-US" dirty="0"/>
              <a:t>VBCCO</a:t>
            </a:r>
            <a:br>
              <a:rPr lang="en-US" dirty="0"/>
            </a:br>
            <a:r>
              <a:rPr dirty="0"/>
              <a:t>Long-Term Vision</a:t>
            </a:r>
          </a:p>
        </p:txBody>
      </p:sp>
      <p:sp>
        <p:nvSpPr>
          <p:cNvPr id="3" name="Content Placeholder 2">
            <a:extLst>
              <a:ext uri="{FF2B5EF4-FFF2-40B4-BE49-F238E27FC236}">
                <a16:creationId xmlns:a16="http://schemas.microsoft.com/office/drawing/2014/main" id="{BE2F686C-4820-BFBC-6D6B-EAE5EAC63638}"/>
              </a:ext>
            </a:extLst>
          </p:cNvPr>
          <p:cNvSpPr>
            <a:spLocks noGrp="1"/>
          </p:cNvSpPr>
          <p:nvPr>
            <p:ph idx="1"/>
          </p:nvPr>
        </p:nvSpPr>
        <p:spPr>
          <a:xfrm>
            <a:off x="685346" y="1810693"/>
            <a:ext cx="7765322" cy="3980507"/>
          </a:xfrm>
        </p:spPr>
        <p:txBody>
          <a:bodyPr>
            <a:normAutofit/>
          </a:bodyPr>
          <a:lstStyle/>
          <a:p>
            <a:pPr>
              <a:spcAft>
                <a:spcPts val="1000"/>
              </a:spcAft>
            </a:pPr>
            <a:r>
              <a:rPr lang="en-US" dirty="0"/>
              <a:t>We have started an initiative called “Conversations with the City”</a:t>
            </a:r>
          </a:p>
          <a:p>
            <a:pPr>
              <a:spcAft>
                <a:spcPts val="1000"/>
              </a:spcAft>
            </a:pPr>
            <a:r>
              <a:rPr lang="en-US" dirty="0"/>
              <a:t>The goal is to start conversations about subjects that the City might be reluctant to talk about </a:t>
            </a:r>
          </a:p>
          <a:p>
            <a:pPr lvl="1">
              <a:spcAft>
                <a:spcPts val="1000"/>
              </a:spcAft>
            </a:pPr>
            <a:r>
              <a:rPr lang="en-US" dirty="0"/>
              <a:t>Elimination of single- family zoning (destroying established, suburban neighborhoods)</a:t>
            </a:r>
          </a:p>
          <a:p>
            <a:pPr lvl="1">
              <a:spcAft>
                <a:spcPts val="1000"/>
              </a:spcAft>
            </a:pPr>
            <a:r>
              <a:rPr lang="en-US" dirty="0"/>
              <a:t>Atlantic Park Wave Park (your tax dollars)</a:t>
            </a:r>
          </a:p>
          <a:p>
            <a:pPr lvl="1">
              <a:spcAft>
                <a:spcPts val="1000"/>
              </a:spcAft>
            </a:pPr>
            <a:r>
              <a:rPr lang="en-US" dirty="0" err="1"/>
              <a:t>Rudee</a:t>
            </a:r>
            <a:r>
              <a:rPr lang="en-US" dirty="0"/>
              <a:t> Park ($48M of the $60M is for a parking garage)</a:t>
            </a:r>
          </a:p>
          <a:p>
            <a:pPr lvl="1">
              <a:spcAft>
                <a:spcPts val="1000"/>
              </a:spcAft>
            </a:pPr>
            <a:endParaRPr lang="en-US" dirty="0"/>
          </a:p>
        </p:txBody>
      </p:sp>
    </p:spTree>
    <p:extLst>
      <p:ext uri="{BB962C8B-B14F-4D97-AF65-F5344CB8AC3E}">
        <p14:creationId xmlns:p14="http://schemas.microsoft.com/office/powerpoint/2010/main" val="40128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5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41C16-DD67-BC77-B2B7-5A0593C022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97F211-232B-F5D9-2EBB-29C040D6B1DD}"/>
              </a:ext>
            </a:extLst>
          </p:cNvPr>
          <p:cNvSpPr>
            <a:spLocks noGrp="1"/>
          </p:cNvSpPr>
          <p:nvPr>
            <p:ph type="title"/>
          </p:nvPr>
        </p:nvSpPr>
        <p:spPr/>
        <p:txBody>
          <a:bodyPr/>
          <a:lstStyle/>
          <a:p>
            <a:r>
              <a:rPr lang="en-US" dirty="0"/>
              <a:t>VBCCO</a:t>
            </a:r>
            <a:br>
              <a:rPr lang="en-US" dirty="0"/>
            </a:br>
            <a:r>
              <a:rPr dirty="0"/>
              <a:t>Long-Term Vision</a:t>
            </a:r>
          </a:p>
        </p:txBody>
      </p:sp>
      <p:sp>
        <p:nvSpPr>
          <p:cNvPr id="3" name="Content Placeholder 2">
            <a:extLst>
              <a:ext uri="{FF2B5EF4-FFF2-40B4-BE49-F238E27FC236}">
                <a16:creationId xmlns:a16="http://schemas.microsoft.com/office/drawing/2014/main" id="{3CEFD90E-7C69-293A-B063-164D25E3974B}"/>
              </a:ext>
            </a:extLst>
          </p:cNvPr>
          <p:cNvSpPr>
            <a:spLocks noGrp="1"/>
          </p:cNvSpPr>
          <p:nvPr>
            <p:ph idx="1"/>
          </p:nvPr>
        </p:nvSpPr>
        <p:spPr>
          <a:xfrm>
            <a:off x="685346" y="1810693"/>
            <a:ext cx="7765322" cy="3980507"/>
          </a:xfrm>
        </p:spPr>
        <p:txBody>
          <a:bodyPr>
            <a:normAutofit/>
          </a:bodyPr>
          <a:lstStyle/>
          <a:p>
            <a:pPr lvl="1">
              <a:spcAft>
                <a:spcPts val="1000"/>
              </a:spcAft>
            </a:pPr>
            <a:r>
              <a:rPr lang="en-US" dirty="0"/>
              <a:t>Public Private Partnerships that lose money (Convention Center, Sports Center, National Golf Course… the list goes on)</a:t>
            </a:r>
          </a:p>
          <a:p>
            <a:pPr lvl="1">
              <a:spcAft>
                <a:spcPts val="1000"/>
              </a:spcAft>
            </a:pPr>
            <a:r>
              <a:rPr lang="en-US" dirty="0"/>
              <a:t>Campaign contributions (why are some folks raise hundreds of thousands for a job that pays $30,000 per year)</a:t>
            </a:r>
          </a:p>
          <a:p>
            <a:pPr lvl="1">
              <a:spcAft>
                <a:spcPts val="1000"/>
              </a:spcAft>
            </a:pPr>
            <a:r>
              <a:rPr lang="en-US" dirty="0"/>
              <a:t>Affordable Housing</a:t>
            </a:r>
          </a:p>
          <a:p>
            <a:pPr lvl="1">
              <a:spcAft>
                <a:spcPts val="1000"/>
              </a:spcAft>
            </a:pPr>
            <a:r>
              <a:rPr lang="en-US" dirty="0"/>
              <a:t>Comprehensive Development Plan (enforcement)</a:t>
            </a:r>
          </a:p>
          <a:p>
            <a:pPr lvl="1">
              <a:spcAft>
                <a:spcPts val="1000"/>
              </a:spcAft>
            </a:pPr>
            <a:r>
              <a:rPr lang="en-US" dirty="0"/>
              <a:t>And more…</a:t>
            </a:r>
          </a:p>
        </p:txBody>
      </p:sp>
    </p:spTree>
    <p:extLst>
      <p:ext uri="{BB962C8B-B14F-4D97-AF65-F5344CB8AC3E}">
        <p14:creationId xmlns:p14="http://schemas.microsoft.com/office/powerpoint/2010/main" val="286013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7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7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75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5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7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7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75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50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7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7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75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7C8588-F4BD-4AFE-7CD0-361BBDA84197}"/>
              </a:ext>
            </a:extLst>
          </p:cNvPr>
          <p:cNvSpPr txBox="1"/>
          <p:nvPr/>
        </p:nvSpPr>
        <p:spPr>
          <a:xfrm>
            <a:off x="1195057" y="887240"/>
            <a:ext cx="7125078" cy="5663089"/>
          </a:xfrm>
          <a:prstGeom prst="rect">
            <a:avLst/>
          </a:prstGeom>
          <a:noFill/>
        </p:spPr>
        <p:txBody>
          <a:bodyPr wrap="square" rtlCol="0">
            <a:spAutoFit/>
          </a:bodyPr>
          <a:lstStyle/>
          <a:p>
            <a:r>
              <a:rPr lang="en-US" sz="2400" dirty="0"/>
              <a:t>Someone asked me the other day “Why are you doing this?” </a:t>
            </a:r>
          </a:p>
          <a:p>
            <a:endParaRPr lang="en-US" sz="2000" dirty="0"/>
          </a:p>
          <a:p>
            <a:pPr marL="342900" indent="-342900">
              <a:buFont typeface="Arial" panose="020B0604020202020204" pitchFamily="34" charset="0"/>
              <a:buChar char="•"/>
            </a:pPr>
            <a:r>
              <a:rPr lang="en-US" dirty="0"/>
              <a:t>The Thalia Civic Club was founded in the early 1950’s by the residents of Thalia, one of which was my father</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The Thalia Volunteer Fire Department was created by the Thalia Civic Club on October 18,1952, one of which was my father</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On January 18th, 1953, at precisely 3:00 p.m., the Thalia Methodist Church School was born by local neighbors and met in the old Thalia Civic Club (better known as the old fire house), one of which was my father</a:t>
            </a:r>
          </a:p>
          <a:p>
            <a:pPr marL="342900" indent="-342900">
              <a:buFont typeface="Arial" panose="020B0604020202020204" pitchFamily="34" charset="0"/>
              <a:buChar char="•"/>
            </a:pPr>
            <a:endParaRPr lang="en-US" sz="2000" dirty="0"/>
          </a:p>
          <a:p>
            <a:r>
              <a:rPr lang="en-US" sz="2000" dirty="0"/>
              <a:t>I feel I have an obligation…</a:t>
            </a:r>
          </a:p>
          <a:p>
            <a:endParaRPr lang="en-US" sz="2000" dirty="0"/>
          </a:p>
          <a:p>
            <a:endParaRPr lang="en-US" dirty="0"/>
          </a:p>
          <a:p>
            <a:endParaRPr lang="en-US" dirty="0"/>
          </a:p>
        </p:txBody>
      </p:sp>
    </p:spTree>
    <p:extLst>
      <p:ext uri="{BB962C8B-B14F-4D97-AF65-F5344CB8AC3E}">
        <p14:creationId xmlns:p14="http://schemas.microsoft.com/office/powerpoint/2010/main" val="3240769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CA3D81-9077-EF1E-7970-65E75DB4CBB2}"/>
              </a:ext>
            </a:extLst>
          </p:cNvPr>
          <p:cNvSpPr>
            <a:spLocks noGrp="1"/>
          </p:cNvSpPr>
          <p:nvPr>
            <p:ph idx="1"/>
          </p:nvPr>
        </p:nvSpPr>
        <p:spPr/>
        <p:txBody>
          <a:bodyPr>
            <a:normAutofit/>
          </a:bodyPr>
          <a:lstStyle/>
          <a:p>
            <a:pPr marL="0" indent="0">
              <a:buNone/>
            </a:pPr>
            <a:r>
              <a:rPr lang="en-US" sz="3200" dirty="0"/>
              <a:t>Let me tell you a quick story to help you relate…</a:t>
            </a:r>
          </a:p>
        </p:txBody>
      </p:sp>
    </p:spTree>
    <p:extLst>
      <p:ext uri="{BB962C8B-B14F-4D97-AF65-F5344CB8AC3E}">
        <p14:creationId xmlns:p14="http://schemas.microsoft.com/office/powerpoint/2010/main" val="2445684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2050" name="Picture 2" descr="Brickwork Contractors in Bristol &amp; Bath - Brick Work Bath | Brick Work ...">
            <a:extLst>
              <a:ext uri="{FF2B5EF4-FFF2-40B4-BE49-F238E27FC236}">
                <a16:creationId xmlns:a16="http://schemas.microsoft.com/office/drawing/2014/main" id="{31A9A145-6ACC-3E1F-686C-5F33755AA6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1079" r="25349" b="-1"/>
          <a:stretch/>
        </p:blipFill>
        <p:spPr bwMode="auto">
          <a:xfrm>
            <a:off x="20" y="10"/>
            <a:ext cx="5664688"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367BDA9-72D1-EDF7-7ED1-E452DF5A8C7C}"/>
              </a:ext>
            </a:extLst>
          </p:cNvPr>
          <p:cNvSpPr txBox="1"/>
          <p:nvPr/>
        </p:nvSpPr>
        <p:spPr>
          <a:xfrm>
            <a:off x="6115833" y="398585"/>
            <a:ext cx="2334834" cy="5392615"/>
          </a:xfrm>
          <a:prstGeom prst="rect">
            <a:avLst/>
          </a:prstGeom>
        </p:spPr>
        <p:txBody>
          <a:bodyPr vert="horz" lIns="91440" tIns="45720" rIns="91440" bIns="45720" rtlCol="0">
            <a:normAutofit fontScale="92500" lnSpcReduction="20000"/>
          </a:bodyPr>
          <a:lstStyle/>
          <a:p>
            <a:pPr defTabSz="914400">
              <a:lnSpc>
                <a:spcPct val="110000"/>
              </a:lnSpc>
              <a:spcAft>
                <a:spcPts val="600"/>
              </a:spcAft>
            </a:pPr>
            <a:r>
              <a:rPr lang="en-US" dirty="0">
                <a:effectLst>
                  <a:outerShdw blurRad="50800" dist="38100" dir="2700000" algn="tl" rotWithShape="0">
                    <a:srgbClr val="000000">
                      <a:alpha val="48000"/>
                    </a:srgbClr>
                  </a:outerShdw>
                </a:effectLst>
              </a:rPr>
              <a:t>One day, a traveler passed by a construction site where three bricklayers were working. Curious about what they were doing, he approached the first bricklayer and asked, “What are you doing?”</a:t>
            </a:r>
          </a:p>
          <a:p>
            <a:pPr indent="-228600" defTabSz="914400">
              <a:lnSpc>
                <a:spcPct val="110000"/>
              </a:lnSpc>
              <a:spcAft>
                <a:spcPts val="600"/>
              </a:spcAft>
              <a:buFont typeface="Arial" panose="020B0604020202020204" pitchFamily="34" charset="0"/>
              <a:buChar char="•"/>
            </a:pPr>
            <a:endParaRPr lang="en-US" dirty="0">
              <a:effectLst>
                <a:outerShdw blurRad="50800" dist="38100" dir="2700000" algn="tl" rotWithShape="0">
                  <a:srgbClr val="000000">
                    <a:alpha val="48000"/>
                  </a:srgbClr>
                </a:outerShdw>
              </a:effectLst>
            </a:endParaRPr>
          </a:p>
          <a:p>
            <a:pPr defTabSz="914400">
              <a:lnSpc>
                <a:spcPct val="110000"/>
              </a:lnSpc>
              <a:spcAft>
                <a:spcPts val="600"/>
              </a:spcAft>
            </a:pPr>
            <a:r>
              <a:rPr lang="en-US" dirty="0">
                <a:effectLst>
                  <a:outerShdw blurRad="50800" dist="38100" dir="2700000" algn="tl" rotWithShape="0">
                    <a:srgbClr val="000000">
                      <a:alpha val="48000"/>
                    </a:srgbClr>
                  </a:outerShdw>
                </a:effectLst>
              </a:rPr>
              <a:t>Without looking up, the first bricklayer replied in a gruff voice, “I’m laying bricks. It’s hard, tedious work, and I’m just trying to get through the day.”</a:t>
            </a:r>
          </a:p>
          <a:p>
            <a:pPr indent="-228600" defTabSz="914400">
              <a:lnSpc>
                <a:spcPct val="110000"/>
              </a:lnSpc>
              <a:spcAft>
                <a:spcPts val="600"/>
              </a:spcAft>
              <a:buFont typeface="Arial" panose="020B0604020202020204" pitchFamily="34" charset="0"/>
              <a:buChar char="•"/>
            </a:pPr>
            <a:endParaRPr lang="en-US" sz="1200" dirty="0">
              <a:effectLst>
                <a:outerShdw blurRad="50800" dist="38100" dir="2700000" algn="tl" rotWithShape="0">
                  <a:srgbClr val="000000">
                    <a:alpha val="48000"/>
                  </a:srgbClr>
                </a:outerShdw>
              </a:effectLst>
            </a:endParaRPr>
          </a:p>
        </p:txBody>
      </p:sp>
      <p:cxnSp>
        <p:nvCxnSpPr>
          <p:cNvPr id="2055" name="Straight Connector 2054">
            <a:extLst>
              <a:ext uri="{FF2B5EF4-FFF2-40B4-BE49-F238E27FC236}">
                <a16:creationId xmlns:a16="http://schemas.microsoft.com/office/drawing/2014/main" id="{A4F35239-EB86-4ACB-91DE-4989620C2C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94067"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491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50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nodeType="afterEffect">
                                  <p:stCondLst>
                                    <p:cond delay="50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1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1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0B8F92-99C9-613C-F8BB-9EB90C0D1A20}"/>
              </a:ext>
            </a:extLst>
          </p:cNvPr>
          <p:cNvPicPr>
            <a:picLocks noChangeAspect="1"/>
          </p:cNvPicPr>
          <p:nvPr/>
        </p:nvPicPr>
        <p:blipFill>
          <a:blip r:embed="rId3"/>
          <a:srcRect l="22673" r="22673"/>
          <a:stretch/>
        </p:blipFill>
        <p:spPr>
          <a:xfrm>
            <a:off x="20" y="10"/>
            <a:ext cx="5664688" cy="6857990"/>
          </a:xfrm>
          <a:prstGeom prst="rect">
            <a:avLst/>
          </a:prstGeom>
        </p:spPr>
      </p:pic>
      <p:sp>
        <p:nvSpPr>
          <p:cNvPr id="2" name="TextBox 1">
            <a:extLst>
              <a:ext uri="{FF2B5EF4-FFF2-40B4-BE49-F238E27FC236}">
                <a16:creationId xmlns:a16="http://schemas.microsoft.com/office/drawing/2014/main" id="{0367BDA9-72D1-EDF7-7ED1-E452DF5A8C7C}"/>
              </a:ext>
            </a:extLst>
          </p:cNvPr>
          <p:cNvSpPr txBox="1"/>
          <p:nvPr/>
        </p:nvSpPr>
        <p:spPr>
          <a:xfrm>
            <a:off x="6115833" y="550985"/>
            <a:ext cx="2334834" cy="5240215"/>
          </a:xfrm>
          <a:prstGeom prst="rect">
            <a:avLst/>
          </a:prstGeom>
        </p:spPr>
        <p:txBody>
          <a:bodyPr vert="horz" lIns="91440" tIns="45720" rIns="91440" bIns="45720" rtlCol="0">
            <a:normAutofit/>
          </a:bodyPr>
          <a:lstStyle/>
          <a:p>
            <a:r>
              <a:rPr lang="en-US" dirty="0"/>
              <a:t>The traveler continued down the path and encountered the second bricklayer. Again, he asked, “What are you doing?”</a:t>
            </a:r>
          </a:p>
          <a:p>
            <a:endParaRPr lang="en-US" dirty="0"/>
          </a:p>
          <a:p>
            <a:r>
              <a:rPr lang="en-US" dirty="0"/>
              <a:t>The second bricklayer paused, looked up with a bit more enthusiasm, and said, “I’m building a wall. It’s better than some jobs, and it pays the bills.”</a:t>
            </a:r>
          </a:p>
        </p:txBody>
      </p:sp>
      <p:cxnSp>
        <p:nvCxnSpPr>
          <p:cNvPr id="8" name="Straight Connector 7">
            <a:extLst>
              <a:ext uri="{FF2B5EF4-FFF2-40B4-BE49-F238E27FC236}">
                <a16:creationId xmlns:a16="http://schemas.microsoft.com/office/drawing/2014/main" id="{A4F35239-EB86-4ACB-91DE-4989620C2C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94067"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7522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100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75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75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750"/>
                            </p:stCondLst>
                            <p:childTnLst>
                              <p:par>
                                <p:cTn id="10" presetID="2" presetClass="entr" presetSubtype="4" fill="hold" nodeType="afterEffect">
                                  <p:stCondLst>
                                    <p:cond delay="1000"/>
                                  </p:stCondLst>
                                  <p:childTnLst>
                                    <p:set>
                                      <p:cBhvr>
                                        <p:cTn id="11" dur="1" fill="hold">
                                          <p:stCondLst>
                                            <p:cond delay="0"/>
                                          </p:stCondLst>
                                        </p:cTn>
                                        <p:tgtEl>
                                          <p:spTgt spid="2">
                                            <p:txEl>
                                              <p:pRg st="2" end="2"/>
                                            </p:txEl>
                                          </p:spTgt>
                                        </p:tgtEl>
                                        <p:attrNameLst>
                                          <p:attrName>style.visibility</p:attrName>
                                        </p:attrNameLst>
                                      </p:cBhvr>
                                      <p:to>
                                        <p:strVal val="visible"/>
                                      </p:to>
                                    </p:set>
                                    <p:anim calcmode="lin" valueType="num">
                                      <p:cBhvr additive="base">
                                        <p:cTn id="12" dur="175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3" dur="175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pic>
        <p:nvPicPr>
          <p:cNvPr id="1028" name="Picture 2" descr="Are You Laying Bricks or Building a Cathedral? - Martin O'Neill">
            <a:extLst>
              <a:ext uri="{FF2B5EF4-FFF2-40B4-BE49-F238E27FC236}">
                <a16:creationId xmlns:a16="http://schemas.microsoft.com/office/drawing/2014/main" id="{458CDE50-14B8-AFBA-D975-F1263A04F7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987" r="16912" b="2"/>
          <a:stretch/>
        </p:blipFill>
        <p:spPr bwMode="auto">
          <a:xfrm>
            <a:off x="20" y="10"/>
            <a:ext cx="5664688"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367BDA9-72D1-EDF7-7ED1-E452DF5A8C7C}"/>
              </a:ext>
            </a:extLst>
          </p:cNvPr>
          <p:cNvSpPr txBox="1"/>
          <p:nvPr/>
        </p:nvSpPr>
        <p:spPr>
          <a:xfrm>
            <a:off x="6115833" y="351692"/>
            <a:ext cx="2334834" cy="6157750"/>
          </a:xfrm>
          <a:prstGeom prst="rect">
            <a:avLst/>
          </a:prstGeom>
        </p:spPr>
        <p:txBody>
          <a:bodyPr vert="horz" lIns="91440" tIns="45720" rIns="91440" bIns="45720" rtlCol="0">
            <a:normAutofit fontScale="85000" lnSpcReduction="20000"/>
          </a:bodyPr>
          <a:lstStyle/>
          <a:p>
            <a:pPr defTabSz="914400">
              <a:lnSpc>
                <a:spcPct val="110000"/>
              </a:lnSpc>
              <a:spcAft>
                <a:spcPts val="600"/>
              </a:spcAft>
            </a:pPr>
            <a:r>
              <a:rPr lang="en-US" sz="1900" dirty="0">
                <a:effectLst>
                  <a:outerShdw blurRad="50800" dist="38100" dir="2700000" algn="tl" rotWithShape="0">
                    <a:srgbClr val="000000">
                      <a:alpha val="48000"/>
                    </a:srgbClr>
                  </a:outerShdw>
                </a:effectLst>
              </a:rPr>
              <a:t>Finally, the traveler came to the third bricklayer, who was working with a radiant sense of joy and purpose. The traveler asked him the same question, “What are you doing?”</a:t>
            </a:r>
          </a:p>
          <a:p>
            <a:pPr indent="-228600" defTabSz="914400">
              <a:lnSpc>
                <a:spcPct val="110000"/>
              </a:lnSpc>
              <a:spcAft>
                <a:spcPts val="600"/>
              </a:spcAft>
              <a:buFont typeface="Arial" panose="020B0604020202020204" pitchFamily="34" charset="0"/>
              <a:buChar char="•"/>
            </a:pPr>
            <a:endParaRPr lang="en-US" sz="1900" dirty="0">
              <a:effectLst>
                <a:outerShdw blurRad="50800" dist="38100" dir="2700000" algn="tl" rotWithShape="0">
                  <a:srgbClr val="000000">
                    <a:alpha val="48000"/>
                  </a:srgbClr>
                </a:outerShdw>
              </a:effectLst>
            </a:endParaRPr>
          </a:p>
          <a:p>
            <a:pPr defTabSz="914400">
              <a:lnSpc>
                <a:spcPct val="110000"/>
              </a:lnSpc>
              <a:spcAft>
                <a:spcPts val="600"/>
              </a:spcAft>
            </a:pPr>
            <a:r>
              <a:rPr lang="en-US" sz="1900" dirty="0">
                <a:effectLst>
                  <a:outerShdw blurRad="50800" dist="38100" dir="2700000" algn="tl" rotWithShape="0">
                    <a:srgbClr val="000000">
                      <a:alpha val="48000"/>
                    </a:srgbClr>
                  </a:outerShdw>
                </a:effectLst>
              </a:rPr>
              <a:t>With a broad smile and eyes full of passion, the third bricklayer replied, “I’m building a magnificent cathedral! </a:t>
            </a:r>
          </a:p>
          <a:p>
            <a:pPr defTabSz="914400">
              <a:lnSpc>
                <a:spcPct val="110000"/>
              </a:lnSpc>
              <a:spcAft>
                <a:spcPts val="600"/>
              </a:spcAft>
            </a:pPr>
            <a:endParaRPr lang="en-US" sz="1900" dirty="0">
              <a:effectLst>
                <a:outerShdw blurRad="50800" dist="38100" dir="2700000" algn="tl" rotWithShape="0">
                  <a:srgbClr val="000000">
                    <a:alpha val="48000"/>
                  </a:srgbClr>
                </a:outerShdw>
              </a:effectLst>
            </a:endParaRPr>
          </a:p>
          <a:p>
            <a:pPr defTabSz="914400">
              <a:lnSpc>
                <a:spcPct val="110000"/>
              </a:lnSpc>
              <a:spcAft>
                <a:spcPts val="600"/>
              </a:spcAft>
            </a:pPr>
            <a:r>
              <a:rPr lang="en-US" sz="1900" dirty="0">
                <a:effectLst>
                  <a:outerShdw blurRad="50800" dist="38100" dir="2700000" algn="tl" rotWithShape="0">
                    <a:srgbClr val="000000">
                      <a:alpha val="48000"/>
                    </a:srgbClr>
                  </a:outerShdw>
                </a:effectLst>
              </a:rPr>
              <a:t>It will stand for generations and inspire awe in all who see it. </a:t>
            </a:r>
          </a:p>
          <a:p>
            <a:pPr defTabSz="914400">
              <a:lnSpc>
                <a:spcPct val="110000"/>
              </a:lnSpc>
              <a:spcAft>
                <a:spcPts val="600"/>
              </a:spcAft>
            </a:pPr>
            <a:endParaRPr lang="en-US" sz="1900" dirty="0">
              <a:effectLst>
                <a:outerShdw blurRad="50800" dist="38100" dir="2700000" algn="tl" rotWithShape="0">
                  <a:srgbClr val="000000">
                    <a:alpha val="48000"/>
                  </a:srgbClr>
                </a:outerShdw>
              </a:effectLst>
            </a:endParaRPr>
          </a:p>
          <a:p>
            <a:pPr defTabSz="914400">
              <a:lnSpc>
                <a:spcPct val="110000"/>
              </a:lnSpc>
              <a:spcAft>
                <a:spcPts val="600"/>
              </a:spcAft>
            </a:pPr>
            <a:r>
              <a:rPr lang="en-US" sz="1900" dirty="0">
                <a:effectLst>
                  <a:outerShdw blurRad="50800" dist="38100" dir="2700000" algn="tl" rotWithShape="0">
                    <a:srgbClr val="000000">
                      <a:alpha val="48000"/>
                    </a:srgbClr>
                  </a:outerShdw>
                </a:effectLst>
              </a:rPr>
              <a:t>I’m part of something much larger than myself.”</a:t>
            </a:r>
          </a:p>
          <a:p>
            <a:pPr indent="-228600" defTabSz="914400">
              <a:lnSpc>
                <a:spcPct val="110000"/>
              </a:lnSpc>
              <a:spcAft>
                <a:spcPts val="600"/>
              </a:spcAft>
              <a:buFont typeface="Arial" panose="020B0604020202020204" pitchFamily="34" charset="0"/>
              <a:buChar char="•"/>
            </a:pPr>
            <a:endParaRPr lang="en-US" sz="1100" dirty="0">
              <a:effectLst>
                <a:outerShdw blurRad="50800" dist="38100" dir="2700000" algn="tl" rotWithShape="0">
                  <a:srgbClr val="000000">
                    <a:alpha val="48000"/>
                  </a:srgbClr>
                </a:outerShdw>
              </a:effectLst>
            </a:endParaRPr>
          </a:p>
        </p:txBody>
      </p:sp>
      <p:cxnSp>
        <p:nvCxnSpPr>
          <p:cNvPr id="1031" name="Straight Connector 1030">
            <a:extLst>
              <a:ext uri="{FF2B5EF4-FFF2-40B4-BE49-F238E27FC236}">
                <a16:creationId xmlns:a16="http://schemas.microsoft.com/office/drawing/2014/main" id="{A4F35239-EB86-4ACB-91DE-4989620C2C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94067"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098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125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25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25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1000"/>
                                        <p:tgtEl>
                                          <p:spTgt spid="2">
                                            <p:txEl>
                                              <p:pRg st="2" end="2"/>
                                            </p:txEl>
                                          </p:spTgt>
                                        </p:tgtEl>
                                      </p:cBhvr>
                                    </p:animEffect>
                                    <p:anim calcmode="lin" valueType="num">
                                      <p:cBhvr>
                                        <p:cTn id="14"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fade">
                                      <p:cBhvr>
                                        <p:cTn id="20" dur="1000"/>
                                        <p:tgtEl>
                                          <p:spTgt spid="2">
                                            <p:txEl>
                                              <p:pRg st="4" end="4"/>
                                            </p:txEl>
                                          </p:spTgt>
                                        </p:tgtEl>
                                      </p:cBhvr>
                                    </p:animEffect>
                                    <p:anim calcmode="lin" valueType="num">
                                      <p:cBhvr>
                                        <p:cTn id="21"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1000"/>
                                        <p:tgtEl>
                                          <p:spTgt spid="2">
                                            <p:txEl>
                                              <p:pRg st="6" end="6"/>
                                            </p:txEl>
                                          </p:spTgt>
                                        </p:tgtEl>
                                      </p:cBhvr>
                                    </p:animEffect>
                                    <p:anim calcmode="lin" valueType="num">
                                      <p:cBhvr>
                                        <p:cTn id="2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arge white building with many spires with Milan Cathedral in the background&#10;&#10;Description automatically generated">
            <a:extLst>
              <a:ext uri="{FF2B5EF4-FFF2-40B4-BE49-F238E27FC236}">
                <a16:creationId xmlns:a16="http://schemas.microsoft.com/office/drawing/2014/main" id="{6C52E713-9101-B662-A68A-D6D4A1B271D2}"/>
              </a:ext>
            </a:extLst>
          </p:cNvPr>
          <p:cNvPicPr>
            <a:picLocks noChangeAspect="1"/>
          </p:cNvPicPr>
          <p:nvPr/>
        </p:nvPicPr>
        <p:blipFill>
          <a:blip r:embed="rId2"/>
          <a:stretch>
            <a:fillRect/>
          </a:stretch>
        </p:blipFill>
        <p:spPr>
          <a:xfrm>
            <a:off x="912113" y="1703725"/>
            <a:ext cx="7319774" cy="4876962"/>
          </a:xfrm>
          <a:prstGeom prst="rect">
            <a:avLst/>
          </a:prstGeom>
        </p:spPr>
      </p:pic>
      <p:sp>
        <p:nvSpPr>
          <p:cNvPr id="6" name="TextBox 5">
            <a:extLst>
              <a:ext uri="{FF2B5EF4-FFF2-40B4-BE49-F238E27FC236}">
                <a16:creationId xmlns:a16="http://schemas.microsoft.com/office/drawing/2014/main" id="{FF6DAAFA-EB99-410A-B302-6C45AF7BB505}"/>
              </a:ext>
            </a:extLst>
          </p:cNvPr>
          <p:cNvSpPr txBox="1"/>
          <p:nvPr/>
        </p:nvSpPr>
        <p:spPr>
          <a:xfrm>
            <a:off x="1466661" y="380246"/>
            <a:ext cx="6210677" cy="2031325"/>
          </a:xfrm>
          <a:prstGeom prst="rect">
            <a:avLst/>
          </a:prstGeom>
          <a:noFill/>
        </p:spPr>
        <p:txBody>
          <a:bodyPr wrap="square" rtlCol="0">
            <a:spAutoFit/>
          </a:bodyPr>
          <a:lstStyle/>
          <a:p>
            <a:r>
              <a:rPr lang="en-US" sz="5400" dirty="0"/>
              <a:t>We are building cathedrals …</a:t>
            </a:r>
          </a:p>
          <a:p>
            <a:endParaRPr lang="en-US" dirty="0"/>
          </a:p>
        </p:txBody>
      </p:sp>
    </p:spTree>
    <p:extLst>
      <p:ext uri="{BB962C8B-B14F-4D97-AF65-F5344CB8AC3E}">
        <p14:creationId xmlns:p14="http://schemas.microsoft.com/office/powerpoint/2010/main" val="3301462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7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FFF027-DF58-196D-5852-807253942618}"/>
              </a:ext>
            </a:extLst>
          </p:cNvPr>
          <p:cNvSpPr txBox="1"/>
          <p:nvPr/>
        </p:nvSpPr>
        <p:spPr>
          <a:xfrm>
            <a:off x="923453" y="1928388"/>
            <a:ext cx="6916847" cy="830997"/>
          </a:xfrm>
          <a:prstGeom prst="rect">
            <a:avLst/>
          </a:prstGeom>
          <a:noFill/>
        </p:spPr>
        <p:txBody>
          <a:bodyPr wrap="square">
            <a:spAutoFit/>
          </a:bodyPr>
          <a:lstStyle/>
          <a:p>
            <a:pPr algn="ctr"/>
            <a:r>
              <a:rPr lang="en-US" sz="4800" dirty="0"/>
              <a:t>If not me, then who?</a:t>
            </a:r>
          </a:p>
        </p:txBody>
      </p:sp>
      <p:sp>
        <p:nvSpPr>
          <p:cNvPr id="5" name="TextBox 4">
            <a:extLst>
              <a:ext uri="{FF2B5EF4-FFF2-40B4-BE49-F238E27FC236}">
                <a16:creationId xmlns:a16="http://schemas.microsoft.com/office/drawing/2014/main" id="{DB6A13A0-4E16-C1CB-55DB-9F88C5EC72AA}"/>
              </a:ext>
            </a:extLst>
          </p:cNvPr>
          <p:cNvSpPr txBox="1"/>
          <p:nvPr/>
        </p:nvSpPr>
        <p:spPr>
          <a:xfrm>
            <a:off x="995882" y="3220367"/>
            <a:ext cx="6844418" cy="830997"/>
          </a:xfrm>
          <a:prstGeom prst="rect">
            <a:avLst/>
          </a:prstGeom>
          <a:noFill/>
        </p:spPr>
        <p:txBody>
          <a:bodyPr wrap="square">
            <a:spAutoFit/>
          </a:bodyPr>
          <a:lstStyle/>
          <a:p>
            <a:pPr algn="ctr"/>
            <a:r>
              <a:rPr lang="en-US" sz="4800" dirty="0"/>
              <a:t>If not now, then when?</a:t>
            </a:r>
          </a:p>
        </p:txBody>
      </p:sp>
    </p:spTree>
    <p:extLst>
      <p:ext uri="{BB962C8B-B14F-4D97-AF65-F5344CB8AC3E}">
        <p14:creationId xmlns:p14="http://schemas.microsoft.com/office/powerpoint/2010/main" val="4576738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18000"/>
                <a:satMod val="160000"/>
                <a:lumMod val="28000"/>
              </a:schemeClr>
              <a:schemeClr val="bg2">
                <a:tint val="95000"/>
                <a:satMod val="160000"/>
                <a:lumMod val="116000"/>
              </a:schemeClr>
            </a:duotone>
          </a:blip>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15833" y="609601"/>
            <a:ext cx="2334834" cy="691662"/>
          </a:xfrm>
        </p:spPr>
        <p:txBody>
          <a:bodyPr>
            <a:normAutofit/>
          </a:bodyPr>
          <a:lstStyle/>
          <a:p>
            <a:pPr algn="l"/>
            <a:r>
              <a:rPr lang="en-US" sz="2000" dirty="0"/>
              <a:t>Volunteering</a:t>
            </a:r>
          </a:p>
        </p:txBody>
      </p:sp>
      <p:pic>
        <p:nvPicPr>
          <p:cNvPr id="5" name="Picture 4" descr="A starfish on the sand&#10;&#10;Description automatically generated">
            <a:extLst>
              <a:ext uri="{FF2B5EF4-FFF2-40B4-BE49-F238E27FC236}">
                <a16:creationId xmlns:a16="http://schemas.microsoft.com/office/drawing/2014/main" id="{EC36BF87-C6AF-2762-4D41-28397A3B56E1}"/>
              </a:ext>
            </a:extLst>
          </p:cNvPr>
          <p:cNvPicPr>
            <a:picLocks noChangeAspect="1"/>
          </p:cNvPicPr>
          <p:nvPr/>
        </p:nvPicPr>
        <p:blipFill>
          <a:blip r:embed="rId3"/>
          <a:srcRect l="15095" r="15661"/>
          <a:stretch/>
        </p:blipFill>
        <p:spPr>
          <a:xfrm>
            <a:off x="20" y="10"/>
            <a:ext cx="5664688" cy="6857990"/>
          </a:xfrm>
          <a:prstGeom prst="rect">
            <a:avLst/>
          </a:prstGeom>
          <a:scene3d>
            <a:camera prst="orthographicFront"/>
            <a:lightRig rig="twoPt" dir="t">
              <a:rot lat="0" lon="0" rev="7200000"/>
            </a:lightRig>
          </a:scene3d>
          <a:sp3d>
            <a:bevelT w="25400" h="19050"/>
          </a:sp3d>
        </p:spPr>
      </p:pic>
      <p:sp>
        <p:nvSpPr>
          <p:cNvPr id="3" name="Content Placeholder 2"/>
          <p:cNvSpPr>
            <a:spLocks noGrp="1"/>
          </p:cNvSpPr>
          <p:nvPr>
            <p:ph idx="1"/>
          </p:nvPr>
        </p:nvSpPr>
        <p:spPr>
          <a:xfrm>
            <a:off x="6115833" y="1195753"/>
            <a:ext cx="2334834" cy="5052645"/>
          </a:xfrm>
        </p:spPr>
        <p:txBody>
          <a:bodyPr>
            <a:normAutofit/>
          </a:bodyPr>
          <a:lstStyle/>
          <a:p>
            <a:pPr>
              <a:lnSpc>
                <a:spcPct val="110000"/>
              </a:lnSpc>
            </a:pPr>
            <a:r>
              <a:rPr lang="en-US" sz="1300" b="1" dirty="0"/>
              <a:t>The Starfish Story</a:t>
            </a:r>
            <a:r>
              <a:rPr lang="en-US" sz="1300" dirty="0"/>
              <a:t>:</a:t>
            </a:r>
          </a:p>
          <a:p>
            <a:pPr>
              <a:lnSpc>
                <a:spcPct val="110000"/>
              </a:lnSpc>
            </a:pPr>
            <a:r>
              <a:rPr lang="en-US" sz="1300" dirty="0"/>
              <a:t>A young girl was walking along a beach where thousands of starfish had been washed ashore by the tide. As she walked, she picked up one starfish at a time and gently threw it back into the ocean.</a:t>
            </a:r>
          </a:p>
          <a:p>
            <a:pPr>
              <a:lnSpc>
                <a:spcPct val="110000"/>
              </a:lnSpc>
            </a:pPr>
            <a:r>
              <a:rPr lang="en-US" sz="1300" dirty="0"/>
              <a:t>An old man was watching her and said, "There are too many starfish on this beach. You can't possibly make a difference."</a:t>
            </a:r>
          </a:p>
          <a:p>
            <a:pPr>
              <a:lnSpc>
                <a:spcPct val="110000"/>
              </a:lnSpc>
            </a:pPr>
            <a:r>
              <a:rPr lang="en-US" sz="1300" dirty="0"/>
              <a:t>The girl smiled, picked up another starfish, and threw it into the sea. "It made a difference to that one," she said.</a:t>
            </a:r>
          </a:p>
        </p:txBody>
      </p:sp>
      <p:cxnSp>
        <p:nvCxnSpPr>
          <p:cNvPr id="10" name="Straight Connector 9">
            <a:extLst>
              <a:ext uri="{FF2B5EF4-FFF2-40B4-BE49-F238E27FC236}">
                <a16:creationId xmlns:a16="http://schemas.microsoft.com/office/drawing/2014/main" id="{A4F35239-EB86-4ACB-91DE-4989620C2C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94067" y="45720"/>
            <a:ext cx="0" cy="6766560"/>
          </a:xfrm>
          <a:prstGeom prst="line">
            <a:avLst/>
          </a:prstGeom>
          <a:ln w="190500" cap="sq">
            <a:solidFill>
              <a:srgbClr val="FFFFFF"/>
            </a:solidFill>
            <a:miter lim="800000"/>
          </a:ln>
          <a:scene3d>
            <a:camera prst="orthographicFront"/>
            <a:lightRig rig="twoPt" dir="t">
              <a:rot lat="0" lon="0" rev="7200000"/>
            </a:lightRig>
          </a:scene3d>
          <a:sp3d>
            <a:bevelT w="25400" h="1905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725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22A619-84AB-E0DC-90A7-F494374A2AAE}"/>
              </a:ext>
            </a:extLst>
          </p:cNvPr>
          <p:cNvSpPr txBox="1"/>
          <p:nvPr/>
        </p:nvSpPr>
        <p:spPr>
          <a:xfrm>
            <a:off x="1195754" y="703385"/>
            <a:ext cx="7080738" cy="1446550"/>
          </a:xfrm>
          <a:prstGeom prst="rect">
            <a:avLst/>
          </a:prstGeom>
          <a:noFill/>
        </p:spPr>
        <p:txBody>
          <a:bodyPr wrap="square" rtlCol="0">
            <a:spAutoFit/>
          </a:bodyPr>
          <a:lstStyle/>
          <a:p>
            <a:r>
              <a:rPr lang="en-US" sz="4400" dirty="0"/>
              <a:t>Volunteering Is Like Saving Starfish</a:t>
            </a:r>
          </a:p>
        </p:txBody>
      </p:sp>
      <p:sp>
        <p:nvSpPr>
          <p:cNvPr id="3" name="TextBox 2">
            <a:extLst>
              <a:ext uri="{FF2B5EF4-FFF2-40B4-BE49-F238E27FC236}">
                <a16:creationId xmlns:a16="http://schemas.microsoft.com/office/drawing/2014/main" id="{CC962B58-B371-BB1A-A1B8-D75C865BA971}"/>
              </a:ext>
            </a:extLst>
          </p:cNvPr>
          <p:cNvSpPr txBox="1"/>
          <p:nvPr/>
        </p:nvSpPr>
        <p:spPr>
          <a:xfrm>
            <a:off x="1195754" y="2835707"/>
            <a:ext cx="7080738" cy="2862322"/>
          </a:xfrm>
          <a:prstGeom prst="rect">
            <a:avLst/>
          </a:prstGeom>
          <a:noFill/>
        </p:spPr>
        <p:txBody>
          <a:bodyPr wrap="square" rtlCol="0">
            <a:spAutoFit/>
          </a:bodyPr>
          <a:lstStyle/>
          <a:p>
            <a:pPr marL="285750" indent="-285750">
              <a:buFont typeface="Arial" panose="020B0604020202020204" pitchFamily="34" charset="0"/>
              <a:buChar char="•"/>
            </a:pPr>
            <a:r>
              <a:rPr lang="en-US" dirty="0"/>
              <a:t>You do make a difference, sometimes slowly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You eat an elephant one bite at a time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Slow and steady wins the race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cannot be all things to all people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Pick the mission and execute on the mission</a:t>
            </a:r>
          </a:p>
          <a:p>
            <a:endParaRPr lang="en-US" dirty="0"/>
          </a:p>
        </p:txBody>
      </p:sp>
    </p:spTree>
    <p:extLst>
      <p:ext uri="{BB962C8B-B14F-4D97-AF65-F5344CB8AC3E}">
        <p14:creationId xmlns:p14="http://schemas.microsoft.com/office/powerpoint/2010/main" val="1842307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Strategic Goals </a:t>
            </a:r>
            <a:br>
              <a:rPr lang="en-US" dirty="0"/>
            </a:br>
            <a:r>
              <a:rPr dirty="0"/>
              <a:t>2024-202</a:t>
            </a:r>
            <a:r>
              <a:rPr lang="en-US" dirty="0"/>
              <a:t>5</a:t>
            </a:r>
            <a:endParaRPr dirty="0"/>
          </a:p>
        </p:txBody>
      </p:sp>
      <p:sp>
        <p:nvSpPr>
          <p:cNvPr id="3" name="Content Placeholder 2"/>
          <p:cNvSpPr>
            <a:spLocks noGrp="1"/>
          </p:cNvSpPr>
          <p:nvPr>
            <p:ph idx="1"/>
          </p:nvPr>
        </p:nvSpPr>
        <p:spPr/>
        <p:txBody>
          <a:bodyPr>
            <a:normAutofit lnSpcReduction="10000"/>
          </a:bodyPr>
          <a:lstStyle/>
          <a:p>
            <a:r>
              <a:rPr dirty="0"/>
              <a:t>Increase civic participation </a:t>
            </a:r>
            <a:r>
              <a:rPr lang="en-US" dirty="0"/>
              <a:t>within existing Civic Leagues</a:t>
            </a:r>
          </a:p>
          <a:p>
            <a:r>
              <a:rPr lang="en-US" dirty="0"/>
              <a:t>Increase number of </a:t>
            </a:r>
            <a:r>
              <a:rPr dirty="0"/>
              <a:t>active Civic Leagues</a:t>
            </a:r>
            <a:r>
              <a:rPr lang="en-US" dirty="0"/>
              <a:t> in the City</a:t>
            </a:r>
            <a:endParaRPr dirty="0"/>
          </a:p>
          <a:p>
            <a:r>
              <a:rPr dirty="0"/>
              <a:t>Strengthen communication with city government</a:t>
            </a:r>
          </a:p>
          <a:p>
            <a:r>
              <a:rPr lang="en-US" dirty="0"/>
              <a:t>Be the </a:t>
            </a:r>
            <a:r>
              <a:rPr dirty="0"/>
              <a:t>Lead </a:t>
            </a:r>
            <a:r>
              <a:rPr lang="en-US" dirty="0"/>
              <a:t>for Citizen </a:t>
            </a:r>
            <a:r>
              <a:rPr dirty="0"/>
              <a:t>advocacy on key issues (land use, development, public services)</a:t>
            </a:r>
          </a:p>
          <a:p>
            <a:r>
              <a:rPr dirty="0"/>
              <a:t>Expand community outreach programs</a:t>
            </a:r>
            <a:endParaRPr lang="en-US" dirty="0"/>
          </a:p>
          <a:p>
            <a:r>
              <a:rPr lang="en-US" dirty="0"/>
              <a:t>Start new Civic Leagues where there are none</a:t>
            </a:r>
          </a:p>
          <a:p>
            <a:r>
              <a:rPr lang="en-US" dirty="0"/>
              <a:t>Concentrate on HOA’s to join the VBCCO</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Short-Term Milestones (2024-2025)</a:t>
            </a:r>
          </a:p>
        </p:txBody>
      </p:sp>
      <p:sp>
        <p:nvSpPr>
          <p:cNvPr id="3" name="Content Placeholder 2"/>
          <p:cNvSpPr>
            <a:spLocks noGrp="1"/>
          </p:cNvSpPr>
          <p:nvPr>
            <p:ph idx="1"/>
          </p:nvPr>
        </p:nvSpPr>
        <p:spPr/>
        <p:txBody>
          <a:bodyPr/>
          <a:lstStyle/>
          <a:p>
            <a:r>
              <a:rPr dirty="0"/>
              <a:t>Host 3-5 civic forums or events annually</a:t>
            </a:r>
          </a:p>
          <a:p>
            <a:r>
              <a:rPr dirty="0"/>
              <a:t>Grow </a:t>
            </a:r>
            <a:r>
              <a:rPr lang="en-US" dirty="0"/>
              <a:t>Civic Organization </a:t>
            </a:r>
            <a:r>
              <a:rPr dirty="0"/>
              <a:t>membership </a:t>
            </a:r>
            <a:r>
              <a:rPr lang="en-US" dirty="0"/>
              <a:t>to 150</a:t>
            </a:r>
          </a:p>
          <a:p>
            <a:r>
              <a:rPr lang="en-US" dirty="0"/>
              <a:t>Work on </a:t>
            </a:r>
            <a:r>
              <a:rPr dirty="0"/>
              <a:t>website </a:t>
            </a:r>
            <a:r>
              <a:rPr lang="en-US" dirty="0"/>
              <a:t>redesign</a:t>
            </a:r>
          </a:p>
          <a:p>
            <a:r>
              <a:rPr lang="en-US" dirty="0"/>
              <a:t>S</a:t>
            </a:r>
            <a:r>
              <a:rPr dirty="0"/>
              <a:t>trengthen social media </a:t>
            </a:r>
            <a:r>
              <a:rPr lang="en-US" dirty="0"/>
              <a:t>p</a:t>
            </a:r>
            <a:r>
              <a:rPr dirty="0"/>
              <a:t>resence</a:t>
            </a:r>
          </a:p>
          <a:p>
            <a:r>
              <a:rPr dirty="0"/>
              <a:t>Establish 2-3 new city partnerships</a:t>
            </a:r>
            <a:endParaRPr lang="en-US" dirty="0"/>
          </a:p>
          <a:p>
            <a:r>
              <a:rPr lang="en-US" dirty="0"/>
              <a:t>Help establish and organize “joint venture” events with multiple nearby Civic Organizations (Thalia, Birchwood, King’s Forest District 8 Candidate Forum October 21, 2024</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Key Projects and Initiatives</a:t>
            </a:r>
          </a:p>
        </p:txBody>
      </p:sp>
      <p:sp>
        <p:nvSpPr>
          <p:cNvPr id="3" name="Content Placeholder 2"/>
          <p:cNvSpPr>
            <a:spLocks noGrp="1"/>
          </p:cNvSpPr>
          <p:nvPr>
            <p:ph idx="1"/>
          </p:nvPr>
        </p:nvSpPr>
        <p:spPr>
          <a:xfrm>
            <a:off x="685345" y="2096063"/>
            <a:ext cx="7996927" cy="4152335"/>
          </a:xfrm>
        </p:spPr>
        <p:txBody>
          <a:bodyPr>
            <a:normAutofit fontScale="70000" lnSpcReduction="20000"/>
          </a:bodyPr>
          <a:lstStyle/>
          <a:p>
            <a:r>
              <a:rPr sz="2600" dirty="0"/>
              <a:t>“Conversations with the City” series</a:t>
            </a:r>
          </a:p>
          <a:p>
            <a:r>
              <a:rPr sz="2600" dirty="0"/>
              <a:t>Civic League support programs</a:t>
            </a:r>
            <a:r>
              <a:rPr lang="en-US" sz="2600" dirty="0"/>
              <a:t>-what can the VBCCO to help your Civic Organization</a:t>
            </a:r>
            <a:endParaRPr sz="2600" dirty="0"/>
          </a:p>
          <a:p>
            <a:r>
              <a:rPr sz="2600" dirty="0"/>
              <a:t>Youth civic engagement programs</a:t>
            </a:r>
          </a:p>
          <a:p>
            <a:r>
              <a:rPr sz="2600" dirty="0"/>
              <a:t>“One Voice” Representation: VBCCO as the unified voice of Civic Leagues, serving as the key liaison between member Civic Leagues and City Government</a:t>
            </a:r>
          </a:p>
          <a:p>
            <a:r>
              <a:rPr sz="2600" dirty="0"/>
              <a:t>Permanent VBCCO Seats: Secure permanent seats on the five most important City Boards and Commissions</a:t>
            </a:r>
          </a:p>
          <a:p>
            <a:r>
              <a:rPr sz="2600" dirty="0"/>
              <a:t>Advocating for Homeowners: Champion initiatives that directly benefit established suburban neighborhood homeowners, focusing on their needs as taxpayers and voters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F53DB-C41E-9494-1D11-18F8EDDE12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6F485A-3D7F-21C9-2C8A-61A15CF3C6E3}"/>
              </a:ext>
            </a:extLst>
          </p:cNvPr>
          <p:cNvSpPr>
            <a:spLocks noGrp="1"/>
          </p:cNvSpPr>
          <p:nvPr>
            <p:ph type="title"/>
          </p:nvPr>
        </p:nvSpPr>
        <p:spPr/>
        <p:txBody>
          <a:bodyPr/>
          <a:lstStyle/>
          <a:p>
            <a:r>
              <a:rPr lang="en-US" dirty="0"/>
              <a:t>How are we going </a:t>
            </a:r>
            <a:br>
              <a:rPr lang="en-US" dirty="0"/>
            </a:br>
            <a:r>
              <a:rPr lang="en-US" dirty="0"/>
              <a:t>to do all that?</a:t>
            </a:r>
            <a:endParaRPr dirty="0"/>
          </a:p>
        </p:txBody>
      </p:sp>
      <p:sp>
        <p:nvSpPr>
          <p:cNvPr id="3" name="Content Placeholder 2">
            <a:extLst>
              <a:ext uri="{FF2B5EF4-FFF2-40B4-BE49-F238E27FC236}">
                <a16:creationId xmlns:a16="http://schemas.microsoft.com/office/drawing/2014/main" id="{2D5A5FBE-DA18-BDA7-B5A5-EBAE881597E1}"/>
              </a:ext>
            </a:extLst>
          </p:cNvPr>
          <p:cNvSpPr>
            <a:spLocks noGrp="1"/>
          </p:cNvSpPr>
          <p:nvPr>
            <p:ph idx="1"/>
          </p:nvPr>
        </p:nvSpPr>
        <p:spPr/>
        <p:txBody>
          <a:bodyPr/>
          <a:lstStyle/>
          <a:p>
            <a:r>
              <a:rPr lang="en-US" dirty="0"/>
              <a:t>Your guess is as good as mine…</a:t>
            </a:r>
          </a:p>
          <a:p>
            <a:endParaRPr lang="en-US" dirty="0"/>
          </a:p>
          <a:p>
            <a:r>
              <a:rPr lang="en-US" dirty="0"/>
              <a:t>Let’s start by filling up the vacant volunteer spots in the VBCCO</a:t>
            </a:r>
          </a:p>
          <a:p>
            <a:r>
              <a:rPr lang="en-US" dirty="0"/>
              <a:t>Let’s collaborate on ideas to make our citizen voices strong and respected with City Government</a:t>
            </a:r>
          </a:p>
          <a:p>
            <a:r>
              <a:rPr lang="en-US" dirty="0"/>
              <a:t>Let’s get a “seat at the table”</a:t>
            </a:r>
          </a:p>
          <a:p>
            <a:endParaRPr lang="en-US" dirty="0"/>
          </a:p>
          <a:p>
            <a:pPr marL="0" indent="0">
              <a:buNone/>
            </a:pPr>
            <a:endParaRPr dirty="0"/>
          </a:p>
        </p:txBody>
      </p:sp>
    </p:spTree>
    <p:extLst>
      <p:ext uri="{BB962C8B-B14F-4D97-AF65-F5344CB8AC3E}">
        <p14:creationId xmlns:p14="http://schemas.microsoft.com/office/powerpoint/2010/main" val="341924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are we going </a:t>
            </a:r>
            <a:br>
              <a:rPr lang="en-US" dirty="0"/>
            </a:br>
            <a:r>
              <a:rPr lang="en-US" dirty="0"/>
              <a:t>to do all that?</a:t>
            </a:r>
            <a:endParaRPr dirty="0"/>
          </a:p>
        </p:txBody>
      </p:sp>
      <p:sp>
        <p:nvSpPr>
          <p:cNvPr id="3" name="Content Placeholder 2"/>
          <p:cNvSpPr>
            <a:spLocks noGrp="1"/>
          </p:cNvSpPr>
          <p:nvPr>
            <p:ph idx="1"/>
          </p:nvPr>
        </p:nvSpPr>
        <p:spPr/>
        <p:txBody>
          <a:bodyPr/>
          <a:lstStyle/>
          <a:p>
            <a:r>
              <a:rPr lang="en-US" dirty="0"/>
              <a:t>M</a:t>
            </a:r>
            <a:r>
              <a:rPr dirty="0"/>
              <a:t>ember engagement: Growing</a:t>
            </a:r>
            <a:r>
              <a:rPr lang="en-US" dirty="0"/>
              <a:t> volunteer </a:t>
            </a:r>
            <a:r>
              <a:rPr dirty="0"/>
              <a:t>team strength</a:t>
            </a:r>
          </a:p>
          <a:p>
            <a:r>
              <a:rPr dirty="0"/>
              <a:t>Financial resources: </a:t>
            </a:r>
            <a:r>
              <a:rPr lang="en-US" dirty="0"/>
              <a:t>Find more money - </a:t>
            </a:r>
            <a:r>
              <a:rPr dirty="0"/>
              <a:t>fundraising</a:t>
            </a:r>
          </a:p>
          <a:p>
            <a:r>
              <a:rPr dirty="0"/>
              <a:t>External partnerships: Support</a:t>
            </a:r>
            <a:r>
              <a:rPr lang="en-US" dirty="0"/>
              <a:t>/Donations</a:t>
            </a:r>
            <a:r>
              <a:rPr dirty="0"/>
              <a:t> from businesses and local institutions</a:t>
            </a:r>
            <a:endParaRPr lang="en-US" dirty="0"/>
          </a:p>
          <a:p>
            <a:r>
              <a:rPr lang="en-US" dirty="0"/>
              <a:t>Create a High-Functioning Board of Directors</a:t>
            </a:r>
          </a:p>
          <a:p>
            <a:r>
              <a:rPr lang="en-US" dirty="0"/>
              <a:t>Have Engaged Officers</a:t>
            </a:r>
          </a:p>
          <a:p>
            <a:r>
              <a:rPr lang="en-US" dirty="0"/>
              <a:t>Have Engaged Volunteers</a:t>
            </a:r>
          </a:p>
          <a:p>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Vision Map Timeline </a:t>
            </a:r>
            <a:br>
              <a:rPr lang="en-US" dirty="0"/>
            </a:br>
            <a:r>
              <a:rPr dirty="0"/>
              <a:t>2024-202</a:t>
            </a:r>
            <a:r>
              <a:rPr lang="en-US" dirty="0"/>
              <a:t>5</a:t>
            </a:r>
            <a:endParaRPr dirty="0"/>
          </a:p>
        </p:txBody>
      </p:sp>
      <p:sp>
        <p:nvSpPr>
          <p:cNvPr id="3" name="Content Placeholder 2"/>
          <p:cNvSpPr>
            <a:spLocks noGrp="1"/>
          </p:cNvSpPr>
          <p:nvPr>
            <p:ph idx="1"/>
          </p:nvPr>
        </p:nvSpPr>
        <p:spPr/>
        <p:txBody>
          <a:bodyPr>
            <a:normAutofit fontScale="85000" lnSpcReduction="10000"/>
          </a:bodyPr>
          <a:lstStyle/>
          <a:p>
            <a:r>
              <a:rPr lang="en-US" dirty="0"/>
              <a:t>Q4 2024 – Finish year at 100 Member Civic Organizations</a:t>
            </a:r>
          </a:p>
          <a:p>
            <a:r>
              <a:rPr lang="en-US" dirty="0"/>
              <a:t>Q1 2025 – Seat new Board of Directors Members</a:t>
            </a:r>
          </a:p>
          <a:p>
            <a:r>
              <a:rPr lang="en-US" dirty="0"/>
              <a:t>Q1 2025 – Fully Staff Committees</a:t>
            </a:r>
          </a:p>
          <a:p>
            <a:r>
              <a:rPr lang="en-US" dirty="0"/>
              <a:t>Q1 2025 – Identify Civic Organization needs – help fulfill</a:t>
            </a:r>
          </a:p>
          <a:p>
            <a:r>
              <a:rPr lang="en-US" dirty="0"/>
              <a:t>Q2 2025 – Hold Spring “Event” – Social for Members and Dignitaries</a:t>
            </a:r>
          </a:p>
          <a:p>
            <a:r>
              <a:rPr lang="en-US" dirty="0"/>
              <a:t>Q2 2025 – Regain VBCCO seat on RAC Committee – install on others</a:t>
            </a:r>
          </a:p>
          <a:p>
            <a:r>
              <a:rPr lang="en-US" dirty="0"/>
              <a:t>Q3 2025 – Officer Elections</a:t>
            </a:r>
          </a:p>
          <a:p>
            <a:r>
              <a:rPr lang="en-US" dirty="0"/>
              <a:t>Q4 2025 – end year with 150 Civic Organization Members</a:t>
            </a:r>
          </a:p>
          <a:p>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05A50-6605-D292-9E53-39B11AB40C7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A068B2D-6057-7D3F-24F8-A75130AE97C6}"/>
              </a:ext>
            </a:extLst>
          </p:cNvPr>
          <p:cNvSpPr txBox="1"/>
          <p:nvPr/>
        </p:nvSpPr>
        <p:spPr>
          <a:xfrm>
            <a:off x="851025" y="907599"/>
            <a:ext cx="7152238" cy="4572021"/>
          </a:xfrm>
          <a:prstGeom prst="rect">
            <a:avLst/>
          </a:prstGeom>
          <a:noFill/>
        </p:spPr>
        <p:txBody>
          <a:bodyPr wrap="square">
            <a:spAutoFit/>
          </a:bodyPr>
          <a:lstStyle/>
          <a:p>
            <a:pPr marL="0" marR="0">
              <a:lnSpc>
                <a:spcPct val="107000"/>
              </a:lnSpc>
              <a:spcBef>
                <a:spcPts val="0"/>
              </a:spcBef>
              <a:spcAft>
                <a:spcPts val="800"/>
              </a:spcAft>
            </a:pPr>
            <a:r>
              <a:rPr lang="en-US" sz="2800" b="1" kern="100" dirty="0">
                <a:effectLst/>
                <a:latin typeface="Aptos" panose="020B0004020202020204" pitchFamily="34" charset="0"/>
                <a:ea typeface="Aptos" panose="020B0004020202020204" pitchFamily="34" charset="0"/>
                <a:cs typeface="Times New Roman" panose="02020603050405020304" pitchFamily="18" charset="0"/>
              </a:rPr>
              <a:t>VBCCO Vision Map: Forward-Looking Initiatives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1. Community Engagement and Unity</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Forums for Collaboration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The VBCCO serves as a hub for neighborhood civic organizations to work together. It emphasizes educating, informing, and empowering civic leaders, supporting stronger neighborhood development, and building a united voice for advocacy in city matters.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"Conversations with the City" Initiative</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Regular forums facilitate dialogue between citizens, civic leaders, and city officials, addressing development projects, zoning issues, and city planning. This program aims to keep residents informed and involved in local decision-making.</a:t>
            </a:r>
          </a:p>
        </p:txBody>
      </p:sp>
    </p:spTree>
    <p:extLst>
      <p:ext uri="{BB962C8B-B14F-4D97-AF65-F5344CB8AC3E}">
        <p14:creationId xmlns:p14="http://schemas.microsoft.com/office/powerpoint/2010/main" val="248783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additive="base">
                                        <p:cTn id="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 calcmode="lin" valueType="num">
                                      <p:cBhvr additive="base">
                                        <p:cTn id="1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9C2CA-8EF3-6E2A-996B-6F9986D6F60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CA62A6A-F57C-868A-5D3B-AE05BCA05DEA}"/>
              </a:ext>
            </a:extLst>
          </p:cNvPr>
          <p:cNvSpPr txBox="1"/>
          <p:nvPr/>
        </p:nvSpPr>
        <p:spPr>
          <a:xfrm>
            <a:off x="1013988" y="1034223"/>
            <a:ext cx="7116024" cy="4572021"/>
          </a:xfrm>
          <a:prstGeom prst="rect">
            <a:avLst/>
          </a:prstGeom>
          <a:noFill/>
        </p:spPr>
        <p:txBody>
          <a:bodyPr wrap="square">
            <a:spAutoFit/>
          </a:bodyPr>
          <a:lstStyle/>
          <a:p>
            <a:pPr>
              <a:lnSpc>
                <a:spcPct val="107000"/>
              </a:lnSpc>
              <a:spcAft>
                <a:spcPts val="800"/>
              </a:spcAft>
            </a:pPr>
            <a:r>
              <a:rPr lang="en-US" sz="2800" b="1" kern="100" dirty="0">
                <a:effectLst/>
                <a:latin typeface="Aptos" panose="020B0004020202020204" pitchFamily="34" charset="0"/>
                <a:ea typeface="Aptos" panose="020B0004020202020204" pitchFamily="34" charset="0"/>
                <a:cs typeface="Times New Roman" panose="02020603050405020304" pitchFamily="18" charset="0"/>
              </a:rPr>
              <a:t>VBCCO Vision Map: Forward-Looking Initiatives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2. Sustainability and Quality of Life</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Green and Resilient Neighborhoods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Initiatives like tree planting, community gardens, and stormwater management programs are promoted to enhance the sustainability and resilience of neighborhoods. The VBCCO collaborates with city officials to create solutions that mitigate environmental risks and promote green spaces.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Affordable Housing Advocacy</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Engaging with the city on affordable housing options ensures that middle and low-income residents have access to sustainable living spaces while preserving the established, suburban neighborhoods</a:t>
            </a:r>
          </a:p>
        </p:txBody>
      </p:sp>
    </p:spTree>
    <p:extLst>
      <p:ext uri="{BB962C8B-B14F-4D97-AF65-F5344CB8AC3E}">
        <p14:creationId xmlns:p14="http://schemas.microsoft.com/office/powerpoint/2010/main" val="3495923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6E4F0-7917-1BE3-DD1D-7F9AB1B2646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0CB68EB-9E0E-EE2F-3511-E94DE2928C96}"/>
              </a:ext>
            </a:extLst>
          </p:cNvPr>
          <p:cNvSpPr txBox="1"/>
          <p:nvPr/>
        </p:nvSpPr>
        <p:spPr>
          <a:xfrm>
            <a:off x="1086416" y="1064846"/>
            <a:ext cx="7106970" cy="3979294"/>
          </a:xfrm>
          <a:prstGeom prst="rect">
            <a:avLst/>
          </a:prstGeom>
          <a:noFill/>
        </p:spPr>
        <p:txBody>
          <a:bodyPr wrap="square">
            <a:spAutoFit/>
          </a:bodyPr>
          <a:lstStyle/>
          <a:p>
            <a:pPr>
              <a:lnSpc>
                <a:spcPct val="107000"/>
              </a:lnSpc>
              <a:spcAft>
                <a:spcPts val="800"/>
              </a:spcAft>
            </a:pPr>
            <a:r>
              <a:rPr lang="en-US" sz="2800" b="1" kern="100" dirty="0">
                <a:effectLst/>
                <a:latin typeface="Aptos" panose="020B0004020202020204" pitchFamily="34" charset="0"/>
                <a:ea typeface="Aptos" panose="020B0004020202020204" pitchFamily="34" charset="0"/>
                <a:cs typeface="Times New Roman" panose="02020603050405020304" pitchFamily="18" charset="0"/>
              </a:rPr>
              <a:t>VBCCO Vision Map: Forward-Looking Initiatives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b="1" kern="100" dirty="0">
                <a:latin typeface="Aptos" panose="020B0004020202020204" pitchFamily="34" charset="0"/>
                <a:ea typeface="Aptos" panose="020B0004020202020204" pitchFamily="34" charset="0"/>
                <a:cs typeface="Times New Roman" panose="02020603050405020304" pitchFamily="18" charset="0"/>
              </a:rPr>
              <a:t>3</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 Modernizing Communication and Engagement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Digital Platforms for Broader Reach</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The VBCCO plans to expand its digital presence through online engagement portals, digital newsletters, and social media. These platforms keep the community updated on city developments, upcoming forums, and volunteer opportunities.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Virtual Meetings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Increasing the use of virtual meetings allows more residents to participate in discussions and decision-making processes, ensuring greater inclusivity.</a:t>
            </a:r>
          </a:p>
        </p:txBody>
      </p:sp>
    </p:spTree>
    <p:extLst>
      <p:ext uri="{BB962C8B-B14F-4D97-AF65-F5344CB8AC3E}">
        <p14:creationId xmlns:p14="http://schemas.microsoft.com/office/powerpoint/2010/main" val="364082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93F99-9DB8-271E-1212-51C194FA233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A4E189D-1DAD-3E1B-A7D7-A06B65B810E4}"/>
              </a:ext>
            </a:extLst>
          </p:cNvPr>
          <p:cNvSpPr txBox="1"/>
          <p:nvPr/>
        </p:nvSpPr>
        <p:spPr>
          <a:xfrm>
            <a:off x="1131683" y="886263"/>
            <a:ext cx="6690512" cy="4275658"/>
          </a:xfrm>
          <a:prstGeom prst="rect">
            <a:avLst/>
          </a:prstGeom>
          <a:noFill/>
        </p:spPr>
        <p:txBody>
          <a:bodyPr wrap="square">
            <a:spAutoFit/>
          </a:bodyPr>
          <a:lstStyle/>
          <a:p>
            <a:pPr>
              <a:lnSpc>
                <a:spcPct val="107000"/>
              </a:lnSpc>
              <a:spcAft>
                <a:spcPts val="800"/>
              </a:spcAft>
            </a:pPr>
            <a:r>
              <a:rPr lang="en-US" sz="2800" b="1" kern="100" dirty="0">
                <a:effectLst/>
                <a:latin typeface="Aptos" panose="020B0004020202020204" pitchFamily="34" charset="0"/>
                <a:ea typeface="Aptos" panose="020B0004020202020204" pitchFamily="34" charset="0"/>
                <a:cs typeface="Times New Roman" panose="02020603050405020304" pitchFamily="18" charset="0"/>
              </a:rPr>
              <a:t>VBCCO Vision Map: Forward-Looking Initiatives</a:t>
            </a:r>
            <a:endParaRPr lang="en-US" sz="2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07000"/>
              </a:lnSpc>
              <a:spcBef>
                <a:spcPts val="0"/>
              </a:spcBef>
              <a:spcAft>
                <a:spcPts val="800"/>
              </a:spcAft>
            </a:pPr>
            <a:r>
              <a:rPr lang="en-US" b="1" kern="100" dirty="0">
                <a:latin typeface="Aptos" panose="020B0004020202020204" pitchFamily="34" charset="0"/>
                <a:ea typeface="Aptos" panose="020B0004020202020204" pitchFamily="34" charset="0"/>
                <a:cs typeface="Times New Roman" panose="02020603050405020304" pitchFamily="18" charset="0"/>
              </a:rPr>
              <a:t>4</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 Strengthening Civic Representation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Advocacy and Policy Influence</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The VBCCO is committed to representing the interests of neighborhoods by engaging in policy advocacy. This includes working directly with city councils and attending public hearings to ensure community voices are heard.</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Public Surveys and Reports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Initiatives like community surveys help gauge residents' concerns, which are then communicated directly to city officials for action and improvement.</a:t>
            </a:r>
          </a:p>
        </p:txBody>
      </p:sp>
    </p:spTree>
    <p:extLst>
      <p:ext uri="{BB962C8B-B14F-4D97-AF65-F5344CB8AC3E}">
        <p14:creationId xmlns:p14="http://schemas.microsoft.com/office/powerpoint/2010/main" val="2858905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Measuring Success</a:t>
            </a:r>
          </a:p>
        </p:txBody>
      </p:sp>
      <p:sp>
        <p:nvSpPr>
          <p:cNvPr id="3" name="Content Placeholder 2"/>
          <p:cNvSpPr>
            <a:spLocks noGrp="1"/>
          </p:cNvSpPr>
          <p:nvPr>
            <p:ph idx="1"/>
          </p:nvPr>
        </p:nvSpPr>
        <p:spPr/>
        <p:txBody>
          <a:bodyPr>
            <a:normAutofit fontScale="85000" lnSpcReduction="10000"/>
          </a:bodyPr>
          <a:lstStyle/>
          <a:p>
            <a:r>
              <a:rPr lang="en-US" dirty="0"/>
              <a:t>Quarterly meeting with Deputy City Manager Amanda Jarratt</a:t>
            </a:r>
          </a:p>
          <a:p>
            <a:r>
              <a:rPr lang="en-US" dirty="0"/>
              <a:t>Quarterly meeting with Planning Director Kathy Warren</a:t>
            </a:r>
          </a:p>
          <a:p>
            <a:r>
              <a:rPr lang="en-US" dirty="0"/>
              <a:t>VBCCO received call from developer 2 weeks after closing on Cypress Point Shopping Center asking for Community engagement - Prompted by District 9 Councilman Schulman and Planning Department</a:t>
            </a:r>
          </a:p>
          <a:p>
            <a:r>
              <a:rPr lang="en-US" dirty="0"/>
              <a:t>Land Use Reports from Planning Department now in the City Manager’s Friday Package – (3</a:t>
            </a:r>
            <a:r>
              <a:rPr lang="en-US" baseline="30000" dirty="0"/>
              <a:t>rd</a:t>
            </a:r>
            <a:r>
              <a:rPr lang="en-US" dirty="0"/>
              <a:t> Friday monthly) letting us know who they are talking to in the Developer Service Center (DSC)</a:t>
            </a:r>
          </a:p>
          <a:p>
            <a:r>
              <a:rPr lang="en-US" dirty="0"/>
              <a:t>DSC is the beginning of a development application – months before any signs go up or before the application is submitted</a:t>
            </a:r>
          </a:p>
          <a:p>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2A657-D241-687D-DAB4-BCF649B413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007569-2C2A-0BE1-8921-16B36C2D4006}"/>
              </a:ext>
            </a:extLst>
          </p:cNvPr>
          <p:cNvSpPr>
            <a:spLocks noGrp="1"/>
          </p:cNvSpPr>
          <p:nvPr>
            <p:ph type="title"/>
          </p:nvPr>
        </p:nvSpPr>
        <p:spPr/>
        <p:txBody>
          <a:bodyPr/>
          <a:lstStyle/>
          <a:p>
            <a:r>
              <a:t>Measuring Success</a:t>
            </a:r>
          </a:p>
        </p:txBody>
      </p:sp>
      <p:sp>
        <p:nvSpPr>
          <p:cNvPr id="3" name="Content Placeholder 2">
            <a:extLst>
              <a:ext uri="{FF2B5EF4-FFF2-40B4-BE49-F238E27FC236}">
                <a16:creationId xmlns:a16="http://schemas.microsoft.com/office/drawing/2014/main" id="{1E4C75DE-1529-2065-D541-ACB7559565E1}"/>
              </a:ext>
            </a:extLst>
          </p:cNvPr>
          <p:cNvSpPr>
            <a:spLocks noGrp="1"/>
          </p:cNvSpPr>
          <p:nvPr>
            <p:ph idx="1"/>
          </p:nvPr>
        </p:nvSpPr>
        <p:spPr/>
        <p:txBody>
          <a:bodyPr>
            <a:normAutofit lnSpcReduction="10000"/>
          </a:bodyPr>
          <a:lstStyle/>
          <a:p>
            <a:r>
              <a:rPr lang="en-US" dirty="0"/>
              <a:t>Working on obtaining copy of the Planning Department “pipeline” of who they are talking to and at what stage they are in the conversation</a:t>
            </a:r>
          </a:p>
          <a:p>
            <a:r>
              <a:rPr lang="en-US" dirty="0"/>
              <a:t>City Staff is now very responsive to email requests for information – Deputy Planning Director Carrie Bookholt answered an email last night at 10:30pm</a:t>
            </a:r>
          </a:p>
          <a:p>
            <a:r>
              <a:rPr lang="en-US" dirty="0"/>
              <a:t>Invited to breakfast with variety of Councilmembers</a:t>
            </a:r>
          </a:p>
          <a:p>
            <a:r>
              <a:rPr lang="en-US" dirty="0"/>
              <a:t>Being present as the VBCCO at public events and being recognized as the VBCCO being present</a:t>
            </a:r>
          </a:p>
        </p:txBody>
      </p:sp>
    </p:spTree>
    <p:extLst>
      <p:ext uri="{BB962C8B-B14F-4D97-AF65-F5344CB8AC3E}">
        <p14:creationId xmlns:p14="http://schemas.microsoft.com/office/powerpoint/2010/main" val="3597411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B68E9-243B-03CA-0979-FE74915763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D6C14B-EFBD-F3AA-8AFD-3C3B147EC266}"/>
              </a:ext>
            </a:extLst>
          </p:cNvPr>
          <p:cNvSpPr>
            <a:spLocks noGrp="1"/>
          </p:cNvSpPr>
          <p:nvPr>
            <p:ph type="title"/>
          </p:nvPr>
        </p:nvSpPr>
        <p:spPr/>
        <p:txBody>
          <a:bodyPr/>
          <a:lstStyle/>
          <a:p>
            <a:r>
              <a:t>Measuring Success</a:t>
            </a:r>
          </a:p>
        </p:txBody>
      </p:sp>
      <p:sp>
        <p:nvSpPr>
          <p:cNvPr id="3" name="Content Placeholder 2">
            <a:extLst>
              <a:ext uri="{FF2B5EF4-FFF2-40B4-BE49-F238E27FC236}">
                <a16:creationId xmlns:a16="http://schemas.microsoft.com/office/drawing/2014/main" id="{1A4D011D-606E-053B-DDD9-842E602B80B1}"/>
              </a:ext>
            </a:extLst>
          </p:cNvPr>
          <p:cNvSpPr>
            <a:spLocks noGrp="1"/>
          </p:cNvSpPr>
          <p:nvPr>
            <p:ph idx="1"/>
          </p:nvPr>
        </p:nvSpPr>
        <p:spPr/>
        <p:txBody>
          <a:bodyPr/>
          <a:lstStyle/>
          <a:p>
            <a:r>
              <a:rPr lang="en-US" dirty="0"/>
              <a:t>Meeting Membership growth targets</a:t>
            </a:r>
          </a:p>
          <a:p>
            <a:r>
              <a:rPr lang="en-US" dirty="0"/>
              <a:t>Feedback from VBCCO Member Civic Organizations</a:t>
            </a:r>
          </a:p>
          <a:p>
            <a:r>
              <a:rPr lang="en-US" dirty="0"/>
              <a:t>Holding more civic forums and community participation events</a:t>
            </a:r>
          </a:p>
          <a:p>
            <a:r>
              <a:rPr lang="en-US" dirty="0"/>
              <a:t>Receiving positive feedback from community and city officials</a:t>
            </a:r>
          </a:p>
          <a:p>
            <a:endParaRPr dirty="0"/>
          </a:p>
        </p:txBody>
      </p:sp>
    </p:spTree>
    <p:extLst>
      <p:ext uri="{BB962C8B-B14F-4D97-AF65-F5344CB8AC3E}">
        <p14:creationId xmlns:p14="http://schemas.microsoft.com/office/powerpoint/2010/main" val="192069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VBCCO: Your Partner in Building Stronger Neighborhoods</a:t>
            </a:r>
          </a:p>
        </p:txBody>
      </p:sp>
      <p:sp>
        <p:nvSpPr>
          <p:cNvPr id="3" name="Content Placeholder 2"/>
          <p:cNvSpPr>
            <a:spLocks noGrp="1"/>
          </p:cNvSpPr>
          <p:nvPr>
            <p:ph idx="1"/>
          </p:nvPr>
        </p:nvSpPr>
        <p:spPr/>
        <p:txBody>
          <a:bodyPr>
            <a:normAutofit/>
          </a:bodyPr>
          <a:lstStyle/>
          <a:p>
            <a:r>
              <a:rPr lang="en-US" dirty="0"/>
              <a:t>The VBCCO is working to ensure that every Civic League in Virginia Beach has a strong voice, better access to resources, and a direct link to City Government. </a:t>
            </a:r>
          </a:p>
          <a:p>
            <a:r>
              <a:rPr lang="en-US" b="1" dirty="0"/>
              <a:t>What’s in it for you?</a:t>
            </a:r>
          </a:p>
          <a:p>
            <a:r>
              <a:rPr lang="en-US" dirty="0"/>
              <a:t>By being a part of the VBCCO, your Civic League gains access to support, training, resources, and advocacy that can make your neighborhood a better place to live. We’re here to help you be heard, be informed, and be empowered to make lasting improvements in your community.</a:t>
            </a:r>
          </a:p>
          <a:p>
            <a:endParaRPr lang="en-US" dirty="0"/>
          </a:p>
        </p:txBody>
      </p:sp>
    </p:spTree>
    <p:extLst>
      <p:ext uri="{BB962C8B-B14F-4D97-AF65-F5344CB8AC3E}">
        <p14:creationId xmlns:p14="http://schemas.microsoft.com/office/powerpoint/2010/main" val="3936768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Advocacy and Representation</a:t>
            </a:r>
          </a:p>
        </p:txBody>
      </p:sp>
      <p:sp>
        <p:nvSpPr>
          <p:cNvPr id="3" name="Content Placeholder 2"/>
          <p:cNvSpPr>
            <a:spLocks noGrp="1"/>
          </p:cNvSpPr>
          <p:nvPr>
            <p:ph idx="1"/>
          </p:nvPr>
        </p:nvSpPr>
        <p:spPr/>
        <p:txBody>
          <a:bodyPr>
            <a:normAutofit/>
          </a:bodyPr>
          <a:lstStyle/>
          <a:p>
            <a:pPr>
              <a:defRPr sz="1800"/>
            </a:pPr>
            <a:r>
              <a:rPr dirty="0"/>
              <a:t>Actively advocate for the concerns of member Civic Leagues at the local government level, ensuring their voices are heard in decision-making processes.</a:t>
            </a:r>
            <a:endParaRPr lang="en-US" dirty="0"/>
          </a:p>
          <a:p>
            <a:r>
              <a:rPr lang="en-US" b="1" dirty="0"/>
              <a:t>What it means for you</a:t>
            </a:r>
            <a:r>
              <a:rPr lang="en-US" dirty="0"/>
              <a:t>: The VBCCO is your voice at the city level. We advocate for policies that benefit your neighborhood and ensure that your concerns are heard by City Council and local officials. We’re fighting for permanent seats on key city boards and commissions to make sure you have a seat at the table.</a:t>
            </a:r>
          </a:p>
          <a:p>
            <a:pPr>
              <a:defRPr sz="1800"/>
            </a:pPr>
            <a:endParaRPr dirty="0"/>
          </a:p>
        </p:txBody>
      </p:sp>
    </p:spTree>
    <p:extLst>
      <p:ext uri="{BB962C8B-B14F-4D97-AF65-F5344CB8AC3E}">
        <p14:creationId xmlns:p14="http://schemas.microsoft.com/office/powerpoint/2010/main" val="3741891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Resource Sharing</a:t>
            </a:r>
          </a:p>
        </p:txBody>
      </p:sp>
      <p:sp>
        <p:nvSpPr>
          <p:cNvPr id="3" name="Content Placeholder 2"/>
          <p:cNvSpPr>
            <a:spLocks noGrp="1"/>
          </p:cNvSpPr>
          <p:nvPr>
            <p:ph idx="1"/>
          </p:nvPr>
        </p:nvSpPr>
        <p:spPr/>
        <p:txBody>
          <a:bodyPr/>
          <a:lstStyle/>
          <a:p>
            <a:pPr>
              <a:defRPr sz="1800"/>
            </a:pPr>
            <a:r>
              <a:rPr dirty="0"/>
              <a:t>Provide access to resources or guidance on how to secure funding for neighborhood projects, and offer shared tools such as templates for bylaws and newsletters.</a:t>
            </a:r>
            <a:endParaRPr lang="en-US" dirty="0"/>
          </a:p>
          <a:p>
            <a:pPr>
              <a:defRPr sz="1800"/>
            </a:pPr>
            <a:r>
              <a:rPr lang="en-US" b="1" dirty="0"/>
              <a:t>What it means for you</a:t>
            </a:r>
            <a:r>
              <a:rPr lang="en-US" dirty="0"/>
              <a:t>: Need help getting a project off the ground? The VBCCO connects you with funding opportunities, templates for managing your organization, and access to shared resources, making it easier for your Civic League to make an impact.</a:t>
            </a:r>
            <a:endParaRPr dirty="0"/>
          </a:p>
        </p:txBody>
      </p:sp>
    </p:spTree>
    <p:extLst>
      <p:ext uri="{BB962C8B-B14F-4D97-AF65-F5344CB8AC3E}">
        <p14:creationId xmlns:p14="http://schemas.microsoft.com/office/powerpoint/2010/main" val="59713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Facilitating Collaboration</a:t>
            </a:r>
          </a:p>
        </p:txBody>
      </p:sp>
      <p:sp>
        <p:nvSpPr>
          <p:cNvPr id="3" name="Content Placeholder 2"/>
          <p:cNvSpPr>
            <a:spLocks noGrp="1"/>
          </p:cNvSpPr>
          <p:nvPr>
            <p:ph idx="1"/>
          </p:nvPr>
        </p:nvSpPr>
        <p:spPr/>
        <p:txBody>
          <a:bodyPr/>
          <a:lstStyle/>
          <a:p>
            <a:pPr>
              <a:defRPr sz="1800"/>
            </a:pPr>
            <a:r>
              <a:rPr dirty="0"/>
              <a:t>Foster collaboration among Civic Leagues by organizing events, forums, and meetings where they can share experiences, best practices, and strategies for success.</a:t>
            </a:r>
            <a:endParaRPr lang="en-US" dirty="0"/>
          </a:p>
          <a:p>
            <a:pPr>
              <a:defRPr sz="1800"/>
            </a:pPr>
            <a:r>
              <a:rPr lang="en-US" b="1" dirty="0"/>
              <a:t>What it means for you</a:t>
            </a:r>
            <a:r>
              <a:rPr lang="en-US" dirty="0"/>
              <a:t>: You’re not alone. The VBCCO brings together Civic Leagues from across Virginia Beach to share ideas, experiences, and best practices. Together, we’re stronger and better able to tackle the issues that matter most to our communities. </a:t>
            </a:r>
          </a:p>
          <a:p>
            <a:pPr>
              <a:defRPr sz="1800"/>
            </a:pPr>
            <a:r>
              <a:rPr lang="en-US" dirty="0"/>
              <a:t>Example: Thalia, Birchwood and Kings Forest Civic Leagues are holding a join District 8 City Council Candidate Forum on October 21, beginning at 6:30pm</a:t>
            </a:r>
            <a:endParaRPr dirty="0"/>
          </a:p>
        </p:txBody>
      </p:sp>
    </p:spTree>
    <p:extLst>
      <p:ext uri="{BB962C8B-B14F-4D97-AF65-F5344CB8AC3E}">
        <p14:creationId xmlns:p14="http://schemas.microsoft.com/office/powerpoint/2010/main" val="1463433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Communication and Information Sharing</a:t>
            </a:r>
          </a:p>
        </p:txBody>
      </p:sp>
      <p:sp>
        <p:nvSpPr>
          <p:cNvPr id="3" name="Content Placeholder 2"/>
          <p:cNvSpPr>
            <a:spLocks noGrp="1"/>
          </p:cNvSpPr>
          <p:nvPr>
            <p:ph idx="1"/>
          </p:nvPr>
        </p:nvSpPr>
        <p:spPr/>
        <p:txBody>
          <a:bodyPr/>
          <a:lstStyle/>
          <a:p>
            <a:pPr>
              <a:defRPr sz="1800"/>
            </a:pPr>
            <a:r>
              <a:rPr dirty="0"/>
              <a:t>Serve as a central hub for disseminating important information to member Civic Leagues, including regular newsletters and updates on local government decisions and city projects.</a:t>
            </a:r>
            <a:endParaRPr lang="en-US" dirty="0"/>
          </a:p>
          <a:p>
            <a:pPr>
              <a:defRPr sz="1800"/>
            </a:pPr>
            <a:r>
              <a:rPr lang="en-US" b="1" dirty="0"/>
              <a:t>What it means for you</a:t>
            </a:r>
            <a:r>
              <a:rPr lang="en-US" dirty="0"/>
              <a:t>: Stay informed. The VBCCO serves as a hub for important information, providing you with updates on city projects, upcoming events, and key issues affecting your neighborhood, so your Civic League always has the latest insights.</a:t>
            </a:r>
          </a:p>
          <a:p>
            <a:pPr>
              <a:defRPr sz="1800"/>
            </a:pPr>
            <a:endParaRPr lang="en-US" dirty="0"/>
          </a:p>
        </p:txBody>
      </p:sp>
    </p:spTree>
    <p:extLst>
      <p:ext uri="{BB962C8B-B14F-4D97-AF65-F5344CB8AC3E}">
        <p14:creationId xmlns:p14="http://schemas.microsoft.com/office/powerpoint/2010/main" val="2721947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Public Relations and Visibility</a:t>
            </a:r>
          </a:p>
        </p:txBody>
      </p:sp>
      <p:sp>
        <p:nvSpPr>
          <p:cNvPr id="3" name="Content Placeholder 2"/>
          <p:cNvSpPr>
            <a:spLocks noGrp="1"/>
          </p:cNvSpPr>
          <p:nvPr>
            <p:ph idx="1"/>
          </p:nvPr>
        </p:nvSpPr>
        <p:spPr/>
        <p:txBody>
          <a:bodyPr/>
          <a:lstStyle/>
          <a:p>
            <a:pPr>
              <a:defRPr sz="1800"/>
            </a:pPr>
            <a:r>
              <a:rPr dirty="0"/>
              <a:t>Help raise the visibility of member Civic Leagues by promoting their projects and events through the </a:t>
            </a:r>
            <a:r>
              <a:rPr lang="en-US" dirty="0"/>
              <a:t>Civic Organization</a:t>
            </a:r>
            <a:r>
              <a:rPr dirty="0"/>
              <a:t>’s platforms, and launch citywide public awareness campaigns.</a:t>
            </a:r>
            <a:endParaRPr lang="en-US" dirty="0"/>
          </a:p>
          <a:p>
            <a:pPr>
              <a:defRPr sz="1800"/>
            </a:pPr>
            <a:r>
              <a:rPr lang="en-US" b="1" dirty="0"/>
              <a:t>What it means for you</a:t>
            </a:r>
            <a:r>
              <a:rPr lang="en-US" dirty="0"/>
              <a:t>: We help put your Civic League in the spotlight. Through our platforms, we promote your achievements, events, and neighborhood projects to increase visibility and community engagement.</a:t>
            </a:r>
            <a:endParaRPr dirty="0"/>
          </a:p>
        </p:txBody>
      </p:sp>
    </p:spTree>
    <p:extLst>
      <p:ext uri="{BB962C8B-B14F-4D97-AF65-F5344CB8AC3E}">
        <p14:creationId xmlns:p14="http://schemas.microsoft.com/office/powerpoint/2010/main" val="3517580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Special Projects and Initiatives</a:t>
            </a:r>
          </a:p>
        </p:txBody>
      </p:sp>
      <p:sp>
        <p:nvSpPr>
          <p:cNvPr id="3" name="Content Placeholder 2"/>
          <p:cNvSpPr>
            <a:spLocks noGrp="1"/>
          </p:cNvSpPr>
          <p:nvPr>
            <p:ph idx="1"/>
          </p:nvPr>
        </p:nvSpPr>
        <p:spPr/>
        <p:txBody>
          <a:bodyPr/>
          <a:lstStyle/>
          <a:p>
            <a:pPr>
              <a:defRPr sz="1800"/>
            </a:pPr>
            <a:r>
              <a:rPr dirty="0"/>
              <a:t>Organize citywide or regional neighborhood improvement initiatives and collaborate with local authorities to implement community safety programs.</a:t>
            </a:r>
            <a:endParaRPr lang="en-US" dirty="0"/>
          </a:p>
          <a:p>
            <a:pPr>
              <a:defRPr sz="1800"/>
            </a:pPr>
            <a:r>
              <a:rPr lang="en-US" b="1" dirty="0"/>
              <a:t>What it means for you</a:t>
            </a:r>
            <a:r>
              <a:rPr lang="en-US" dirty="0"/>
              <a:t>: Participate in citywide initiatives and improvement projects that make your neighborhood better. From community cleanups to public safety programs, VBCCO helps organize efforts that benefit your Civic League directly.</a:t>
            </a:r>
            <a:endParaRPr dirty="0"/>
          </a:p>
        </p:txBody>
      </p:sp>
    </p:spTree>
    <p:extLst>
      <p:ext uri="{BB962C8B-B14F-4D97-AF65-F5344CB8AC3E}">
        <p14:creationId xmlns:p14="http://schemas.microsoft.com/office/powerpoint/2010/main" val="2954295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Celebrating Civic Engagement</a:t>
            </a:r>
          </a:p>
        </p:txBody>
      </p:sp>
      <p:sp>
        <p:nvSpPr>
          <p:cNvPr id="3" name="Content Placeholder 2"/>
          <p:cNvSpPr>
            <a:spLocks noGrp="1"/>
          </p:cNvSpPr>
          <p:nvPr>
            <p:ph idx="1"/>
          </p:nvPr>
        </p:nvSpPr>
        <p:spPr/>
        <p:txBody>
          <a:bodyPr/>
          <a:lstStyle/>
          <a:p>
            <a:pPr>
              <a:defRPr sz="1800"/>
            </a:pPr>
            <a:r>
              <a:rPr lang="en-US" dirty="0"/>
              <a:t>Ree</a:t>
            </a:r>
            <a:r>
              <a:rPr dirty="0"/>
              <a:t>stablish annual awards or recognition programs to celebrate the achievements of Civic Leagues and organize events to celebrate civic engagement.</a:t>
            </a:r>
            <a:endParaRPr lang="en-US" dirty="0"/>
          </a:p>
          <a:p>
            <a:pPr>
              <a:defRPr sz="1800"/>
            </a:pPr>
            <a:r>
              <a:rPr lang="en-US" b="1" dirty="0"/>
              <a:t>What it means for you</a:t>
            </a:r>
            <a:r>
              <a:rPr lang="en-US" dirty="0"/>
              <a:t>: We recognize and celebrate the hard work of Civic Leagues. Whether through awards, events, or community celebrations, the VBCCO highlights the value of your contributions, giving you the recognition you deserve.</a:t>
            </a:r>
            <a:endParaRPr dirty="0"/>
          </a:p>
        </p:txBody>
      </p:sp>
    </p:spTree>
    <p:extLst>
      <p:ext uri="{BB962C8B-B14F-4D97-AF65-F5344CB8AC3E}">
        <p14:creationId xmlns:p14="http://schemas.microsoft.com/office/powerpoint/2010/main" val="3128594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Bringing the Vision to Life</a:t>
            </a:r>
          </a:p>
        </p:txBody>
      </p:sp>
      <p:sp>
        <p:nvSpPr>
          <p:cNvPr id="3" name="Content Placeholder 2"/>
          <p:cNvSpPr>
            <a:spLocks noGrp="1"/>
          </p:cNvSpPr>
          <p:nvPr>
            <p:ph idx="1"/>
          </p:nvPr>
        </p:nvSpPr>
        <p:spPr>
          <a:xfrm>
            <a:off x="685346" y="4535786"/>
            <a:ext cx="7765322" cy="1255414"/>
          </a:xfrm>
        </p:spPr>
        <p:txBody>
          <a:bodyPr/>
          <a:lstStyle/>
          <a:p>
            <a:endParaRPr dirty="0"/>
          </a:p>
          <a:p>
            <a:r>
              <a:rPr dirty="0"/>
              <a:t>Together, we build a brighter future for Virginia Beach.</a:t>
            </a:r>
            <a:endParaRPr lang="en-US" dirty="0"/>
          </a:p>
          <a:p>
            <a:endParaRPr dirty="0"/>
          </a:p>
        </p:txBody>
      </p:sp>
      <p:pic>
        <p:nvPicPr>
          <p:cNvPr id="4" name="Picture 3" descr="A person pushing a needle&#10;&#10;Description automatically generated">
            <a:extLst>
              <a:ext uri="{FF2B5EF4-FFF2-40B4-BE49-F238E27FC236}">
                <a16:creationId xmlns:a16="http://schemas.microsoft.com/office/drawing/2014/main" id="{FEA4759A-32F9-968B-CAA2-81238609CE8A}"/>
              </a:ext>
            </a:extLst>
          </p:cNvPr>
          <p:cNvPicPr>
            <a:picLocks noChangeAspect="1"/>
          </p:cNvPicPr>
          <p:nvPr/>
        </p:nvPicPr>
        <p:blipFill>
          <a:blip r:embed="rId2"/>
          <a:stretch>
            <a:fillRect/>
          </a:stretch>
        </p:blipFill>
        <p:spPr>
          <a:xfrm>
            <a:off x="2593125" y="1758297"/>
            <a:ext cx="3949763" cy="2955115"/>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Bringing the Vision to Life</a:t>
            </a:r>
          </a:p>
        </p:txBody>
      </p:sp>
      <p:sp>
        <p:nvSpPr>
          <p:cNvPr id="3" name="Content Placeholder 2"/>
          <p:cNvSpPr>
            <a:spLocks noGrp="1"/>
          </p:cNvSpPr>
          <p:nvPr>
            <p:ph idx="1"/>
          </p:nvPr>
        </p:nvSpPr>
        <p:spPr/>
        <p:txBody>
          <a:bodyPr/>
          <a:lstStyle/>
          <a:p>
            <a:r>
              <a:rPr lang="en-US" dirty="0"/>
              <a:t>Challenges</a:t>
            </a:r>
          </a:p>
          <a:p>
            <a:pPr lvl="1"/>
            <a:r>
              <a:rPr lang="en-US" dirty="0"/>
              <a:t>Declining participation and engagement by citizens</a:t>
            </a:r>
          </a:p>
          <a:p>
            <a:pPr lvl="1"/>
            <a:r>
              <a:rPr lang="en-US" dirty="0"/>
              <a:t>Aging Membership in Civic Organizations</a:t>
            </a:r>
          </a:p>
          <a:p>
            <a:pPr lvl="1"/>
            <a:r>
              <a:rPr lang="en-US" dirty="0"/>
              <a:t>Attracting new Leaders and Volunteers</a:t>
            </a:r>
          </a:p>
          <a:p>
            <a:pPr lvl="1"/>
            <a:r>
              <a:rPr lang="en-US" dirty="0"/>
              <a:t>Funding</a:t>
            </a:r>
          </a:p>
          <a:p>
            <a:pPr lvl="1"/>
            <a:r>
              <a:rPr lang="en-US" dirty="0"/>
              <a:t>Maintaining relevance to neighborhoods</a:t>
            </a:r>
          </a:p>
          <a:p>
            <a:pPr lvl="1"/>
            <a:r>
              <a:rPr lang="en-US" dirty="0"/>
              <a:t>Finding Volunteers to run and staff standing Committees</a:t>
            </a:r>
          </a:p>
          <a:p>
            <a:pPr lvl="1"/>
            <a:r>
              <a:rPr lang="en-US" dirty="0"/>
              <a:t>Conflict resolution between and inside of Civic Organizations</a:t>
            </a:r>
          </a:p>
          <a:p>
            <a:pPr lvl="1"/>
            <a:endParaRPr lang="en-US" dirty="0"/>
          </a:p>
          <a:p>
            <a:pPr lvl="1"/>
            <a:endParaRPr dirty="0"/>
          </a:p>
        </p:txBody>
      </p:sp>
    </p:spTree>
    <p:extLst>
      <p:ext uri="{BB962C8B-B14F-4D97-AF65-F5344CB8AC3E}">
        <p14:creationId xmlns:p14="http://schemas.microsoft.com/office/powerpoint/2010/main" val="331711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 calcmode="lin" valueType="num">
                                      <p:cBhvr>
                                        <p:cTn id="47"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p:cTn id="55"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B04CF-42FF-E541-8127-1967F91799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F45817-33DF-7684-83F3-B2A1D9DAFF3E}"/>
              </a:ext>
            </a:extLst>
          </p:cNvPr>
          <p:cNvSpPr>
            <a:spLocks noGrp="1"/>
          </p:cNvSpPr>
          <p:nvPr>
            <p:ph type="title"/>
          </p:nvPr>
        </p:nvSpPr>
        <p:spPr/>
        <p:txBody>
          <a:bodyPr/>
          <a:lstStyle/>
          <a:p>
            <a:r>
              <a:t>Bringing the Vision to Life</a:t>
            </a:r>
          </a:p>
        </p:txBody>
      </p:sp>
      <p:sp>
        <p:nvSpPr>
          <p:cNvPr id="3" name="Content Placeholder 2">
            <a:extLst>
              <a:ext uri="{FF2B5EF4-FFF2-40B4-BE49-F238E27FC236}">
                <a16:creationId xmlns:a16="http://schemas.microsoft.com/office/drawing/2014/main" id="{950A59AB-FA1F-992B-F14E-1D8145341263}"/>
              </a:ext>
            </a:extLst>
          </p:cNvPr>
          <p:cNvSpPr>
            <a:spLocks noGrp="1"/>
          </p:cNvSpPr>
          <p:nvPr>
            <p:ph idx="1"/>
          </p:nvPr>
        </p:nvSpPr>
        <p:spPr/>
        <p:txBody>
          <a:bodyPr/>
          <a:lstStyle/>
          <a:p>
            <a:r>
              <a:rPr lang="en-US" dirty="0"/>
              <a:t>Who is going to pay for this?</a:t>
            </a:r>
          </a:p>
          <a:p>
            <a:r>
              <a:rPr lang="en-US" dirty="0"/>
              <a:t>Fund Raising</a:t>
            </a:r>
          </a:p>
          <a:p>
            <a:pPr lvl="1"/>
            <a:r>
              <a:rPr lang="en-US" dirty="0"/>
              <a:t>Oyster Roast</a:t>
            </a:r>
          </a:p>
          <a:p>
            <a:pPr lvl="1"/>
            <a:r>
              <a:rPr lang="en-US" dirty="0"/>
              <a:t>Chili Cookoff</a:t>
            </a:r>
          </a:p>
          <a:p>
            <a:pPr lvl="1"/>
            <a:r>
              <a:rPr lang="en-US" dirty="0"/>
              <a:t>Picnic</a:t>
            </a:r>
          </a:p>
          <a:p>
            <a:pPr lvl="1"/>
            <a:r>
              <a:rPr lang="en-US" dirty="0"/>
              <a:t>Golf Tournament</a:t>
            </a:r>
          </a:p>
          <a:p>
            <a:pPr lvl="1"/>
            <a:r>
              <a:rPr lang="en-US" dirty="0"/>
              <a:t>Donations</a:t>
            </a:r>
          </a:p>
          <a:p>
            <a:pPr lvl="1"/>
            <a:r>
              <a:rPr lang="en-US" dirty="0"/>
              <a:t>Benefactors</a:t>
            </a:r>
          </a:p>
          <a:p>
            <a:pPr lvl="1"/>
            <a:r>
              <a:rPr lang="en-US" dirty="0"/>
              <a:t>Other</a:t>
            </a:r>
            <a:endParaRPr dirty="0"/>
          </a:p>
        </p:txBody>
      </p:sp>
    </p:spTree>
    <p:extLst>
      <p:ext uri="{BB962C8B-B14F-4D97-AF65-F5344CB8AC3E}">
        <p14:creationId xmlns:p14="http://schemas.microsoft.com/office/powerpoint/2010/main" val="171755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FBA36D-98D8-6907-FFCE-B98049FA948A}"/>
              </a:ext>
            </a:extLst>
          </p:cNvPr>
          <p:cNvSpPr txBox="1"/>
          <p:nvPr/>
        </p:nvSpPr>
        <p:spPr>
          <a:xfrm>
            <a:off x="1430448" y="2315683"/>
            <a:ext cx="6120143" cy="1446550"/>
          </a:xfrm>
          <a:prstGeom prst="rect">
            <a:avLst/>
          </a:prstGeom>
          <a:noFill/>
        </p:spPr>
        <p:txBody>
          <a:bodyPr wrap="square" rtlCol="0">
            <a:spAutoFit/>
          </a:bodyPr>
          <a:lstStyle/>
          <a:p>
            <a:pPr algn="ctr"/>
            <a:r>
              <a:rPr lang="en-US" sz="8800" dirty="0"/>
              <a:t>Finally</a:t>
            </a:r>
          </a:p>
        </p:txBody>
      </p:sp>
    </p:spTree>
    <p:extLst>
      <p:ext uri="{BB962C8B-B14F-4D97-AF65-F5344CB8AC3E}">
        <p14:creationId xmlns:p14="http://schemas.microsoft.com/office/powerpoint/2010/main" val="8355895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B2ED2-31F8-DD01-1440-83D99925487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F5C19A9-225C-530D-67FD-FBE31B1517B2}"/>
              </a:ext>
            </a:extLst>
          </p:cNvPr>
          <p:cNvSpPr txBox="1"/>
          <p:nvPr/>
        </p:nvSpPr>
        <p:spPr>
          <a:xfrm>
            <a:off x="1421394" y="869133"/>
            <a:ext cx="6120143" cy="3693319"/>
          </a:xfrm>
          <a:prstGeom prst="rect">
            <a:avLst/>
          </a:prstGeom>
          <a:noFill/>
        </p:spPr>
        <p:txBody>
          <a:bodyPr wrap="square" rtlCol="0">
            <a:spAutoFit/>
          </a:bodyPr>
          <a:lstStyle/>
          <a:p>
            <a:r>
              <a:rPr lang="en-US" sz="3600" dirty="0"/>
              <a:t>Those who say it cannot be done…</a:t>
            </a:r>
          </a:p>
          <a:p>
            <a:endParaRPr lang="en-US" sz="3600" dirty="0"/>
          </a:p>
          <a:p>
            <a:r>
              <a:rPr lang="en-US" sz="3600" dirty="0"/>
              <a:t>Should not interrupt those who are doing it.</a:t>
            </a:r>
          </a:p>
          <a:p>
            <a:endParaRPr lang="en-US" dirty="0"/>
          </a:p>
          <a:p>
            <a:endParaRPr lang="en-US" dirty="0"/>
          </a:p>
          <a:p>
            <a:r>
              <a:rPr lang="en-US" dirty="0"/>
              <a:t>George Bernard Shaw</a:t>
            </a:r>
          </a:p>
        </p:txBody>
      </p:sp>
    </p:spTree>
    <p:extLst>
      <p:ext uri="{BB962C8B-B14F-4D97-AF65-F5344CB8AC3E}">
        <p14:creationId xmlns:p14="http://schemas.microsoft.com/office/powerpoint/2010/main" val="28108842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5A01D-214C-8E96-7E63-2E5738B0776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16B3D04-99F0-49C8-CCE9-93F1AFD6BBD9}"/>
              </a:ext>
            </a:extLst>
          </p:cNvPr>
          <p:cNvPicPr>
            <a:picLocks noChangeAspect="1"/>
          </p:cNvPicPr>
          <p:nvPr/>
        </p:nvPicPr>
        <p:blipFill>
          <a:blip r:embed="rId2"/>
          <a:stretch>
            <a:fillRect/>
          </a:stretch>
        </p:blipFill>
        <p:spPr>
          <a:xfrm>
            <a:off x="1801639" y="1075900"/>
            <a:ext cx="5334794" cy="4706199"/>
          </a:xfrm>
          <a:prstGeom prst="rect">
            <a:avLst/>
          </a:prstGeom>
        </p:spPr>
      </p:pic>
    </p:spTree>
    <p:extLst>
      <p:ext uri="{BB962C8B-B14F-4D97-AF65-F5344CB8AC3E}">
        <p14:creationId xmlns:p14="http://schemas.microsoft.com/office/powerpoint/2010/main" val="35845121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6D142-B46B-AF1B-8BE8-88407905F76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7CD8413-902B-1343-431B-78ABB3A1B67B}"/>
              </a:ext>
            </a:extLst>
          </p:cNvPr>
          <p:cNvSpPr txBox="1"/>
          <p:nvPr/>
        </p:nvSpPr>
        <p:spPr>
          <a:xfrm>
            <a:off x="1430448" y="2315683"/>
            <a:ext cx="6120143" cy="2308324"/>
          </a:xfrm>
          <a:prstGeom prst="rect">
            <a:avLst/>
          </a:prstGeom>
          <a:noFill/>
        </p:spPr>
        <p:txBody>
          <a:bodyPr wrap="square" rtlCol="0">
            <a:spAutoFit/>
          </a:bodyPr>
          <a:lstStyle/>
          <a:p>
            <a:pPr algn="ctr"/>
            <a:r>
              <a:rPr lang="en-US" sz="8800" dirty="0"/>
              <a:t>Thank You!</a:t>
            </a:r>
          </a:p>
          <a:p>
            <a:pPr algn="ctr"/>
            <a:r>
              <a:rPr lang="en-US" sz="2800" dirty="0"/>
              <a:t>We appreciate your </a:t>
            </a:r>
          </a:p>
          <a:p>
            <a:pPr algn="ctr"/>
            <a:r>
              <a:rPr lang="en-US" sz="2800" dirty="0"/>
              <a:t>continuing support.</a:t>
            </a:r>
          </a:p>
        </p:txBody>
      </p:sp>
    </p:spTree>
    <p:extLst>
      <p:ext uri="{BB962C8B-B14F-4D97-AF65-F5344CB8AC3E}">
        <p14:creationId xmlns:p14="http://schemas.microsoft.com/office/powerpoint/2010/main" val="42688771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
  <TotalTime>1109</TotalTime>
  <Words>3308</Words>
  <Application>Microsoft Office PowerPoint</Application>
  <PresentationFormat>On-screen Show (4:3)</PresentationFormat>
  <Paragraphs>253</Paragraphs>
  <Slides>56</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56</vt:i4>
      </vt:variant>
    </vt:vector>
  </HeadingPairs>
  <TitlesOfParts>
    <vt:vector size="62" baseType="lpstr">
      <vt:lpstr>Aptos</vt:lpstr>
      <vt:lpstr>Arial</vt:lpstr>
      <vt:lpstr>Bookman Old Style</vt:lpstr>
      <vt:lpstr>Rockwell</vt:lpstr>
      <vt:lpstr>Symbol</vt:lpstr>
      <vt:lpstr>Damask</vt:lpstr>
      <vt:lpstr>Virginia Beach Council of Civic Organizations Civic League liaison to the city since 1959</vt:lpstr>
      <vt:lpstr>Virginia Beach Council of Civic Organizations 2025 Vision Map</vt:lpstr>
      <vt:lpstr>VBCCO  Mission statement  </vt:lpstr>
      <vt:lpstr>VBCCO  Mission Statement  </vt:lpstr>
      <vt:lpstr>VBCCO  Core Values </vt:lpstr>
      <vt:lpstr>PowerPoint Presentation</vt:lpstr>
      <vt:lpstr>VBCCO How Did We Get here?</vt:lpstr>
      <vt:lpstr>VBCCO How Did We Get here?</vt:lpstr>
      <vt:lpstr>VBCCO Where We are now</vt:lpstr>
      <vt:lpstr>VBCCO Where We are now</vt:lpstr>
      <vt:lpstr>VBCCO someone asked me what does your  typical day look like</vt:lpstr>
      <vt:lpstr>PowerPoint Presentation</vt:lpstr>
      <vt:lpstr>VBCCO volunteers</vt:lpstr>
      <vt:lpstr>If you don’t know  where you are going it does not matter  which path you take</vt:lpstr>
      <vt:lpstr>VBCCO Long-Term Vision</vt:lpstr>
      <vt:lpstr>VBCCO Long-Term Vision</vt:lpstr>
      <vt:lpstr>VBCCO Long-Term Vision</vt:lpstr>
      <vt:lpstr>VBCCO Long-Term Vision</vt:lpstr>
      <vt:lpstr>VBCCO Long-Term 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Volunteering</vt:lpstr>
      <vt:lpstr>PowerPoint Presentation</vt:lpstr>
      <vt:lpstr>Strategic Goals  2024-2025</vt:lpstr>
      <vt:lpstr>Short-Term Milestones (2024-2025)</vt:lpstr>
      <vt:lpstr>Key Projects and Initiatives</vt:lpstr>
      <vt:lpstr>How are we going  to do all that?</vt:lpstr>
      <vt:lpstr>How are we going  to do all that?</vt:lpstr>
      <vt:lpstr>Vision Map Timeline  2024-2025</vt:lpstr>
      <vt:lpstr>PowerPoint Presentation</vt:lpstr>
      <vt:lpstr>PowerPoint Presentation</vt:lpstr>
      <vt:lpstr>PowerPoint Presentation</vt:lpstr>
      <vt:lpstr>PowerPoint Presentation</vt:lpstr>
      <vt:lpstr>Measuring Success</vt:lpstr>
      <vt:lpstr>Measuring Success</vt:lpstr>
      <vt:lpstr>Measuring Success</vt:lpstr>
      <vt:lpstr>VBCCO: Your Partner in Building Stronger Neighborhoods</vt:lpstr>
      <vt:lpstr>Advocacy and Representation</vt:lpstr>
      <vt:lpstr>Resource Sharing</vt:lpstr>
      <vt:lpstr>Facilitating Collaboration</vt:lpstr>
      <vt:lpstr>Communication and Information Sharing</vt:lpstr>
      <vt:lpstr>Public Relations and Visibility</vt:lpstr>
      <vt:lpstr>Special Projects and Initiatives</vt:lpstr>
      <vt:lpstr>Celebrating Civic Engagement</vt:lpstr>
      <vt:lpstr>Bringing the Vision to Life</vt:lpstr>
      <vt:lpstr>Bringing the Vision to Life</vt:lpstr>
      <vt:lpstr>Bringing the Vision to Life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James R. “Rick” Boyles</dc:creator>
  <cp:keywords/>
  <dc:description>generated using python-pptx</dc:description>
  <cp:lastModifiedBy>James R. “Rick” Boyles</cp:lastModifiedBy>
  <cp:revision>28</cp:revision>
  <dcterms:created xsi:type="dcterms:W3CDTF">2013-01-27T09:14:16Z</dcterms:created>
  <dcterms:modified xsi:type="dcterms:W3CDTF">2024-10-16T15:34:21Z</dcterms:modified>
  <cp:category/>
</cp:coreProperties>
</file>