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sldIdLst>
    <p:sldId id="273" r:id="rId5"/>
    <p:sldId id="261" r:id="rId6"/>
    <p:sldId id="279" r:id="rId7"/>
    <p:sldId id="268" r:id="rId8"/>
    <p:sldId id="281" r:id="rId9"/>
    <p:sldId id="288" r:id="rId10"/>
    <p:sldId id="280" r:id="rId11"/>
    <p:sldId id="267" r:id="rId12"/>
    <p:sldId id="282" r:id="rId13"/>
    <p:sldId id="283" r:id="rId14"/>
    <p:sldId id="269" r:id="rId15"/>
    <p:sldId id="284" r:id="rId16"/>
    <p:sldId id="286" r:id="rId17"/>
    <p:sldId id="287" r:id="rId18"/>
    <p:sldId id="266" r:id="rId19"/>
    <p:sldId id="271" r:id="rId20"/>
    <p:sldId id="278" r:id="rId21"/>
    <p:sldId id="274" r:id="rId22"/>
    <p:sldId id="257" r:id="rId23"/>
    <p:sldId id="270" r:id="rId24"/>
    <p:sldId id="272" r:id="rId25"/>
    <p:sldId id="275" r:id="rId26"/>
    <p:sldId id="276" r:id="rId27"/>
    <p:sldId id="277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3C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CCDA27-7CBF-4A0B-80C0-9986D92544FC}" v="7" dt="2024-02-19T19:55:57.2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130" autoAdjust="0"/>
  </p:normalViewPr>
  <p:slideViewPr>
    <p:cSldViewPr snapToGrid="0">
      <p:cViewPr varScale="1">
        <p:scale>
          <a:sx n="104" d="100"/>
          <a:sy n="104" d="100"/>
        </p:scale>
        <p:origin x="6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F3F46-677A-4090-9C70-072A235C440B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6050B5-9208-40A7-A19C-A99290856B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0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9A42E0-1E64-D747-95ED-42DE4DE9D9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558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32F2-DD22-4BD5-A3BD-638B384A22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96999C-A7DF-4025-B641-3F5A3225FC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94F2B6-532E-4BAA-9D44-7B284AA8A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D7AC0A-896D-4765-BD74-662921104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1E457-4BDE-448C-A833-68ADFC60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20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607A8-0283-4CA9-96B3-4B22F71DF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941229-4BA4-4378-891F-B35FFCFBB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9226B-DCF7-4F27-8083-234606CBD3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D33E5-95BC-42F8-B577-AEE7A5ECE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49931-FC23-47E7-9725-4DE825935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37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657D5-AB69-49F0-88AD-16FBC96FE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2A2B27-548D-45A0-85D9-222E00F16F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29742B-3E09-4D32-982E-E40D090E2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CEFA75-B803-4147-B146-A156F47FE4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AFAC9-B08C-4A49-B45D-6165F3B45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594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A6999-0612-4854-AE54-000239369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98AF6-7007-4CA8-B85C-549AEFF1F5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ED534A-1AC0-4D41-9823-C79A354979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F9CDA1-9392-4FB2-8398-9F776CEF1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6019D7-5CDB-4D17-97D0-E43CFC2BE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B2449-5C17-4B25-8937-1A8896779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866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8369C-0B74-44B7-B7BB-AC52C1CB6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CFCDC-C3D8-4489-BA2D-03B596A91F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68C11E-A9E1-436C-9247-6285DF87EC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78C6D8-7062-4782-AD51-47994351A9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504BDA-DEEF-460A-8536-6850A3EC6B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D23806-DADD-45C3-9394-69C3E0EA6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ED24F5-25F2-4778-9F00-3CFD16C3C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EB10F1-5BD8-41B9-9FBE-263448C38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3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26CBA-6619-468A-90BE-076587559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891EBA-5855-4673-B236-CC2F80C2B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98CBAC-AFDF-466F-A23E-6C2E19700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24364-619D-482F-ADAB-6995E4182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6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AC53C47-86A4-4CE1-A10A-C07510B13A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D06E41-5B9C-4BEA-9C37-F1CE485CC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2E463C-581E-493B-9F36-811364217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686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26025-6B49-4DBC-9493-8140D7CED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9FF11-7F92-40F7-B412-D6BAF1629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F3018-0436-4680-8B9A-8F4629F05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EE3C60-643A-46A7-B9B4-30731DC6D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AD562-C1A1-4389-8CFD-EAB0EF1DC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5397AF-59A6-473B-8C40-6865180F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925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CB1F2-94DA-4146-B961-2496D54F8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C9B498-649A-4D9B-9DD9-4AB4D284F2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580C4-A648-4F47-9BF5-4FFEEE141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677A34-2BFA-4F02-9971-8CFFD8BBD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F66678-A527-4730-8227-2BAB97B92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4462B9-8582-4BEB-B1CC-015417168E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64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D8E65-8362-432F-9FE1-9FC83AB4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FC0C0-ED36-47A0-A333-3B5189008D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2D156-9F7F-43C5-85AC-A7056F3BD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4FB77D-CF90-4376-A28E-2D2378D19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6D480-EF6F-4CCE-9A57-6D25A3380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066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15BD95-6A6E-426C-A03B-BB5824B28C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5779E9-0F19-4DE9-A41F-A6471E289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5583D-05CE-4A9A-8921-2E23874F9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4ED62E-A6CD-4752-9508-22BCBD01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D13829-3A9F-4DE6-B98D-44A006332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897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-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11574" y="2159001"/>
            <a:ext cx="12180425" cy="4699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2473928"/>
            <a:ext cx="5120862" cy="2802922"/>
          </a:xfrm>
        </p:spPr>
        <p:txBody>
          <a:bodyPr lIns="0" tIns="0" rIns="0" bIns="0">
            <a:normAutofit/>
          </a:bodyPr>
          <a:lstStyle>
            <a:lvl1pPr marL="0" indent="0">
              <a:buFontTx/>
              <a:buNone/>
              <a:tabLst/>
              <a:defRPr sz="1800"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199101"/>
            <a:ext cx="5120863" cy="60582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C3E40A-B8A8-2FB7-0718-DC74B68BC74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96382"/>
            <a:ext cx="12198096" cy="61615"/>
          </a:xfrm>
          <a:prstGeom prst="rect">
            <a:avLst/>
          </a:prstGeom>
        </p:spPr>
      </p:pic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69788" y="0"/>
            <a:ext cx="4409361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769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3428F1-2E73-739A-0A7A-9410FEA48AB9}"/>
              </a:ext>
            </a:extLst>
          </p:cNvPr>
          <p:cNvSpPr/>
          <p:nvPr userDrawn="1"/>
        </p:nvSpPr>
        <p:spPr>
          <a:xfrm>
            <a:off x="0" y="0"/>
            <a:ext cx="3760838" cy="11430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143000"/>
            <a:ext cx="3760788" cy="5715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66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-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607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CF0572B-FF15-3FF5-E4C9-BE2D77B1DBFB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404288" y="3398193"/>
            <a:ext cx="6858000" cy="6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621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-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596" y="2344920"/>
            <a:ext cx="10294809" cy="3509615"/>
          </a:xfrm>
        </p:spPr>
        <p:txBody>
          <a:bodyPr lIns="0" tIns="0" rIns="0" bIns="0"/>
          <a:lstStyle>
            <a:lvl1pPr marL="0" indent="0" algn="ctr">
              <a:buFontTx/>
              <a:buNone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9" name="Picture 18" descr="Shape&#10;&#10;Description automatically generated">
            <a:extLst>
              <a:ext uri="{FF2B5EF4-FFF2-40B4-BE49-F238E27FC236}">
                <a16:creationId xmlns:a16="http://schemas.microsoft.com/office/drawing/2014/main" id="{37EC40EA-BCF2-2380-751B-DC0D1A285E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3574"/>
            <a:ext cx="12204501" cy="19034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A4C4C4B-D74C-3F93-D5A8-D6DA346BAD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11124" y="565018"/>
            <a:ext cx="4363655" cy="546745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32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95232-0C6A-98D3-A4EE-A9EFD5E753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565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-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473" y="706583"/>
            <a:ext cx="10091054" cy="5203112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AB5FB1-96B5-4216-DA1D-157BFE91B4CD}"/>
              </a:ext>
            </a:extLst>
          </p:cNvPr>
          <p:cNvPicPr>
            <a:picLocks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3404288" y="3398193"/>
            <a:ext cx="6858000" cy="6161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B07128-2772-F9E7-CEA4-CB27C4FFF7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7720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-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D79131E-C191-377C-77E5-D404FF5588F7}"/>
              </a:ext>
            </a:extLst>
          </p:cNvPr>
          <p:cNvSpPr/>
          <p:nvPr userDrawn="1"/>
        </p:nvSpPr>
        <p:spPr>
          <a:xfrm>
            <a:off x="3760838" y="0"/>
            <a:ext cx="8431162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FD1994-0ED2-3799-C93B-E919534AAF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4400" y="1204613"/>
            <a:ext cx="6629400" cy="4705081"/>
          </a:xfrm>
        </p:spPr>
        <p:txBody>
          <a:bodyPr lIns="0" tIns="0" rIns="0" bIns="0"/>
          <a:lstStyle>
            <a:lvl1pPr marL="233363" indent="-233363">
              <a:buFont typeface="Arial" panose="020B0604020202020204" pitchFamily="34" charset="0"/>
              <a:buChar char="•"/>
              <a:tabLst/>
              <a:defRPr>
                <a:solidFill>
                  <a:schemeClr val="bg1"/>
                </a:solidFill>
              </a:defRPr>
            </a:lvl1pPr>
            <a:lvl2pPr marL="171450" indent="0">
              <a:buFontTx/>
              <a:buNone/>
              <a:defRPr/>
            </a:lvl2pPr>
            <a:lvl3pPr marL="344487" indent="0">
              <a:buFontTx/>
              <a:buNone/>
              <a:defRPr/>
            </a:lvl3pPr>
            <a:lvl4pPr marL="517525" indent="0">
              <a:buFontTx/>
              <a:buNone/>
              <a:defRPr/>
            </a:lvl4pPr>
            <a:lvl5pPr marL="690562" indent="0">
              <a:buFontTx/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C8FF87-ACED-1DA6-5A9C-03948FC9F7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A8F0222-594A-40DF-02EA-E1FA897CBB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75696" y="6383173"/>
            <a:ext cx="366252" cy="265564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4D2EAF-FE7D-A6D4-CD67-8451C117D5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24400" y="459045"/>
            <a:ext cx="6629400" cy="348138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defRPr sz="2400" b="1" i="0" spc="20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PAGE TITLE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9630875-3F22-F7D1-E18A-48EC1356A3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7607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95447D-09CB-5FCC-B8CF-3D24168A34A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5842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-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3DCDDE-50C5-C882-B4F1-30B5F4C36DAE}"/>
              </a:ext>
            </a:extLst>
          </p:cNvPr>
          <p:cNvSpPr/>
          <p:nvPr userDrawn="1"/>
        </p:nvSpPr>
        <p:spPr>
          <a:xfrm>
            <a:off x="-6096" y="0"/>
            <a:ext cx="12198096" cy="68580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Shape&#10;&#10;Description automatically generated">
            <a:extLst>
              <a:ext uri="{FF2B5EF4-FFF2-40B4-BE49-F238E27FC236}">
                <a16:creationId xmlns:a16="http://schemas.microsoft.com/office/drawing/2014/main" id="{AF3D19A2-F459-9A92-90DB-051FFA1519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0" y="0"/>
            <a:ext cx="12185650" cy="3428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EF266D-8E6C-8B9A-3016-9E2B4435988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8096" cy="616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7F381D-59AA-45AD-E6F9-CFF9B078AC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0952" y="1071554"/>
            <a:ext cx="9144000" cy="907473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ctr">
              <a:defRPr sz="4000" spc="200" baseline="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Thank You.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2AFF08A-A3E6-0CEC-567A-A399BA39B4F2}"/>
              </a:ext>
            </a:extLst>
          </p:cNvPr>
          <p:cNvSpPr txBox="1">
            <a:spLocks/>
          </p:cNvSpPr>
          <p:nvPr userDrawn="1"/>
        </p:nvSpPr>
        <p:spPr>
          <a:xfrm>
            <a:off x="1520952" y="4438938"/>
            <a:ext cx="9144000" cy="90747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spc="200" baseline="0">
                <a:solidFill>
                  <a:schemeClr val="bg2"/>
                </a:solidFill>
                <a:latin typeface="Calibri" panose="020F0502020204030204" pitchFamily="34" charset="0"/>
                <a:ea typeface="Verdana" panose="020B060403050404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52683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EFA01A-98F0-4DDE-8C68-3C6CD8B40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8A5CBF-8FB2-430A-96E1-61F6AEC83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BB5A79-E9BC-4A56-B4FC-8F1FA60255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2B3C6-8890-4C00-8DB5-9004036AE2D9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9E0AC5-8989-472E-B190-BDB3B6C14A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8949A-2663-42B4-A008-DF6D180A4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81F4B9-1311-4046-89F4-762D43BFC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687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pn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emf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emf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7D22E4-7880-F1C8-AD70-441F614F13F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118E1FA5-A3CB-8327-9BE0-58DCDB241F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8512" y="251566"/>
            <a:ext cx="5434976" cy="137594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08EADDD-0F33-699B-6D33-5D73AABEB832}"/>
              </a:ext>
            </a:extLst>
          </p:cNvPr>
          <p:cNvSpPr txBox="1">
            <a:spLocks/>
          </p:cNvSpPr>
          <p:nvPr/>
        </p:nvSpPr>
        <p:spPr>
          <a:xfrm>
            <a:off x="5316718" y="1379491"/>
            <a:ext cx="6711884" cy="623045"/>
          </a:xfrm>
          <a:prstGeom prst="rect">
            <a:avLst/>
          </a:prstGeom>
        </p:spPr>
        <p:txBody>
          <a:bodyPr vert="horz" lIns="0" tIns="0" rIns="0" bIns="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4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75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056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0C3C61"/>
                </a:solidFill>
              </a:rPr>
              <a:t>Update &amp; Active Transportation across the City</a:t>
            </a:r>
          </a:p>
        </p:txBody>
      </p:sp>
      <p:pic>
        <p:nvPicPr>
          <p:cNvPr id="4" name="Picture Placeholder 10" descr="A lighthouse in a field&#10;&#10;Description automatically generated with low confidence">
            <a:extLst>
              <a:ext uri="{FF2B5EF4-FFF2-40B4-BE49-F238E27FC236}">
                <a16:creationId xmlns:a16="http://schemas.microsoft.com/office/drawing/2014/main" id="{3BDB29D7-680E-E354-8C38-0291AF7559B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476" y="2560637"/>
            <a:ext cx="1735138" cy="1736725"/>
          </a:xfrm>
          <a:prstGeom prst="rect">
            <a:avLst/>
          </a:prstGeom>
        </p:spPr>
      </p:pic>
      <p:pic>
        <p:nvPicPr>
          <p:cNvPr id="5" name="Picture Placeholder 12" descr="A path in the woods&#10;&#10;Description automatically generated with low confidence">
            <a:extLst>
              <a:ext uri="{FF2B5EF4-FFF2-40B4-BE49-F238E27FC236}">
                <a16:creationId xmlns:a16="http://schemas.microsoft.com/office/drawing/2014/main" id="{75547B97-CDF4-0ACB-D582-40AD416A585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75504" y="2560637"/>
            <a:ext cx="1735138" cy="1736725"/>
          </a:xfrm>
          <a:prstGeom prst="rect">
            <a:avLst/>
          </a:prstGeom>
        </p:spPr>
      </p:pic>
      <p:pic>
        <p:nvPicPr>
          <p:cNvPr id="9" name="Picture Placeholder 14" descr="A person paddle boarding in the ocean&#10;&#10;Description automatically generated with medium confidence">
            <a:extLst>
              <a:ext uri="{FF2B5EF4-FFF2-40B4-BE49-F238E27FC236}">
                <a16:creationId xmlns:a16="http://schemas.microsoft.com/office/drawing/2014/main" id="{35C0A648-C552-85FA-D931-F9DB352629A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8295" y="2560637"/>
            <a:ext cx="1735138" cy="1736725"/>
          </a:xfrm>
          <a:prstGeom prst="rect">
            <a:avLst/>
          </a:prstGeom>
        </p:spPr>
      </p:pic>
      <p:pic>
        <p:nvPicPr>
          <p:cNvPr id="10" name="Picture Placeholder 16" descr="A picture containing grass, outdoor, grassy&#10;&#10;Description automatically generated">
            <a:extLst>
              <a:ext uri="{FF2B5EF4-FFF2-40B4-BE49-F238E27FC236}">
                <a16:creationId xmlns:a16="http://schemas.microsoft.com/office/drawing/2014/main" id="{7992DBD4-B3CB-50AD-5223-A0FA2B4478F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65323" y="2560637"/>
            <a:ext cx="1735138" cy="1736725"/>
          </a:xfrm>
        </p:spPr>
      </p:pic>
      <p:pic>
        <p:nvPicPr>
          <p:cNvPr id="11" name="Picture Placeholder 18" descr="A picture containing outdoor, sky, city, hill&#10;&#10;Description automatically generated">
            <a:extLst>
              <a:ext uri="{FF2B5EF4-FFF2-40B4-BE49-F238E27FC236}">
                <a16:creationId xmlns:a16="http://schemas.microsoft.com/office/drawing/2014/main" id="{E0C7479F-DDA2-A119-FD1F-740873F42239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78114" y="2560637"/>
            <a:ext cx="1735138" cy="1736725"/>
          </a:xfrm>
          <a:prstGeom prst="rect">
            <a:avLst/>
          </a:prstGeom>
        </p:spPr>
      </p:pic>
      <p:pic>
        <p:nvPicPr>
          <p:cNvPr id="12" name="Picture Placeholder 20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FC9DA7D9-2B91-41C2-4739-97815065E7D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8388" y="2560637"/>
            <a:ext cx="1735138" cy="1736725"/>
          </a:xfrm>
          <a:prstGeom prst="rect">
            <a:avLst/>
          </a:prstGeom>
        </p:spPr>
      </p:pic>
      <p:pic>
        <p:nvPicPr>
          <p:cNvPr id="13" name="Picture 12" descr="Text">
            <a:extLst>
              <a:ext uri="{FF2B5EF4-FFF2-40B4-BE49-F238E27FC236}">
                <a16:creationId xmlns:a16="http://schemas.microsoft.com/office/drawing/2014/main" id="{023DF9FF-2849-7C48-DA23-E0E73653BDE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2756" y="4855463"/>
            <a:ext cx="4501354" cy="2251614"/>
          </a:xfrm>
          <a:prstGeom prst="rect">
            <a:avLst/>
          </a:prstGeom>
        </p:spPr>
      </p:pic>
      <p:sp>
        <p:nvSpPr>
          <p:cNvPr id="14" name="Subtitle 2">
            <a:extLst>
              <a:ext uri="{FF2B5EF4-FFF2-40B4-BE49-F238E27FC236}">
                <a16:creationId xmlns:a16="http://schemas.microsoft.com/office/drawing/2014/main" id="{C58CA01B-7E56-C59E-92BD-510AFFCD6CA1}"/>
              </a:ext>
            </a:extLst>
          </p:cNvPr>
          <p:cNvSpPr txBox="1">
            <a:spLocks/>
          </p:cNvSpPr>
          <p:nvPr/>
        </p:nvSpPr>
        <p:spPr>
          <a:xfrm>
            <a:off x="4673598" y="4719104"/>
            <a:ext cx="2844804" cy="27271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tabLst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7145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444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1752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90562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Steve Lambert I 02.19.2024</a:t>
            </a:r>
          </a:p>
        </p:txBody>
      </p:sp>
    </p:spTree>
    <p:extLst>
      <p:ext uri="{BB962C8B-B14F-4D97-AF65-F5344CB8AC3E}">
        <p14:creationId xmlns:p14="http://schemas.microsoft.com/office/powerpoint/2010/main" val="3195562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3C058-C965-FC5F-9C20-FC1B2C6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+mn-lt"/>
              </a:rPr>
              <a:t>ACTIVE TRANSPORTATION</a:t>
            </a:r>
          </a:p>
        </p:txBody>
      </p:sp>
      <p:pic>
        <p:nvPicPr>
          <p:cNvPr id="6" name="Picture Placeholder 5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A6A71FCD-B98F-5346-97F4-67C330E4B3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51EA23-83C4-3338-645C-C5AD005383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6807" y="6355080"/>
            <a:ext cx="393192" cy="365760"/>
          </a:xfrm>
        </p:spPr>
        <p:txBody>
          <a:bodyPr/>
          <a:lstStyle/>
          <a:p>
            <a:fld id="{8113EECE-E407-A343-A894-336829F63D8F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F38E9D3C-11BF-2DCB-25DB-6866628225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9" t="3183" r="32420" b="3385"/>
          <a:stretch/>
        </p:blipFill>
        <p:spPr bwMode="auto">
          <a:xfrm>
            <a:off x="0" y="1143000"/>
            <a:ext cx="376078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2E2A49-B046-C379-52DB-602F3902B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All forms of human-powered transportation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Walking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Cycling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Wheelchairs</a:t>
            </a:r>
          </a:p>
          <a:p>
            <a:r>
              <a:rPr lang="en-US" dirty="0"/>
              <a:t>Blueways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Kayaking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Canoeing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Stand-up Paddleboarding</a:t>
            </a:r>
          </a:p>
          <a:p>
            <a:r>
              <a:rPr lang="en-US" dirty="0"/>
              <a:t>Electric Motor Assisted Vehicles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E-bikes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E-scooters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ADA/Mobility Impaired Transportation</a:t>
            </a:r>
          </a:p>
          <a:p>
            <a:pPr marL="687387" lvl="2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Micromobility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3465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3C058-C965-FC5F-9C20-FC1B2C6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latin typeface="+mn-lt"/>
              </a:rPr>
              <a:t>COMPREHENSIVE PLAN</a:t>
            </a: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A6A71FCD-B98F-5346-97F4-67C330E4B3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67837"/>
            <a:ext cx="4468305" cy="6790163"/>
          </a:xfr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51EA23-83C4-3338-645C-C5AD005383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6807" y="6355080"/>
            <a:ext cx="393192" cy="365760"/>
          </a:xfrm>
        </p:spPr>
        <p:txBody>
          <a:bodyPr/>
          <a:lstStyle/>
          <a:p>
            <a:fld id="{8113EECE-E407-A343-A894-336829F63D8F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A2E2A49-B046-C379-52DB-602F3902BD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Last Adopted Plan – </a:t>
            </a:r>
            <a:r>
              <a:rPr lang="en-US" b="1" dirty="0"/>
              <a:t>2016</a:t>
            </a:r>
          </a:p>
          <a:p>
            <a:r>
              <a:rPr lang="en-US" dirty="0"/>
              <a:t>Currently being updated</a:t>
            </a:r>
          </a:p>
          <a:p>
            <a:r>
              <a:rPr lang="en-US" dirty="0"/>
              <a:t>Includes a Master Transportation Plan </a:t>
            </a:r>
          </a:p>
          <a:p>
            <a:pPr marL="514350" lvl="1" indent="-342900"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bg1"/>
                </a:solidFill>
              </a:rPr>
              <a:t>Survey is out right now</a:t>
            </a:r>
          </a:p>
          <a:p>
            <a:r>
              <a:rPr lang="en-US" dirty="0"/>
              <a:t>Active Transportation Components have been included since </a:t>
            </a:r>
            <a:r>
              <a:rPr lang="en-US" b="1" dirty="0"/>
              <a:t>1981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386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38AAD3A-53F9-B208-4D57-CE4E15AA74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4462" y="1204913"/>
            <a:ext cx="6089276" cy="470535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4F4CF-09D0-B53E-E675-D7EB0A1A718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10" name="Picture Placeholder 10" descr="A picture containing grass, outdoor, grassy&#10;&#10;Description automatically generated">
            <a:extLst>
              <a:ext uri="{FF2B5EF4-FFF2-40B4-BE49-F238E27FC236}">
                <a16:creationId xmlns:a16="http://schemas.microsoft.com/office/drawing/2014/main" id="{7E451376-DE87-9808-8E04-938F05FE26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872" r="8872"/>
          <a:stretch>
            <a:fillRect/>
          </a:stretch>
        </p:blipFill>
        <p:spPr>
          <a:xfrm>
            <a:off x="0" y="0"/>
            <a:ext cx="3760788" cy="6858000"/>
          </a:xfr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AC737892-F310-0F8E-0C0F-28C86E0A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459045"/>
            <a:ext cx="6629400" cy="348138"/>
          </a:xfrm>
        </p:spPr>
        <p:txBody>
          <a:bodyPr/>
          <a:lstStyle/>
          <a:p>
            <a:r>
              <a:rPr lang="en-US" sz="2800" dirty="0"/>
              <a:t>ACTIVE TRANSPORTATION PLAN</a:t>
            </a:r>
          </a:p>
        </p:txBody>
      </p:sp>
    </p:spTree>
    <p:extLst>
      <p:ext uri="{BB962C8B-B14F-4D97-AF65-F5344CB8AC3E}">
        <p14:creationId xmlns:p14="http://schemas.microsoft.com/office/powerpoint/2010/main" val="2797056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74F4CF-09D0-B53E-E675-D7EB0A1A718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0" name="Picture Placeholder 10" descr="A picture containing grass, outdoor, grassy&#10;&#10;Description automatically generated">
            <a:extLst>
              <a:ext uri="{FF2B5EF4-FFF2-40B4-BE49-F238E27FC236}">
                <a16:creationId xmlns:a16="http://schemas.microsoft.com/office/drawing/2014/main" id="{7E451376-DE87-9808-8E04-938F05FE26E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8872" r="8872"/>
          <a:stretch>
            <a:fillRect/>
          </a:stretch>
        </p:blipFill>
        <p:spPr>
          <a:xfrm>
            <a:off x="0" y="0"/>
            <a:ext cx="3760788" cy="6858000"/>
          </a:xfrm>
        </p:spPr>
      </p:pic>
      <p:sp>
        <p:nvSpPr>
          <p:cNvPr id="12" name="Title 2">
            <a:extLst>
              <a:ext uri="{FF2B5EF4-FFF2-40B4-BE49-F238E27FC236}">
                <a16:creationId xmlns:a16="http://schemas.microsoft.com/office/drawing/2014/main" id="{AC737892-F310-0F8E-0C0F-28C86E0A0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4400" y="459045"/>
            <a:ext cx="6629400" cy="348138"/>
          </a:xfrm>
        </p:spPr>
        <p:txBody>
          <a:bodyPr/>
          <a:lstStyle/>
          <a:p>
            <a:r>
              <a:rPr lang="en-US" sz="2800" dirty="0"/>
              <a:t>A BALANCED APPROACH</a:t>
            </a:r>
          </a:p>
        </p:txBody>
      </p:sp>
      <p:pic>
        <p:nvPicPr>
          <p:cNvPr id="4" name="Picture 3" descr="https://pbs.twimg.com/media/D6xVH_WWwAE3fYE.jpg">
            <a:extLst>
              <a:ext uri="{FF2B5EF4-FFF2-40B4-BE49-F238E27FC236}">
                <a16:creationId xmlns:a16="http://schemas.microsoft.com/office/drawing/2014/main" id="{22EC8263-476F-EEFD-E9B1-4654C99FD2F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5245" y="1246054"/>
            <a:ext cx="5127710" cy="5152901"/>
          </a:xfrm>
          <a:prstGeom prst="rect">
            <a:avLst/>
          </a:prstGeom>
          <a:noFill/>
          <a:ln w="38100">
            <a:solidFill>
              <a:schemeClr val="tx1">
                <a:lumMod val="50000"/>
              </a:schemeClr>
            </a:solidFill>
          </a:ln>
        </p:spPr>
      </p:pic>
      <p:pic>
        <p:nvPicPr>
          <p:cNvPr id="7" name="Picture Placeholder 7" descr="A statue of a person holding a sword">
            <a:extLst>
              <a:ext uri="{FF2B5EF4-FFF2-40B4-BE49-F238E27FC236}">
                <a16:creationId xmlns:a16="http://schemas.microsoft.com/office/drawing/2014/main" id="{5618ADB4-9906-4199-C646-AE2CF50D4A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7607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616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3C058-C965-FC5F-9C20-FC1B2C6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+mn-lt"/>
              </a:rPr>
              <a:t>EXISTING CONDITIONS</a:t>
            </a:r>
          </a:p>
        </p:txBody>
      </p:sp>
      <p:pic>
        <p:nvPicPr>
          <p:cNvPr id="6" name="Picture Placeholder 5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A6A71FCD-B98F-5346-97F4-67C330E4B3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51EA23-83C4-3338-645C-C5AD005383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6807" y="6355080"/>
            <a:ext cx="393192" cy="365760"/>
          </a:xfrm>
        </p:spPr>
        <p:txBody>
          <a:bodyPr/>
          <a:lstStyle/>
          <a:p>
            <a:fld id="{8113EECE-E407-A343-A894-336829F63D8F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9DEA488B-190D-E54F-1A8C-3FA6CF89E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48077"/>
          <a:stretch/>
        </p:blipFill>
        <p:spPr>
          <a:xfrm>
            <a:off x="4724399" y="985837"/>
            <a:ext cx="6486525" cy="520509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F1B144-3837-7656-B05D-5FEEEE4E9D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7292"/>
          <a:stretch/>
        </p:blipFill>
        <p:spPr>
          <a:xfrm>
            <a:off x="4724399" y="985838"/>
            <a:ext cx="6486525" cy="528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770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3C058-C965-FC5F-9C20-FC1B2C6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+mn-lt"/>
              </a:rPr>
              <a:t>PROPOSED FACILITIES</a:t>
            </a:r>
          </a:p>
        </p:txBody>
      </p:sp>
      <p:pic>
        <p:nvPicPr>
          <p:cNvPr id="6" name="Picture Placeholder 5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A6A71FCD-B98F-5346-97F4-67C330E4B3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51EA23-83C4-3338-645C-C5AD005383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6807" y="6355080"/>
            <a:ext cx="393192" cy="365760"/>
          </a:xfrm>
        </p:spPr>
        <p:txBody>
          <a:bodyPr/>
          <a:lstStyle/>
          <a:p>
            <a:fld id="{8113EECE-E407-A343-A894-336829F63D8F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9DEA488B-190D-E54F-1A8C-3FA6CF89E5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b="48077"/>
          <a:stretch/>
        </p:blipFill>
        <p:spPr>
          <a:xfrm>
            <a:off x="4724399" y="985837"/>
            <a:ext cx="6486525" cy="5205095"/>
          </a:xfrm>
        </p:spPr>
      </p:pic>
    </p:spTree>
    <p:extLst>
      <p:ext uri="{BB962C8B-B14F-4D97-AF65-F5344CB8AC3E}">
        <p14:creationId xmlns:p14="http://schemas.microsoft.com/office/powerpoint/2010/main" val="3405423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DCE1B5AA-AC49-32CC-C1DA-A33B49A148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6712714"/>
              </p:ext>
            </p:extLst>
          </p:nvPr>
        </p:nvGraphicFramePr>
        <p:xfrm>
          <a:off x="949325" y="2344738"/>
          <a:ext cx="10293350" cy="2494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6675">
                  <a:extLst>
                    <a:ext uri="{9D8B030D-6E8A-4147-A177-3AD203B41FA5}">
                      <a16:colId xmlns:a16="http://schemas.microsoft.com/office/drawing/2014/main" val="1328830672"/>
                    </a:ext>
                  </a:extLst>
                </a:gridCol>
                <a:gridCol w="5146675">
                  <a:extLst>
                    <a:ext uri="{9D8B030D-6E8A-4147-A177-3AD203B41FA5}">
                      <a16:colId xmlns:a16="http://schemas.microsoft.com/office/drawing/2014/main" val="2725601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Method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Lead City Agency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7476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Specific Trails, Bikeways &amp; Blueways Projects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Parks &amp; Recreation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40327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Complete Street Policy (New Construction &amp; Repaving Program)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Public Works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89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Open Space Projects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Parks &amp; Recreation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893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Public Redevelopment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Economic Development and Public Utilities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022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Private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Planning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9954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7AD1A16-7E18-2C55-7908-A4853CAD4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HOW DOES IT GET BUILT?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37D8A-2054-E803-0335-0342145EF69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39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53C058-C965-FC5F-9C20-FC1B2C643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latin typeface="+mn-lt"/>
              </a:rPr>
              <a:t>PROJECTS: ONGOING</a:t>
            </a:r>
          </a:p>
        </p:txBody>
      </p:sp>
      <p:pic>
        <p:nvPicPr>
          <p:cNvPr id="6" name="Picture Placeholder 5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A6A71FCD-B98F-5346-97F4-67C330E4B33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951EA23-83C4-3338-645C-C5AD005383A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36807" y="6355080"/>
            <a:ext cx="393192" cy="365760"/>
          </a:xfrm>
        </p:spPr>
        <p:txBody>
          <a:bodyPr/>
          <a:lstStyle/>
          <a:p>
            <a:fld id="{8113EECE-E407-A343-A894-336829F63D8F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CC7F18-7AE4-A37A-4445-47F06B9E52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Thalia Creek Phase III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Foxfire Trail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Oaks Path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Violet Bank Trail</a:t>
            </a:r>
          </a:p>
          <a:p>
            <a:endParaRPr lang="en-US" dirty="0"/>
          </a:p>
        </p:txBody>
      </p:sp>
      <p:pic>
        <p:nvPicPr>
          <p:cNvPr id="5" name="Picture 4" descr="A picture containing fence, grass, tree, outdoor">
            <a:extLst>
              <a:ext uri="{FF2B5EF4-FFF2-40B4-BE49-F238E27FC236}">
                <a16:creationId xmlns:a16="http://schemas.microsoft.com/office/drawing/2014/main" id="{FE463133-02E8-5995-2545-3709422CEF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6" r="31047" b="-75"/>
          <a:stretch/>
        </p:blipFill>
        <p:spPr>
          <a:xfrm>
            <a:off x="1" y="1143000"/>
            <a:ext cx="3760788" cy="5715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0344E4-786E-9414-0640-88C856590762}"/>
              </a:ext>
            </a:extLst>
          </p:cNvPr>
          <p:cNvSpPr txBox="1"/>
          <p:nvPr/>
        </p:nvSpPr>
        <p:spPr>
          <a:xfrm>
            <a:off x="762001" y="6380513"/>
            <a:ext cx="2470857" cy="31489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Thalia Creek Greenway Phase II</a:t>
            </a:r>
          </a:p>
        </p:txBody>
      </p:sp>
    </p:spTree>
    <p:extLst>
      <p:ext uri="{BB962C8B-B14F-4D97-AF65-F5344CB8AC3E}">
        <p14:creationId xmlns:p14="http://schemas.microsoft.com/office/powerpoint/2010/main" val="1139063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7AD1A16-7E18-2C55-7908-A4853CAD4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4172" y="501650"/>
            <a:ext cx="4363655" cy="546745"/>
          </a:xfrm>
        </p:spPr>
        <p:txBody>
          <a:bodyPr/>
          <a:lstStyle/>
          <a:p>
            <a:r>
              <a:rPr lang="en-US" sz="2800" dirty="0"/>
              <a:t>PROJECTS: ROADWAYS</a:t>
            </a:r>
            <a:br>
              <a:rPr lang="en-US" sz="2800" dirty="0"/>
            </a:br>
            <a:r>
              <a:rPr lang="en-US" sz="2400" dirty="0"/>
              <a:t>I-264 Interchange Upgrades</a:t>
            </a:r>
            <a:endParaRPr lang="en-US" sz="2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37D8A-2054-E803-0335-0342145EF69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B3D5A21F-AA6A-0D50-E73A-7F95820E34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4078" y="1983682"/>
            <a:ext cx="4825171" cy="3825068"/>
          </a:xfrm>
          <a:prstGeom prst="rect">
            <a:avLst/>
          </a:prstGeom>
          <a:noFill/>
          <a:ln w="38100"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CD05823-9876-18D8-41FF-922F89E04D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3" y="1983682"/>
            <a:ext cx="4870668" cy="3825068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10" name="Text Box 2">
            <a:extLst>
              <a:ext uri="{FF2B5EF4-FFF2-40B4-BE49-F238E27FC236}">
                <a16:creationId xmlns:a16="http://schemas.microsoft.com/office/drawing/2014/main" id="{9B28C97E-830E-4AD1-C68D-8D9BBD2BD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078" y="5991225"/>
            <a:ext cx="473005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i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Before: Southbound Independence, November 2020</a:t>
            </a:r>
            <a:endParaRPr lang="en-US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 Box 2">
            <a:extLst>
              <a:ext uri="{FF2B5EF4-FFF2-40B4-BE49-F238E27FC236}">
                <a16:creationId xmlns:a16="http://schemas.microsoft.com/office/drawing/2014/main" id="{8D972C7F-70CF-6167-161D-D9A88E646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8780" y="5991225"/>
            <a:ext cx="4884641" cy="497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400" i="1" dirty="0">
                <a:solidFill>
                  <a:schemeClr val="bg1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After: Southbound Independence, April 2022</a:t>
            </a:r>
            <a:endParaRPr lang="en-US" sz="1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583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2368-011F-1749-4F5C-812517CA53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4B629C-FFB4-3C49-15FA-131E2D69EBAE}"/>
              </a:ext>
            </a:extLst>
          </p:cNvPr>
          <p:cNvSpPr txBox="1">
            <a:spLocks/>
          </p:cNvSpPr>
          <p:nvPr/>
        </p:nvSpPr>
        <p:spPr>
          <a:xfrm>
            <a:off x="932329" y="259928"/>
            <a:ext cx="6629400" cy="3481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C3C61"/>
                </a:solidFill>
                <a:latin typeface="+mn-lt"/>
              </a:rPr>
              <a:t>PROJECTS: VB TRAIL</a:t>
            </a:r>
          </a:p>
        </p:txBody>
      </p:sp>
      <p:pic>
        <p:nvPicPr>
          <p:cNvPr id="5" name="Content Placeholder 14">
            <a:extLst>
              <a:ext uri="{FF2B5EF4-FFF2-40B4-BE49-F238E27FC236}">
                <a16:creationId xmlns:a16="http://schemas.microsoft.com/office/drawing/2014/main" id="{37D3CD3D-A488-6BC7-297A-FA211C369A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32592" y="849366"/>
            <a:ext cx="7126815" cy="5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633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2368-011F-1749-4F5C-812517CA53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4B629C-FFB4-3C49-15FA-131E2D69EBAE}"/>
              </a:ext>
            </a:extLst>
          </p:cNvPr>
          <p:cNvSpPr txBox="1">
            <a:spLocks/>
          </p:cNvSpPr>
          <p:nvPr/>
        </p:nvSpPr>
        <p:spPr>
          <a:xfrm>
            <a:off x="932329" y="259928"/>
            <a:ext cx="6629400" cy="3481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rgbClr val="0C3C61"/>
                </a:solidFill>
                <a:latin typeface="+mn-lt"/>
              </a:rPr>
              <a:t>PROJECTS: VB TRAIL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CACB37F-3A72-41D1-5813-FABFE459B3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69278" y="751519"/>
            <a:ext cx="7253443" cy="560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25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2368-011F-1749-4F5C-812517CA53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4B629C-FFB4-3C49-15FA-131E2D69EBAE}"/>
              </a:ext>
            </a:extLst>
          </p:cNvPr>
          <p:cNvSpPr txBox="1">
            <a:spLocks/>
          </p:cNvSpPr>
          <p:nvPr/>
        </p:nvSpPr>
        <p:spPr>
          <a:xfrm>
            <a:off x="1645024" y="797810"/>
            <a:ext cx="6629400" cy="3481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>
                <a:solidFill>
                  <a:srgbClr val="0C3C61"/>
                </a:solidFill>
                <a:latin typeface="+mn-lt"/>
              </a:rPr>
              <a:t>SPANNING THE CITY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1A8F34-14CA-5A39-2204-53EE060D0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191" y="266642"/>
            <a:ext cx="2499510" cy="632787"/>
          </a:xfrm>
          <a:prstGeom prst="rect">
            <a:avLst/>
          </a:prstGeom>
        </p:spPr>
      </p:pic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D16E224B-7DF6-FA02-7B36-C3C99B7399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04" r="11804"/>
          <a:stretch>
            <a:fillRect/>
          </a:stretch>
        </p:blipFill>
        <p:spPr>
          <a:xfrm>
            <a:off x="540573" y="1569530"/>
            <a:ext cx="3721776" cy="313230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31696E0-4EF9-115F-8372-0B915B4448B5}"/>
              </a:ext>
            </a:extLst>
          </p:cNvPr>
          <p:cNvSpPr txBox="1"/>
          <p:nvPr/>
        </p:nvSpPr>
        <p:spPr>
          <a:xfrm>
            <a:off x="1293850" y="4756087"/>
            <a:ext cx="2215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Newtown Transit Hub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D4F862F-BBCD-B79C-BC1C-AA7AD306858E}"/>
              </a:ext>
            </a:extLst>
          </p:cNvPr>
          <p:cNvSpPr txBox="1"/>
          <p:nvPr/>
        </p:nvSpPr>
        <p:spPr>
          <a:xfrm>
            <a:off x="5217148" y="5125419"/>
            <a:ext cx="13656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Town Center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4451441-2D00-FD40-9F22-1D2D91BD4F65}"/>
              </a:ext>
            </a:extLst>
          </p:cNvPr>
          <p:cNvSpPr txBox="1"/>
          <p:nvPr/>
        </p:nvSpPr>
        <p:spPr>
          <a:xfrm>
            <a:off x="8906253" y="5774953"/>
            <a:ext cx="12457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Rudee</a:t>
            </a:r>
            <a:r>
              <a:rPr lang="en-US" dirty="0">
                <a:solidFill>
                  <a:schemeClr val="bg1"/>
                </a:solidFill>
              </a:rPr>
              <a:t> Park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3F44AF1-E4F6-4A3E-1A97-26E36AA63A7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01"/>
          <a:stretch/>
        </p:blipFill>
        <p:spPr>
          <a:xfrm>
            <a:off x="3696648" y="2125113"/>
            <a:ext cx="4342452" cy="28942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1082813-5CC9-9798-8FCE-07770C8FF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6805" y="3382532"/>
            <a:ext cx="4244622" cy="238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754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22368-011F-1749-4F5C-812517CA53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61A8F34-14CA-5A39-2204-53EE060D0C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5191" y="266642"/>
            <a:ext cx="2499510" cy="63278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7D8A7F5-6267-2165-4196-A8FE3A44EE4E}"/>
              </a:ext>
            </a:extLst>
          </p:cNvPr>
          <p:cNvSpPr txBox="1">
            <a:spLocks/>
          </p:cNvSpPr>
          <p:nvPr/>
        </p:nvSpPr>
        <p:spPr>
          <a:xfrm>
            <a:off x="343261" y="1169617"/>
            <a:ext cx="3671046" cy="21663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600" b="1" dirty="0">
                <a:solidFill>
                  <a:srgbClr val="0C3C61"/>
                </a:solidFill>
                <a:latin typeface="+mn-lt"/>
              </a:rPr>
              <a:t>$19.5 Million via Federal SS4A program</a:t>
            </a:r>
            <a:endParaRPr lang="en-US" sz="16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C3C61"/>
                </a:solidFill>
              </a:rPr>
              <a:t>3.2 miles 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C3C61"/>
                </a:solidFill>
              </a:rPr>
              <a:t>Design &amp; Engineering scheduled to start FY 23-24</a:t>
            </a:r>
          </a:p>
          <a:p>
            <a:pPr>
              <a:lnSpc>
                <a:spcPct val="100000"/>
              </a:lnSpc>
            </a:pPr>
            <a:r>
              <a:rPr lang="en-US" sz="1600" dirty="0">
                <a:solidFill>
                  <a:srgbClr val="0C3C61"/>
                </a:solidFill>
              </a:rPr>
              <a:t>Includes pedestrian bridge over Independence Boulevard</a:t>
            </a:r>
          </a:p>
        </p:txBody>
      </p:sp>
      <p:pic>
        <p:nvPicPr>
          <p:cNvPr id="10" name="Content Placeholder 6" descr="Map">
            <a:extLst>
              <a:ext uri="{FF2B5EF4-FFF2-40B4-BE49-F238E27FC236}">
                <a16:creationId xmlns:a16="http://schemas.microsoft.com/office/drawing/2014/main" id="{90CDBD35-B17B-53ED-D7E2-68476D5E30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88" y="674925"/>
            <a:ext cx="7203808" cy="5566477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89BEBFA-1689-5050-0A2E-C36FE3EC72A9}"/>
              </a:ext>
            </a:extLst>
          </p:cNvPr>
          <p:cNvSpPr txBox="1">
            <a:spLocks/>
          </p:cNvSpPr>
          <p:nvPr/>
        </p:nvSpPr>
        <p:spPr>
          <a:xfrm>
            <a:off x="172176" y="3522080"/>
            <a:ext cx="4013216" cy="37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endParaRPr lang="en-US" sz="2000" b="1" dirty="0">
              <a:solidFill>
                <a:srgbClr val="0C3C61"/>
              </a:solidFill>
              <a:latin typeface="+mn-lt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50C5CB5-BD4C-223F-D4F3-FDD45C16B40E}"/>
              </a:ext>
            </a:extLst>
          </p:cNvPr>
          <p:cNvSpPr txBox="1">
            <a:spLocks/>
          </p:cNvSpPr>
          <p:nvPr/>
        </p:nvSpPr>
        <p:spPr>
          <a:xfrm>
            <a:off x="343261" y="3191256"/>
            <a:ext cx="3671046" cy="316589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900" b="1" dirty="0">
                <a:solidFill>
                  <a:srgbClr val="0C3C61"/>
                </a:solidFill>
              </a:rPr>
              <a:t>Will Link Together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Neighborhoods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Schools &amp; Libraries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Workplaces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Transit Stops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Dining &amp; Shopping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Parks &amp; Other Trails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Historic/Cultural Sites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srgbClr val="0C3C61"/>
                </a:solidFill>
              </a:rPr>
              <a:t>Entertainment Destinations</a:t>
            </a:r>
            <a:endParaRPr lang="en-US" sz="800" dirty="0">
              <a:solidFill>
                <a:srgbClr val="0C3C61"/>
              </a:solidFill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74D23C5-9EDC-7EDD-76D2-9851998A79C1}"/>
              </a:ext>
            </a:extLst>
          </p:cNvPr>
          <p:cNvSpPr txBox="1">
            <a:spLocks/>
          </p:cNvSpPr>
          <p:nvPr/>
        </p:nvSpPr>
        <p:spPr>
          <a:xfrm>
            <a:off x="172176" y="859296"/>
            <a:ext cx="4013216" cy="37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C3C61"/>
                </a:solidFill>
                <a:latin typeface="+mn-lt"/>
              </a:rPr>
              <a:t>Phases 1 - Funded</a:t>
            </a:r>
          </a:p>
        </p:txBody>
      </p:sp>
    </p:spTree>
    <p:extLst>
      <p:ext uri="{BB962C8B-B14F-4D97-AF65-F5344CB8AC3E}">
        <p14:creationId xmlns:p14="http://schemas.microsoft.com/office/powerpoint/2010/main" val="647834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9651E77-5E41-1238-5D87-14D513DBC4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Safe Routes to School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Crossing Guard Appreciation Day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Bike/Walk/Roll to School Events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National Bike Month &amp; Holiday Lights Ride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Bike Parking Initiatives</a:t>
            </a:r>
          </a:p>
          <a:p>
            <a:pPr marL="914400" lvl="1" indent="-4572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Soft Trails - Marshview &amp; More!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Cross Country – Local &amp; Sports Tourism</a:t>
            </a:r>
          </a:p>
          <a:p>
            <a:pPr marL="1371600" lvl="2" indent="-4572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cs typeface="Arial" panose="020B0604020202020204" pitchFamily="34" charset="0"/>
              </a:rPr>
              <a:t>Mountain Biking &amp; Walkin</a:t>
            </a:r>
            <a:r>
              <a:rPr lang="en-US" sz="2600" dirty="0">
                <a:solidFill>
                  <a:schemeClr val="bg1"/>
                </a:solidFill>
                <a:cs typeface="Arial" panose="020B0604020202020204" pitchFamily="34" charset="0"/>
              </a:rPr>
              <a:t>g</a:t>
            </a:r>
            <a:endParaRPr lang="en-US" sz="28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6243F53-2986-3F4E-414F-3D59CA5FD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AND……</a:t>
            </a: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7177284A-F109-BF41-5EB0-F1788413571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3760788" cy="6858000"/>
          </a:xfr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344D0-FC32-C713-595E-5693C32859AA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113EECE-E407-A343-A894-336829F63D8F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4381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C1F6F-442E-94BC-9DC5-CD7A0E22CA8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3BEBDC0-F601-6E81-7245-604915F53055}"/>
              </a:ext>
            </a:extLst>
          </p:cNvPr>
          <p:cNvSpPr txBox="1"/>
          <p:nvPr/>
        </p:nvSpPr>
        <p:spPr>
          <a:xfrm>
            <a:off x="524435" y="4878974"/>
            <a:ext cx="61049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Contact:</a:t>
            </a:r>
            <a:br>
              <a:rPr lang="en-US" sz="1800" dirty="0">
                <a:solidFill>
                  <a:schemeClr val="bg1"/>
                </a:solidFill>
              </a:rPr>
            </a:br>
            <a:r>
              <a:rPr lang="en-US" sz="1800" b="1" dirty="0">
                <a:solidFill>
                  <a:schemeClr val="bg1"/>
                </a:solidFill>
              </a:rPr>
              <a:t>Steve Lambert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(757)385-4310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bg1"/>
                </a:solidFill>
              </a:rPr>
              <a:t>slambert@vbgov.com</a:t>
            </a:r>
          </a:p>
        </p:txBody>
      </p:sp>
      <p:pic>
        <p:nvPicPr>
          <p:cNvPr id="5" name="Picture 4" descr="Text">
            <a:extLst>
              <a:ext uri="{FF2B5EF4-FFF2-40B4-BE49-F238E27FC236}">
                <a16:creationId xmlns:a16="http://schemas.microsoft.com/office/drawing/2014/main" id="{08CA6E6C-3193-3CFD-AE9A-EF18422014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4" r="12758" b="27884"/>
          <a:stretch/>
        </p:blipFill>
        <p:spPr>
          <a:xfrm>
            <a:off x="7740489" y="4878974"/>
            <a:ext cx="3927076" cy="11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194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810A7A-B2BF-550D-6BCE-6ACB282FF409}"/>
              </a:ext>
            </a:extLst>
          </p:cNvPr>
          <p:cNvSpPr txBox="1">
            <a:spLocks/>
          </p:cNvSpPr>
          <p:nvPr/>
        </p:nvSpPr>
        <p:spPr>
          <a:xfrm>
            <a:off x="4260477" y="2725586"/>
            <a:ext cx="3671046" cy="2461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4300" dirty="0">
                <a:solidFill>
                  <a:schemeClr val="tx2"/>
                </a:solidFill>
              </a:rPr>
              <a:t>Questions?</a:t>
            </a: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1800" dirty="0">
              <a:solidFill>
                <a:schemeClr val="tx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2"/>
                </a:solidFill>
              </a:rPr>
              <a:t>Contact:</a:t>
            </a:r>
            <a:br>
              <a:rPr lang="en-US" sz="1800" dirty="0">
                <a:solidFill>
                  <a:schemeClr val="tx2"/>
                </a:solidFill>
              </a:rPr>
            </a:br>
            <a:r>
              <a:rPr lang="en-US" sz="1800" b="1" dirty="0">
                <a:solidFill>
                  <a:schemeClr val="tx2"/>
                </a:solidFill>
              </a:rPr>
              <a:t>Steve Lambert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2"/>
                </a:solidFill>
              </a:rPr>
              <a:t>(757)385-4310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2"/>
                </a:solidFill>
              </a:rPr>
              <a:t>slambert@vbgov.com</a:t>
            </a:r>
          </a:p>
        </p:txBody>
      </p:sp>
      <p:pic>
        <p:nvPicPr>
          <p:cNvPr id="8" name="Picture 7" descr="Text">
            <a:extLst>
              <a:ext uri="{FF2B5EF4-FFF2-40B4-BE49-F238E27FC236}">
                <a16:creationId xmlns:a16="http://schemas.microsoft.com/office/drawing/2014/main" id="{B796450C-FFBA-8A59-4F7C-E3BD767C3F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44" r="12758" b="27884"/>
          <a:stretch/>
        </p:blipFill>
        <p:spPr>
          <a:xfrm>
            <a:off x="4114265" y="995082"/>
            <a:ext cx="3927076" cy="11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274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0F5195F4-E7E4-01CB-3C2A-97C0546269AF}"/>
              </a:ext>
            </a:extLst>
          </p:cNvPr>
          <p:cNvSpPr txBox="1">
            <a:spLocks/>
          </p:cNvSpPr>
          <p:nvPr/>
        </p:nvSpPr>
        <p:spPr>
          <a:xfrm>
            <a:off x="219418" y="209885"/>
            <a:ext cx="10545991" cy="37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C3C61"/>
                </a:solidFill>
                <a:latin typeface="+mn-lt"/>
              </a:rPr>
              <a:t>Phase 1 – FUNDED - $19.5 Million via Federal SS4A program  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810A7A-B2BF-550D-6BCE-6ACB282FF409}"/>
              </a:ext>
            </a:extLst>
          </p:cNvPr>
          <p:cNvSpPr txBox="1">
            <a:spLocks/>
          </p:cNvSpPr>
          <p:nvPr/>
        </p:nvSpPr>
        <p:spPr>
          <a:xfrm>
            <a:off x="216579" y="588831"/>
            <a:ext cx="3671046" cy="246122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3.2 miles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Design &amp; Engineering scheduled to start FY 23-24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Includes pedestrian bridge over Independence Boulevard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Safety was key component in application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RSA assessment was noted</a:t>
            </a:r>
          </a:p>
        </p:txBody>
      </p:sp>
      <p:pic>
        <p:nvPicPr>
          <p:cNvPr id="7" name="Content Placeholder 6" descr="Map">
            <a:extLst>
              <a:ext uri="{FF2B5EF4-FFF2-40B4-BE49-F238E27FC236}">
                <a16:creationId xmlns:a16="http://schemas.microsoft.com/office/drawing/2014/main" id="{FA2409DA-C814-CE94-7962-3B347335F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88" y="674925"/>
            <a:ext cx="7203808" cy="556647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58A681-9FD5-7286-1416-89408AA986BB}"/>
              </a:ext>
            </a:extLst>
          </p:cNvPr>
          <p:cNvSpPr txBox="1">
            <a:spLocks/>
          </p:cNvSpPr>
          <p:nvPr/>
        </p:nvSpPr>
        <p:spPr>
          <a:xfrm>
            <a:off x="216579" y="3050054"/>
            <a:ext cx="4013216" cy="37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000" b="1" dirty="0">
                <a:solidFill>
                  <a:srgbClr val="0C3C61"/>
                </a:solidFill>
                <a:latin typeface="+mn-lt"/>
              </a:rPr>
              <a:t>Phases 2 &amp; 3 – RSA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67AEEA-2E9D-2872-0D02-27B9521CC46C}"/>
              </a:ext>
            </a:extLst>
          </p:cNvPr>
          <p:cNvSpPr txBox="1">
            <a:spLocks/>
          </p:cNvSpPr>
          <p:nvPr/>
        </p:nvSpPr>
        <p:spPr>
          <a:xfrm>
            <a:off x="203691" y="3538911"/>
            <a:ext cx="3671046" cy="2955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RSA was completed Summer 2024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Part of ongoing citywide </a:t>
            </a:r>
            <a:r>
              <a:rPr lang="en-US" sz="1800" b="1" dirty="0">
                <a:solidFill>
                  <a:schemeClr val="tx2"/>
                </a:solidFill>
              </a:rPr>
              <a:t>Local Safety Action Plan (LSAP)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Currently part of </a:t>
            </a:r>
            <a:r>
              <a:rPr lang="en-US" sz="1800" b="1" dirty="0">
                <a:solidFill>
                  <a:schemeClr val="tx2"/>
                </a:solidFill>
              </a:rPr>
              <a:t>Preliminary Engineering Report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Next planned phases to request funding</a:t>
            </a: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6249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E74BEE2-3727-83CD-E59D-DB078263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0" y="295980"/>
            <a:ext cx="4909932" cy="459628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3C61"/>
                </a:solidFill>
                <a:latin typeface="+mn-lt"/>
              </a:rPr>
              <a:t>Regional Connection</a:t>
            </a:r>
          </a:p>
        </p:txBody>
      </p:sp>
      <p:pic>
        <p:nvPicPr>
          <p:cNvPr id="15" name="Content Placeholder 14" descr="Map">
            <a:extLst>
              <a:ext uri="{FF2B5EF4-FFF2-40B4-BE49-F238E27FC236}">
                <a16:creationId xmlns:a16="http://schemas.microsoft.com/office/drawing/2014/main" id="{6ABCB497-D534-E940-0C42-170F56B98B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592" y="755608"/>
            <a:ext cx="7126815" cy="550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2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6F5870-81EE-F182-B153-66470BE1B1E2}"/>
              </a:ext>
            </a:extLst>
          </p:cNvPr>
          <p:cNvSpPr txBox="1">
            <a:spLocks/>
          </p:cNvSpPr>
          <p:nvPr/>
        </p:nvSpPr>
        <p:spPr>
          <a:xfrm>
            <a:off x="246530" y="755608"/>
            <a:ext cx="3671046" cy="559140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Project limits from Newtown Road, through  Opportunity Zones and ending at eastern limits of Town Center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Project designed to 15% construction drawings for entire remaining 10.5 miles of VB Trail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Designed to accommodate future multi-modal needs</a:t>
            </a:r>
          </a:p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tx2"/>
                </a:solidFill>
              </a:rPr>
              <a:t>Top Transformational Project </a:t>
            </a:r>
            <a:r>
              <a:rPr lang="en-US" sz="1800" dirty="0">
                <a:solidFill>
                  <a:schemeClr val="tx2"/>
                </a:solidFill>
              </a:rPr>
              <a:t>in the City’s </a:t>
            </a:r>
            <a:r>
              <a:rPr lang="en-US" sz="1800" b="1" dirty="0">
                <a:solidFill>
                  <a:schemeClr val="tx2"/>
                </a:solidFill>
              </a:rPr>
              <a:t>2021 Active Transportation Plan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Part of the </a:t>
            </a:r>
            <a:r>
              <a:rPr lang="en-US" sz="1800" b="1" dirty="0">
                <a:solidFill>
                  <a:schemeClr val="tx2"/>
                </a:solidFill>
              </a:rPr>
              <a:t>South Hampton Roads Trail </a:t>
            </a:r>
            <a:r>
              <a:rPr lang="en-US" sz="1800" dirty="0">
                <a:solidFill>
                  <a:schemeClr val="tx2"/>
                </a:solidFill>
              </a:rPr>
              <a:t>route 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Included in HRTPO’s </a:t>
            </a:r>
            <a:r>
              <a:rPr lang="en-US" sz="1800" b="1" dirty="0">
                <a:solidFill>
                  <a:schemeClr val="tx2"/>
                </a:solidFill>
              </a:rPr>
              <a:t>Hampton Roads Regional Trails Report </a:t>
            </a:r>
            <a:r>
              <a:rPr lang="en-US" sz="1800" dirty="0">
                <a:solidFill>
                  <a:schemeClr val="tx2"/>
                </a:solidFill>
              </a:rPr>
              <a:t>and </a:t>
            </a:r>
            <a:r>
              <a:rPr lang="en-US" sz="1800" b="1" dirty="0">
                <a:solidFill>
                  <a:schemeClr val="tx2"/>
                </a:solidFill>
              </a:rPr>
              <a:t>Linking Hampton Roads: Regional Active Transportation Plan</a:t>
            </a:r>
          </a:p>
          <a:p>
            <a:pPr>
              <a:lnSpc>
                <a:spcPct val="100000"/>
              </a:lnSpc>
            </a:pPr>
            <a:endParaRPr lang="en-US" sz="1600" b="1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74BEE2-3727-83CD-E59D-DB078263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0" y="295980"/>
            <a:ext cx="9418678" cy="37894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3C61"/>
                </a:solidFill>
                <a:latin typeface="+mn-lt"/>
              </a:rPr>
              <a:t>VB Trail</a:t>
            </a:r>
          </a:p>
        </p:txBody>
      </p:sp>
      <p:pic>
        <p:nvPicPr>
          <p:cNvPr id="5" name="Picture 4" descr="A picture containing text, outdoor, sign&#10;&#10;Description automatically generated">
            <a:extLst>
              <a:ext uri="{FF2B5EF4-FFF2-40B4-BE49-F238E27FC236}">
                <a16:creationId xmlns:a16="http://schemas.microsoft.com/office/drawing/2014/main" id="{1E60256B-EAB5-665A-28E4-4B14AAC898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4426" y="917616"/>
            <a:ext cx="3105371" cy="2391004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road with palm trees on either side of it">
            <a:extLst>
              <a:ext uri="{FF2B5EF4-FFF2-40B4-BE49-F238E27FC236}">
                <a16:creationId xmlns:a16="http://schemas.microsoft.com/office/drawing/2014/main" id="{AAC6B895-D800-5A2D-6CE2-D3F3E85D64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155" y="3703710"/>
            <a:ext cx="3094242" cy="2391004"/>
          </a:xfrm>
          <a:prstGeom prst="rect">
            <a:avLst/>
          </a:prstGeom>
          <a:effectLst>
            <a:outerShdw blurRad="50800" dist="190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road with palm trees and buildings&#10;&#10;Description automatically generated with low confidence">
            <a:extLst>
              <a:ext uri="{FF2B5EF4-FFF2-40B4-BE49-F238E27FC236}">
                <a16:creationId xmlns:a16="http://schemas.microsoft.com/office/drawing/2014/main" id="{FC306EA1-E664-5DC8-E8B2-A8C3248620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314" y="917616"/>
            <a:ext cx="3105371" cy="2393028"/>
          </a:xfrm>
          <a:prstGeom prst="rect">
            <a:avLst/>
          </a:prstGeom>
          <a:effectLst>
            <a:outerShdw blurRad="50800" dist="2159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0932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16F5870-81EE-F182-B153-66470BE1B1E2}"/>
              </a:ext>
            </a:extLst>
          </p:cNvPr>
          <p:cNvSpPr txBox="1">
            <a:spLocks/>
          </p:cNvSpPr>
          <p:nvPr/>
        </p:nvSpPr>
        <p:spPr>
          <a:xfrm>
            <a:off x="246530" y="755608"/>
            <a:ext cx="3671046" cy="295578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1.5 easternmost Miles constructed in 2007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2009 City purchased remaining 10.5-miles of former NSRR 66’ ROW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12-mile Corridor Total that spans the entire width of Virginia Beach, through 6 of our Strategic Growth Areas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10.5-miles remain unbuilt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6E74BEE2-3727-83CD-E59D-DB078263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530" y="295980"/>
            <a:ext cx="3228500" cy="378946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3C61"/>
                </a:solidFill>
                <a:latin typeface="+mn-lt"/>
              </a:rPr>
              <a:t>History</a:t>
            </a:r>
          </a:p>
        </p:txBody>
      </p:sp>
      <p:pic>
        <p:nvPicPr>
          <p:cNvPr id="7" name="Content Placeholder 6" descr="Map">
            <a:extLst>
              <a:ext uri="{FF2B5EF4-FFF2-40B4-BE49-F238E27FC236}">
                <a16:creationId xmlns:a16="http://schemas.microsoft.com/office/drawing/2014/main" id="{FA2409DA-C814-CE94-7962-3B347335FC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0988" y="674925"/>
            <a:ext cx="7203808" cy="556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6842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E74BEE2-3727-83CD-E59D-DB078263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8" y="972353"/>
            <a:ext cx="5400126" cy="44253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3C61"/>
                </a:solidFill>
                <a:latin typeface="+mn-lt"/>
              </a:rPr>
              <a:t>Road Safety Assessment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F5195F4-E7E4-01CB-3C2A-97C0546269AF}"/>
              </a:ext>
            </a:extLst>
          </p:cNvPr>
          <p:cNvSpPr txBox="1">
            <a:spLocks/>
          </p:cNvSpPr>
          <p:nvPr/>
        </p:nvSpPr>
        <p:spPr>
          <a:xfrm>
            <a:off x="312518" y="1479406"/>
            <a:ext cx="3228500" cy="37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C3C61"/>
                </a:solidFill>
                <a:latin typeface="+mn-lt"/>
              </a:rPr>
              <a:t>Two Segments: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810A7A-B2BF-550D-6BCE-6ACB282FF409}"/>
              </a:ext>
            </a:extLst>
          </p:cNvPr>
          <p:cNvSpPr txBox="1">
            <a:spLocks/>
          </p:cNvSpPr>
          <p:nvPr/>
        </p:nvSpPr>
        <p:spPr>
          <a:xfrm>
            <a:off x="312517" y="1858352"/>
            <a:ext cx="4711969" cy="2955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3600" dirty="0">
                <a:solidFill>
                  <a:schemeClr val="tx2"/>
                </a:solidFill>
              </a:rPr>
              <a:t>Rosemont Road</a:t>
            </a:r>
          </a:p>
          <a:p>
            <a:pPr>
              <a:lnSpc>
                <a:spcPct val="100000"/>
              </a:lnSpc>
            </a:pPr>
            <a:r>
              <a:rPr lang="en-US" sz="3600" dirty="0">
                <a:solidFill>
                  <a:schemeClr val="tx2"/>
                </a:solidFill>
              </a:rPr>
              <a:t>Lynnhaven Parkway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3446A8C-8A43-E891-48AD-F5C37433B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3691" y="261618"/>
            <a:ext cx="2499510" cy="646215"/>
          </a:xfrm>
          <a:prstGeom prst="rect">
            <a:avLst/>
          </a:prstGeom>
        </p:spPr>
      </p:pic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6ED0C3F1-5717-F67D-4D74-2864443D6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5127152" y="1787918"/>
            <a:ext cx="563300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6442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E74BEE2-3727-83CD-E59D-DB078263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2518" y="972353"/>
            <a:ext cx="5400126" cy="44253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3C61"/>
                </a:solidFill>
                <a:latin typeface="+mn-lt"/>
              </a:rPr>
              <a:t>Road Safety Assessment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F5195F4-E7E4-01CB-3C2A-97C0546269AF}"/>
              </a:ext>
            </a:extLst>
          </p:cNvPr>
          <p:cNvSpPr txBox="1">
            <a:spLocks/>
          </p:cNvSpPr>
          <p:nvPr/>
        </p:nvSpPr>
        <p:spPr>
          <a:xfrm>
            <a:off x="312518" y="1479406"/>
            <a:ext cx="3835276" cy="3789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C3C61"/>
                </a:solidFill>
                <a:latin typeface="+mn-lt"/>
              </a:rPr>
              <a:t>Recommendations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5810A7A-B2BF-550D-6BCE-6ACB282FF409}"/>
              </a:ext>
            </a:extLst>
          </p:cNvPr>
          <p:cNvSpPr txBox="1">
            <a:spLocks/>
          </p:cNvSpPr>
          <p:nvPr/>
        </p:nvSpPr>
        <p:spPr>
          <a:xfrm>
            <a:off x="312518" y="1858352"/>
            <a:ext cx="3671046" cy="29557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Lighting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Design and construct safety focused upgrades to entrance/exit ramps of 264 near trail and at intersections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Mid-block crossing at Lynnhaven</a:t>
            </a:r>
          </a:p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tx2"/>
                </a:solidFill>
              </a:rPr>
              <a:t>Relocate Transit Stops closer to intersection, with future pedestrian infrastructure</a:t>
            </a: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</a:endParaRPr>
          </a:p>
          <a:p>
            <a:pPr>
              <a:lnSpc>
                <a:spcPct val="100000"/>
              </a:lnSpc>
            </a:pPr>
            <a:endParaRPr lang="en-US" sz="1800" dirty="0">
              <a:solidFill>
                <a:schemeClr val="tx2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63446A8C-8A43-E891-48AD-F5C37433B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3691" y="261618"/>
            <a:ext cx="2499510" cy="646215"/>
          </a:xfrm>
          <a:prstGeom prst="rect">
            <a:avLst/>
          </a:prstGeom>
        </p:spPr>
      </p:pic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9224B9F-D3B0-36FC-C537-8589A02A4D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404041" y="1479406"/>
            <a:ext cx="3280333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6810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6955EF6-7575-46CF-8C13-0458EAFD6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98159" y="6241403"/>
            <a:ext cx="350151" cy="25328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E74BEE2-3727-83CD-E59D-DB078263B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347" y="274770"/>
            <a:ext cx="5400126" cy="442533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C3C61"/>
                </a:solidFill>
                <a:latin typeface="+mn-lt"/>
              </a:rPr>
              <a:t>Road Safety Assessment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C6F98AA-0DF0-BC66-2DBC-C095ED434658}"/>
              </a:ext>
            </a:extLst>
          </p:cNvPr>
          <p:cNvSpPr txBox="1">
            <a:spLocks/>
          </p:cNvSpPr>
          <p:nvPr/>
        </p:nvSpPr>
        <p:spPr>
          <a:xfrm>
            <a:off x="4844205" y="3014377"/>
            <a:ext cx="2503589" cy="82924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b="1" dirty="0">
                <a:solidFill>
                  <a:srgbClr val="0C3C61"/>
                </a:solidFill>
                <a:latin typeface="+mn-lt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92933926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00A742E7C4DD45A31999E5F8CE2B6E" ma:contentTypeVersion="10" ma:contentTypeDescription="Create a new document." ma:contentTypeScope="" ma:versionID="8f423cc591bc03929d3f6c1111120159">
  <xsd:schema xmlns:xsd="http://www.w3.org/2001/XMLSchema" xmlns:xs="http://www.w3.org/2001/XMLSchema" xmlns:p="http://schemas.microsoft.com/office/2006/metadata/properties" xmlns:ns2="f8706010-580a-475a-9271-e08e2fdf0196" xmlns:ns3="46c786a2-e6a7-4b34-ae9a-39b0336d9f55" targetNamespace="http://schemas.microsoft.com/office/2006/metadata/properties" ma:root="true" ma:fieldsID="bd81b9d48e5db44956d29954206034b1" ns2:_="" ns3:_="">
    <xsd:import namespace="f8706010-580a-475a-9271-e08e2fdf0196"/>
    <xsd:import namespace="46c786a2-e6a7-4b34-ae9a-39b0336d9f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706010-580a-475a-9271-e08e2fdf01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8c776c8-3240-4a81-9097-123094f60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786a2-e6a7-4b34-ae9a-39b0336d9f55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e3d55ef0-385c-4ec9-9202-18071b0c4b75}" ma:internalName="TaxCatchAll" ma:showField="CatchAllData" ma:web="46c786a2-e6a7-4b34-ae9a-39b0336d9f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c786a2-e6a7-4b34-ae9a-39b0336d9f55" xsi:nil="true"/>
    <lcf76f155ced4ddcb4097134ff3c332f xmlns="f8706010-580a-475a-9271-e08e2fdf0196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E023F08-1897-40AB-A39B-E8362FEB300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73C034-0ECE-4EB8-8469-FA5AB212F70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706010-580a-475a-9271-e08e2fdf0196"/>
    <ds:schemaRef ds:uri="46c786a2-e6a7-4b34-ae9a-39b0336d9f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1CAA87F-665F-42C8-B6AA-B11046A1008B}">
  <ds:schemaRefs>
    <ds:schemaRef ds:uri="46c786a2-e6a7-4b34-ae9a-39b0336d9f55"/>
    <ds:schemaRef ds:uri="http://purl.org/dc/elements/1.1/"/>
    <ds:schemaRef ds:uri="http://schemas.microsoft.com/office/2006/metadata/properties"/>
    <ds:schemaRef ds:uri="f8706010-580a-475a-9271-e08e2fdf0196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20697</TotalTime>
  <Words>566</Words>
  <Application>Microsoft Office PowerPoint</Application>
  <PresentationFormat>Widescreen</PresentationFormat>
  <Paragraphs>139</Paragraphs>
  <Slides>24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Century Gothic</vt:lpstr>
      <vt:lpstr>Courier New</vt:lpstr>
      <vt:lpstr>Custom Design</vt:lpstr>
      <vt:lpstr>PowerPoint Presentation</vt:lpstr>
      <vt:lpstr>ACTIVE TRANSPORTATION</vt:lpstr>
      <vt:lpstr>COMPREHENSIVE PLAN</vt:lpstr>
      <vt:lpstr>ACTIVE TRANSPORTATION PLAN</vt:lpstr>
      <vt:lpstr>A BALANCED APPROACH</vt:lpstr>
      <vt:lpstr>EXISTING CONDITIONS</vt:lpstr>
      <vt:lpstr>PROPOSED FACILITIES</vt:lpstr>
      <vt:lpstr>HOW DOES IT GET BUILT?</vt:lpstr>
      <vt:lpstr>PROJECTS: ONGOING</vt:lpstr>
      <vt:lpstr>PROJECTS: ROADWAYS I-264 Interchange Upgrades</vt:lpstr>
      <vt:lpstr>PowerPoint Presentation</vt:lpstr>
      <vt:lpstr>PowerPoint Presentation</vt:lpstr>
      <vt:lpstr>PowerPoint Presentation</vt:lpstr>
      <vt:lpstr>PowerPoint Presentation</vt:lpstr>
      <vt:lpstr>AND……</vt:lpstr>
      <vt:lpstr>Thank you</vt:lpstr>
      <vt:lpstr>PowerPoint Presentation</vt:lpstr>
      <vt:lpstr>PowerPoint Presentation</vt:lpstr>
      <vt:lpstr>Regional Connection</vt:lpstr>
      <vt:lpstr>VB Trail</vt:lpstr>
      <vt:lpstr>History</vt:lpstr>
      <vt:lpstr>Road Safety Assessment</vt:lpstr>
      <vt:lpstr>Road Safety Assessment</vt:lpstr>
      <vt:lpstr>Road Safety Assessment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Kevin B. Carobine</dc:creator>
  <cp:lastModifiedBy>James R. “Rick” Boyles</cp:lastModifiedBy>
  <cp:revision>8</cp:revision>
  <dcterms:created xsi:type="dcterms:W3CDTF">2023-01-04T15:51:26Z</dcterms:created>
  <dcterms:modified xsi:type="dcterms:W3CDTF">2024-11-22T14:13:37Z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0x010100A100A742E7C4DD45A31999E5F8CE2B6E</vt:lpwstr>
  </property>
</Properties>
</file>